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25"/>
  </p:notesMasterIdLst>
  <p:sldIdLst>
    <p:sldId id="292" r:id="rId2"/>
    <p:sldId id="303" r:id="rId3"/>
    <p:sldId id="284" r:id="rId4"/>
    <p:sldId id="283" r:id="rId5"/>
    <p:sldId id="272" r:id="rId6"/>
    <p:sldId id="290" r:id="rId7"/>
    <p:sldId id="291" r:id="rId8"/>
    <p:sldId id="264" r:id="rId9"/>
    <p:sldId id="301" r:id="rId10"/>
    <p:sldId id="299" r:id="rId11"/>
    <p:sldId id="265" r:id="rId12"/>
    <p:sldId id="288" r:id="rId13"/>
    <p:sldId id="286" r:id="rId14"/>
    <p:sldId id="287" r:id="rId15"/>
    <p:sldId id="296" r:id="rId16"/>
    <p:sldId id="297" r:id="rId17"/>
    <p:sldId id="274" r:id="rId18"/>
    <p:sldId id="302" r:id="rId19"/>
    <p:sldId id="276" r:id="rId20"/>
    <p:sldId id="300" r:id="rId21"/>
    <p:sldId id="295" r:id="rId22"/>
    <p:sldId id="277" r:id="rId23"/>
    <p:sldId id="26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5" autoAdjust="0"/>
    <p:restoredTop sz="94660"/>
  </p:normalViewPr>
  <p:slideViewPr>
    <p:cSldViewPr snapToGrid="0">
      <p:cViewPr varScale="1">
        <p:scale>
          <a:sx n="85" d="100"/>
          <a:sy n="85" d="100"/>
        </p:scale>
        <p:origin x="30" y="48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64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wubingying:Desktop:Malta-%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wubingying:Desktop:Malta-%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wubingying:Desktop:Malta-%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wubingying:Desktop:Malta-%20Char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wubingying:Desktop:Malta-%20Char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wubingying:Desktop:Malta-%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800"/>
            </a:pPr>
            <a:r>
              <a:rPr lang="en-US" sz="2800" dirty="0"/>
              <a:t>Real GDP </a:t>
            </a:r>
            <a:r>
              <a:rPr lang="en-US" sz="2800" baseline="0" dirty="0"/>
              <a:t>CAGR</a:t>
            </a:r>
            <a:endParaRPr lang="en-US" sz="2800" dirty="0"/>
          </a:p>
        </c:rich>
      </c:tx>
      <c:layout>
        <c:manualLayout>
          <c:xMode val="edge"/>
          <c:yMode val="edge"/>
          <c:x val="0.41784488237861001"/>
          <c:y val="9.3003367191963005E-2"/>
        </c:manualLayout>
      </c:layout>
      <c:overlay val="0"/>
    </c:title>
    <c:autoTitleDeleted val="0"/>
    <c:plotArea>
      <c:layout/>
      <c:barChart>
        <c:barDir val="col"/>
        <c:grouping val="clustered"/>
        <c:varyColors val="0"/>
        <c:ser>
          <c:idx val="0"/>
          <c:order val="0"/>
          <c:tx>
            <c:strRef>
              <c:f>Sheet1!$B$22</c:f>
              <c:strCache>
                <c:ptCount val="1"/>
                <c:pt idx="0">
                  <c:v>2000-2011</c:v>
                </c:pt>
              </c:strCache>
            </c:strRef>
          </c:tx>
          <c:invertIfNegative val="0"/>
          <c:dPt>
            <c:idx val="5"/>
            <c:invertIfNegative val="0"/>
            <c:bubble3D val="0"/>
            <c:spPr>
              <a:solidFill>
                <a:schemeClr val="accent3"/>
              </a:solidFill>
              <a:effectLst/>
            </c:spPr>
            <c:extLst>
              <c:ext xmlns:c16="http://schemas.microsoft.com/office/drawing/2014/chart" uri="{C3380CC4-5D6E-409C-BE32-E72D297353CC}">
                <c16:uniqueId val="{00000001-1F0F-4C3D-A1DC-49FB5C69D97A}"/>
              </c:ext>
            </c:extLst>
          </c:dPt>
          <c:cat>
            <c:strRef>
              <c:f>Sheet1!$A$23:$A$28</c:f>
              <c:strCache>
                <c:ptCount val="6"/>
                <c:pt idx="0">
                  <c:v>Algeria </c:v>
                </c:pt>
                <c:pt idx="1">
                  <c:v>Libya</c:v>
                </c:pt>
                <c:pt idx="2">
                  <c:v>Mauritania</c:v>
                </c:pt>
                <c:pt idx="3">
                  <c:v>Morocco</c:v>
                </c:pt>
                <c:pt idx="4">
                  <c:v>Tunisia</c:v>
                </c:pt>
                <c:pt idx="5">
                  <c:v>NMC</c:v>
                </c:pt>
              </c:strCache>
            </c:strRef>
          </c:cat>
          <c:val>
            <c:numRef>
              <c:f>Sheet1!$B$23:$B$28</c:f>
              <c:numCache>
                <c:formatCode>0.0%</c:formatCode>
                <c:ptCount val="6"/>
                <c:pt idx="0">
                  <c:v>3.7999999999999999E-2</c:v>
                </c:pt>
                <c:pt idx="1">
                  <c:v>4.4999999999999998E-2</c:v>
                </c:pt>
                <c:pt idx="2">
                  <c:v>4.8000000000000001E-2</c:v>
                </c:pt>
                <c:pt idx="3">
                  <c:v>0.05</c:v>
                </c:pt>
                <c:pt idx="4">
                  <c:v>3.7999999999999999E-2</c:v>
                </c:pt>
                <c:pt idx="5">
                  <c:v>1.0999999999999999E-2</c:v>
                </c:pt>
              </c:numCache>
            </c:numRef>
          </c:val>
          <c:extLst>
            <c:ext xmlns:c16="http://schemas.microsoft.com/office/drawing/2014/chart" uri="{C3380CC4-5D6E-409C-BE32-E72D297353CC}">
              <c16:uniqueId val="{00000002-1F0F-4C3D-A1DC-49FB5C69D97A}"/>
            </c:ext>
          </c:extLst>
        </c:ser>
        <c:ser>
          <c:idx val="1"/>
          <c:order val="1"/>
          <c:tx>
            <c:strRef>
              <c:f>Sheet1!$C$22</c:f>
              <c:strCache>
                <c:ptCount val="1"/>
                <c:pt idx="0">
                  <c:v>2011-2016</c:v>
                </c:pt>
              </c:strCache>
            </c:strRef>
          </c:tx>
          <c:invertIfNegative val="0"/>
          <c:dPt>
            <c:idx val="5"/>
            <c:invertIfNegative val="0"/>
            <c:bubble3D val="0"/>
            <c:spPr>
              <a:solidFill>
                <a:srgbClr val="008000"/>
              </a:solidFill>
            </c:spPr>
            <c:extLst>
              <c:ext xmlns:c16="http://schemas.microsoft.com/office/drawing/2014/chart" uri="{C3380CC4-5D6E-409C-BE32-E72D297353CC}">
                <c16:uniqueId val="{00000004-1F0F-4C3D-A1DC-49FB5C69D97A}"/>
              </c:ext>
            </c:extLst>
          </c:dPt>
          <c:cat>
            <c:strRef>
              <c:f>Sheet1!$A$23:$A$28</c:f>
              <c:strCache>
                <c:ptCount val="6"/>
                <c:pt idx="0">
                  <c:v>Algeria </c:v>
                </c:pt>
                <c:pt idx="1">
                  <c:v>Libya</c:v>
                </c:pt>
                <c:pt idx="2">
                  <c:v>Mauritania</c:v>
                </c:pt>
                <c:pt idx="3">
                  <c:v>Morocco</c:v>
                </c:pt>
                <c:pt idx="4">
                  <c:v>Tunisia</c:v>
                </c:pt>
                <c:pt idx="5">
                  <c:v>NMC</c:v>
                </c:pt>
              </c:strCache>
            </c:strRef>
          </c:cat>
          <c:val>
            <c:numRef>
              <c:f>Sheet1!$C$23:$C$28</c:f>
              <c:numCache>
                <c:formatCode>0.0%</c:formatCode>
                <c:ptCount val="6"/>
                <c:pt idx="0">
                  <c:v>3.5000000000000003E-2</c:v>
                </c:pt>
                <c:pt idx="1">
                  <c:v>-0.121</c:v>
                </c:pt>
                <c:pt idx="2">
                  <c:v>4.2999999999999997E-2</c:v>
                </c:pt>
                <c:pt idx="3">
                  <c:v>3.3000000000000002E-2</c:v>
                </c:pt>
                <c:pt idx="4">
                  <c:v>2.1999999999999999E-2</c:v>
                </c:pt>
                <c:pt idx="5">
                  <c:v>2E-3</c:v>
                </c:pt>
              </c:numCache>
            </c:numRef>
          </c:val>
          <c:extLst>
            <c:ext xmlns:c16="http://schemas.microsoft.com/office/drawing/2014/chart" uri="{C3380CC4-5D6E-409C-BE32-E72D297353CC}">
              <c16:uniqueId val="{00000005-1F0F-4C3D-A1DC-49FB5C69D97A}"/>
            </c:ext>
          </c:extLst>
        </c:ser>
        <c:dLbls>
          <c:showLegendKey val="0"/>
          <c:showVal val="0"/>
          <c:showCatName val="0"/>
          <c:showSerName val="0"/>
          <c:showPercent val="0"/>
          <c:showBubbleSize val="0"/>
        </c:dLbls>
        <c:gapWidth val="150"/>
        <c:axId val="-2119680840"/>
        <c:axId val="-2087263048"/>
      </c:barChart>
      <c:catAx>
        <c:axId val="-2119680840"/>
        <c:scaling>
          <c:orientation val="minMax"/>
        </c:scaling>
        <c:delete val="0"/>
        <c:axPos val="b"/>
        <c:numFmt formatCode="General" sourceLinked="0"/>
        <c:majorTickMark val="out"/>
        <c:minorTickMark val="none"/>
        <c:tickLblPos val="nextTo"/>
        <c:txPr>
          <a:bodyPr/>
          <a:lstStyle/>
          <a:p>
            <a:pPr>
              <a:defRPr sz="2000" b="1"/>
            </a:pPr>
            <a:endParaRPr lang="en-US"/>
          </a:p>
        </c:txPr>
        <c:crossAx val="-2087263048"/>
        <c:crosses val="autoZero"/>
        <c:auto val="1"/>
        <c:lblAlgn val="ctr"/>
        <c:lblOffset val="100"/>
        <c:noMultiLvlLbl val="0"/>
      </c:catAx>
      <c:valAx>
        <c:axId val="-2087263048"/>
        <c:scaling>
          <c:orientation val="minMax"/>
          <c:min val="-0.12"/>
        </c:scaling>
        <c:delete val="0"/>
        <c:axPos val="l"/>
        <c:majorGridlines/>
        <c:numFmt formatCode="0.0%" sourceLinked="1"/>
        <c:majorTickMark val="out"/>
        <c:minorTickMark val="none"/>
        <c:tickLblPos val="nextTo"/>
        <c:txPr>
          <a:bodyPr/>
          <a:lstStyle/>
          <a:p>
            <a:pPr>
              <a:defRPr sz="1800"/>
            </a:pPr>
            <a:endParaRPr lang="en-US"/>
          </a:p>
        </c:txPr>
        <c:crossAx val="-2119680840"/>
        <c:crosses val="autoZero"/>
        <c:crossBetween val="between"/>
      </c:valAx>
    </c:plotArea>
    <c:legend>
      <c:legendPos val="t"/>
      <c:layout>
        <c:manualLayout>
          <c:xMode val="edge"/>
          <c:yMode val="edge"/>
          <c:x val="0.67577609949093198"/>
          <c:y val="0.119060891207543"/>
          <c:w val="0.30701608574197897"/>
          <c:h val="6.6103900805502797E-2"/>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3200"/>
            </a:pPr>
            <a:r>
              <a:rPr lang="en-US" sz="2400" b="1" dirty="0"/>
              <a:t>Age 15-64 Population</a:t>
            </a:r>
            <a:r>
              <a:rPr lang="en-US" sz="2400" b="1" baseline="0" dirty="0"/>
              <a:t> Growth </a:t>
            </a:r>
            <a:r>
              <a:rPr lang="en-US" sz="2400" b="1" dirty="0"/>
              <a:t>2015-2030</a:t>
            </a:r>
          </a:p>
        </c:rich>
      </c:tx>
      <c:layout>
        <c:manualLayout>
          <c:xMode val="edge"/>
          <c:yMode val="edge"/>
          <c:x val="0.253071497747274"/>
          <c:y val="4.0879680688750301E-2"/>
        </c:manualLayout>
      </c:layout>
      <c:overlay val="0"/>
    </c:title>
    <c:autoTitleDeleted val="0"/>
    <c:plotArea>
      <c:layout/>
      <c:barChart>
        <c:barDir val="col"/>
        <c:grouping val="clustered"/>
        <c:varyColors val="0"/>
        <c:ser>
          <c:idx val="0"/>
          <c:order val="0"/>
          <c:tx>
            <c:strRef>
              <c:f>Sheet7!$O$2</c:f>
              <c:strCache>
                <c:ptCount val="1"/>
                <c:pt idx="0">
                  <c:v>AVGR 2015-2030</c:v>
                </c:pt>
              </c:strCache>
            </c:strRef>
          </c:tx>
          <c:invertIfNegative val="0"/>
          <c:dPt>
            <c:idx val="5"/>
            <c:invertIfNegative val="0"/>
            <c:bubble3D val="0"/>
            <c:spPr>
              <a:solidFill>
                <a:schemeClr val="accent3"/>
              </a:solidFill>
            </c:spPr>
            <c:extLst>
              <c:ext xmlns:c16="http://schemas.microsoft.com/office/drawing/2014/chart" uri="{C3380CC4-5D6E-409C-BE32-E72D297353CC}">
                <c16:uniqueId val="{00000001-2BCA-415A-B32C-8B4879873253}"/>
              </c:ext>
            </c:extLst>
          </c:dPt>
          <c:cat>
            <c:strRef>
              <c:f>Sheet7!$L$3:$L$8</c:f>
              <c:strCache>
                <c:ptCount val="6"/>
                <c:pt idx="0">
                  <c:v>Algeria </c:v>
                </c:pt>
                <c:pt idx="1">
                  <c:v>Libya </c:v>
                </c:pt>
                <c:pt idx="2">
                  <c:v>Mauritania</c:v>
                </c:pt>
                <c:pt idx="3">
                  <c:v>Morocco</c:v>
                </c:pt>
                <c:pt idx="4">
                  <c:v>Tunisia </c:v>
                </c:pt>
                <c:pt idx="5">
                  <c:v>NMC Total</c:v>
                </c:pt>
              </c:strCache>
            </c:strRef>
          </c:cat>
          <c:val>
            <c:numRef>
              <c:f>Sheet7!$O$3:$O$8</c:f>
              <c:numCache>
                <c:formatCode>0.00%</c:formatCode>
                <c:ptCount val="6"/>
                <c:pt idx="0">
                  <c:v>1.28989424226633E-2</c:v>
                </c:pt>
                <c:pt idx="1">
                  <c:v>1.53812343141686E-2</c:v>
                </c:pt>
                <c:pt idx="2">
                  <c:v>2.5504626247194701E-2</c:v>
                </c:pt>
                <c:pt idx="3">
                  <c:v>8.8608339209357307E-3</c:v>
                </c:pt>
                <c:pt idx="4">
                  <c:v>5.1834256066738398E-3</c:v>
                </c:pt>
                <c:pt idx="5">
                  <c:v>-2.28166875358537E-3</c:v>
                </c:pt>
              </c:numCache>
            </c:numRef>
          </c:val>
          <c:extLst>
            <c:ext xmlns:c16="http://schemas.microsoft.com/office/drawing/2014/chart" uri="{C3380CC4-5D6E-409C-BE32-E72D297353CC}">
              <c16:uniqueId val="{00000002-2BCA-415A-B32C-8B4879873253}"/>
            </c:ext>
          </c:extLst>
        </c:ser>
        <c:dLbls>
          <c:showLegendKey val="0"/>
          <c:showVal val="0"/>
          <c:showCatName val="0"/>
          <c:showSerName val="0"/>
          <c:showPercent val="0"/>
          <c:showBubbleSize val="0"/>
        </c:dLbls>
        <c:gapWidth val="150"/>
        <c:axId val="-2087114584"/>
        <c:axId val="-2087460008"/>
      </c:barChart>
      <c:catAx>
        <c:axId val="-2087114584"/>
        <c:scaling>
          <c:orientation val="minMax"/>
        </c:scaling>
        <c:delete val="0"/>
        <c:axPos val="b"/>
        <c:numFmt formatCode="General" sourceLinked="0"/>
        <c:majorTickMark val="out"/>
        <c:minorTickMark val="none"/>
        <c:tickLblPos val="nextTo"/>
        <c:txPr>
          <a:bodyPr/>
          <a:lstStyle/>
          <a:p>
            <a:pPr>
              <a:defRPr sz="1800" b="1"/>
            </a:pPr>
            <a:endParaRPr lang="en-US"/>
          </a:p>
        </c:txPr>
        <c:crossAx val="-2087460008"/>
        <c:crosses val="autoZero"/>
        <c:auto val="1"/>
        <c:lblAlgn val="ctr"/>
        <c:lblOffset val="100"/>
        <c:noMultiLvlLbl val="0"/>
      </c:catAx>
      <c:valAx>
        <c:axId val="-2087460008"/>
        <c:scaling>
          <c:orientation val="minMax"/>
        </c:scaling>
        <c:delete val="0"/>
        <c:axPos val="l"/>
        <c:majorGridlines/>
        <c:numFmt formatCode="0.0%" sourceLinked="0"/>
        <c:majorTickMark val="out"/>
        <c:minorTickMark val="none"/>
        <c:tickLblPos val="nextTo"/>
        <c:txPr>
          <a:bodyPr/>
          <a:lstStyle/>
          <a:p>
            <a:pPr>
              <a:defRPr sz="1800"/>
            </a:pPr>
            <a:endParaRPr lang="en-US"/>
          </a:p>
        </c:txPr>
        <c:crossAx val="-208711458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en-US" sz="2400"/>
            </a:pPr>
            <a:r>
              <a:rPr lang="en-US" sz="2400" dirty="0"/>
              <a:t>Current Account Deficit/ GDP % </a:t>
            </a:r>
          </a:p>
        </c:rich>
      </c:tx>
      <c:layout>
        <c:manualLayout>
          <c:xMode val="edge"/>
          <c:yMode val="edge"/>
          <c:x val="0.288503252310852"/>
          <c:y val="5.7972612824747E-2"/>
        </c:manualLayout>
      </c:layout>
      <c:overlay val="0"/>
    </c:title>
    <c:autoTitleDeleted val="0"/>
    <c:plotArea>
      <c:layout/>
      <c:barChart>
        <c:barDir val="bar"/>
        <c:grouping val="clustered"/>
        <c:varyColors val="0"/>
        <c:ser>
          <c:idx val="0"/>
          <c:order val="0"/>
          <c:tx>
            <c:strRef>
              <c:f>Sheet3!$B$13</c:f>
              <c:strCache>
                <c:ptCount val="1"/>
                <c:pt idx="0">
                  <c:v>2011</c:v>
                </c:pt>
              </c:strCache>
            </c:strRef>
          </c:tx>
          <c:spPr>
            <a:solidFill>
              <a:schemeClr val="accent3">
                <a:alpha val="78000"/>
              </a:schemeClr>
            </a:solidFill>
            <a:ln>
              <a:solidFill>
                <a:schemeClr val="accent1">
                  <a:lumMod val="20000"/>
                  <a:lumOff val="80000"/>
                  <a:alpha val="36000"/>
                </a:schemeClr>
              </a:solidFill>
            </a:ln>
          </c:spPr>
          <c:invertIfNegative val="0"/>
          <c:dLbls>
            <c:delete val="1"/>
          </c:dLbls>
          <c:cat>
            <c:strRef>
              <c:f>Sheet3!$A$14:$A$19</c:f>
              <c:strCache>
                <c:ptCount val="6"/>
                <c:pt idx="0">
                  <c:v>NMC(Median)</c:v>
                </c:pt>
                <c:pt idx="1">
                  <c:v>Tunisia </c:v>
                </c:pt>
                <c:pt idx="2">
                  <c:v>Morocco</c:v>
                </c:pt>
                <c:pt idx="3">
                  <c:v>Mauritania</c:v>
                </c:pt>
                <c:pt idx="4">
                  <c:v>Libya </c:v>
                </c:pt>
                <c:pt idx="5">
                  <c:v>Algeria </c:v>
                </c:pt>
              </c:strCache>
            </c:strRef>
          </c:cat>
          <c:val>
            <c:numRef>
              <c:f>Sheet3!$B$14:$B$19</c:f>
              <c:numCache>
                <c:formatCode>0.0%</c:formatCode>
                <c:ptCount val="6"/>
                <c:pt idx="0">
                  <c:v>-2.5000000000000001E-2</c:v>
                </c:pt>
                <c:pt idx="1">
                  <c:v>-7.3999999999999996E-2</c:v>
                </c:pt>
                <c:pt idx="2">
                  <c:v>-7.5999999999999998E-2</c:v>
                </c:pt>
                <c:pt idx="3">
                  <c:v>-0.106</c:v>
                </c:pt>
                <c:pt idx="4">
                  <c:v>9.0999999999999998E-2</c:v>
                </c:pt>
                <c:pt idx="5">
                  <c:v>9.9000000000000005E-2</c:v>
                </c:pt>
              </c:numCache>
            </c:numRef>
          </c:val>
          <c:extLst>
            <c:ext xmlns:c16="http://schemas.microsoft.com/office/drawing/2014/chart" uri="{C3380CC4-5D6E-409C-BE32-E72D297353CC}">
              <c16:uniqueId val="{00000000-2BE5-4F58-8252-02940D88BD4C}"/>
            </c:ext>
          </c:extLst>
        </c:ser>
        <c:ser>
          <c:idx val="1"/>
          <c:order val="1"/>
          <c:tx>
            <c:strRef>
              <c:f>Sheet3!$C$13</c:f>
              <c:strCache>
                <c:ptCount val="1"/>
                <c:pt idx="0">
                  <c:v>2016</c:v>
                </c:pt>
              </c:strCache>
            </c:strRef>
          </c:tx>
          <c:spPr>
            <a:solidFill>
              <a:schemeClr val="accent1">
                <a:alpha val="59000"/>
              </a:scheme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2BE5-4F58-8252-02940D88BD4C}"/>
                </c:ext>
              </c:extLst>
            </c:dLbl>
            <c:dLbl>
              <c:idx val="1"/>
              <c:delete val="1"/>
              <c:extLst>
                <c:ext xmlns:c15="http://schemas.microsoft.com/office/drawing/2012/chart" uri="{CE6537A1-D6FC-4f65-9D91-7224C49458BB}"/>
                <c:ext xmlns:c16="http://schemas.microsoft.com/office/drawing/2014/chart" uri="{C3380CC4-5D6E-409C-BE32-E72D297353CC}">
                  <c16:uniqueId val="{00000002-2BE5-4F58-8252-02940D88BD4C}"/>
                </c:ext>
              </c:extLst>
            </c:dLbl>
            <c:dLbl>
              <c:idx val="2"/>
              <c:delete val="1"/>
              <c:extLst>
                <c:ext xmlns:c15="http://schemas.microsoft.com/office/drawing/2012/chart" uri="{CE6537A1-D6FC-4f65-9D91-7224C49458BB}"/>
                <c:ext xmlns:c16="http://schemas.microsoft.com/office/drawing/2014/chart" uri="{C3380CC4-5D6E-409C-BE32-E72D297353CC}">
                  <c16:uniqueId val="{00000003-2BE5-4F58-8252-02940D88BD4C}"/>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BE5-4F58-8252-02940D88BD4C}"/>
                </c:ext>
              </c:extLst>
            </c:dLbl>
            <c:dLbl>
              <c:idx val="4"/>
              <c:delete val="1"/>
              <c:extLst>
                <c:ext xmlns:c15="http://schemas.microsoft.com/office/drawing/2012/chart" uri="{CE6537A1-D6FC-4f65-9D91-7224C49458BB}"/>
                <c:ext xmlns:c16="http://schemas.microsoft.com/office/drawing/2014/chart" uri="{C3380CC4-5D6E-409C-BE32-E72D297353CC}">
                  <c16:uniqueId val="{00000005-2BE5-4F58-8252-02940D88BD4C}"/>
                </c:ext>
              </c:extLst>
            </c:dLbl>
            <c:dLbl>
              <c:idx val="5"/>
              <c:delete val="1"/>
              <c:extLst>
                <c:ext xmlns:c15="http://schemas.microsoft.com/office/drawing/2012/chart" uri="{CE6537A1-D6FC-4f65-9D91-7224C49458BB}"/>
                <c:ext xmlns:c16="http://schemas.microsoft.com/office/drawing/2014/chart" uri="{C3380CC4-5D6E-409C-BE32-E72D297353CC}">
                  <c16:uniqueId val="{00000006-2BE5-4F58-8252-02940D88BD4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Sheet3!$A$14:$A$19</c:f>
              <c:strCache>
                <c:ptCount val="6"/>
                <c:pt idx="0">
                  <c:v>NMC(Median)</c:v>
                </c:pt>
                <c:pt idx="1">
                  <c:v>Tunisia </c:v>
                </c:pt>
                <c:pt idx="2">
                  <c:v>Morocco</c:v>
                </c:pt>
                <c:pt idx="3">
                  <c:v>Mauritania</c:v>
                </c:pt>
                <c:pt idx="4">
                  <c:v>Libya </c:v>
                </c:pt>
                <c:pt idx="5">
                  <c:v>Algeria </c:v>
                </c:pt>
              </c:strCache>
            </c:strRef>
          </c:cat>
          <c:val>
            <c:numRef>
              <c:f>Sheet3!$C$14:$C$19</c:f>
              <c:numCache>
                <c:formatCode>0.0%</c:formatCode>
                <c:ptCount val="6"/>
                <c:pt idx="0">
                  <c:v>2.1999999999999999E-2</c:v>
                </c:pt>
                <c:pt idx="1">
                  <c:v>-0.08</c:v>
                </c:pt>
                <c:pt idx="2">
                  <c:v>-1.2E-2</c:v>
                </c:pt>
                <c:pt idx="3">
                  <c:v>-0.219</c:v>
                </c:pt>
                <c:pt idx="4">
                  <c:v>-0.47399999999999998</c:v>
                </c:pt>
                <c:pt idx="5">
                  <c:v>-0.151</c:v>
                </c:pt>
              </c:numCache>
            </c:numRef>
          </c:val>
          <c:extLst>
            <c:ext xmlns:c16="http://schemas.microsoft.com/office/drawing/2014/chart" uri="{C3380CC4-5D6E-409C-BE32-E72D297353CC}">
              <c16:uniqueId val="{00000007-2BE5-4F58-8252-02940D88BD4C}"/>
            </c:ext>
          </c:extLst>
        </c:ser>
        <c:dLbls>
          <c:showLegendKey val="0"/>
          <c:showVal val="1"/>
          <c:showCatName val="0"/>
          <c:showSerName val="0"/>
          <c:showPercent val="0"/>
          <c:showBubbleSize val="0"/>
        </c:dLbls>
        <c:gapWidth val="75"/>
        <c:axId val="-2124401720"/>
        <c:axId val="-2125166488"/>
      </c:barChart>
      <c:catAx>
        <c:axId val="-2124401720"/>
        <c:scaling>
          <c:orientation val="minMax"/>
        </c:scaling>
        <c:delete val="0"/>
        <c:axPos val="l"/>
        <c:numFmt formatCode="General" sourceLinked="0"/>
        <c:majorTickMark val="none"/>
        <c:minorTickMark val="none"/>
        <c:tickLblPos val="nextTo"/>
        <c:txPr>
          <a:bodyPr anchor="b" anchorCtr="1"/>
          <a:lstStyle/>
          <a:p>
            <a:pPr>
              <a:defRPr sz="2000" b="1" cap="none" spc="0">
                <a:ln w="1905"/>
                <a:solidFill>
                  <a:schemeClr val="tx1">
                    <a:lumMod val="50000"/>
                  </a:schemeClr>
                </a:solidFill>
                <a:effectLst>
                  <a:innerShdw blurRad="69850" dist="43180" dir="5400000">
                    <a:srgbClr val="000000">
                      <a:alpha val="65000"/>
                    </a:srgbClr>
                  </a:innerShdw>
                </a:effectLst>
              </a:defRPr>
            </a:pPr>
            <a:endParaRPr lang="en-US"/>
          </a:p>
        </c:txPr>
        <c:crossAx val="-2125166488"/>
        <c:crosses val="autoZero"/>
        <c:auto val="1"/>
        <c:lblAlgn val="ctr"/>
        <c:lblOffset val="100"/>
        <c:noMultiLvlLbl val="0"/>
      </c:catAx>
      <c:valAx>
        <c:axId val="-2125166488"/>
        <c:scaling>
          <c:orientation val="minMax"/>
          <c:max val="0.1"/>
          <c:min val="-0.2"/>
        </c:scaling>
        <c:delete val="0"/>
        <c:axPos val="t"/>
        <c:majorGridlines/>
        <c:numFmt formatCode="0%" sourceLinked="0"/>
        <c:majorTickMark val="none"/>
        <c:minorTickMark val="none"/>
        <c:tickLblPos val="nextTo"/>
        <c:txPr>
          <a:bodyPr/>
          <a:lstStyle/>
          <a:p>
            <a:pPr>
              <a:defRPr sz="2400"/>
            </a:pPr>
            <a:endParaRPr lang="en-US"/>
          </a:p>
        </c:txPr>
        <c:crossAx val="-2124401720"/>
        <c:crosses val="max"/>
        <c:crossBetween val="between"/>
      </c:valAx>
      <c:spPr>
        <a:ln>
          <a:solidFill>
            <a:srgbClr val="4F81BD"/>
          </a:solidFill>
        </a:ln>
      </c:spPr>
    </c:plotArea>
    <c:legend>
      <c:legendPos val="t"/>
      <c:layout>
        <c:manualLayout>
          <c:xMode val="edge"/>
          <c:yMode val="edge"/>
          <c:x val="0.70121866288453105"/>
          <c:y val="9.2756180519595305E-2"/>
          <c:w val="0.186382550007336"/>
          <c:h val="7.4589480864838201E-2"/>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800"/>
            </a:pPr>
            <a:r>
              <a:rPr lang="en-US" sz="2800"/>
              <a:t>Real GDP Projections 2016-2021</a:t>
            </a:r>
            <a:r>
              <a:rPr lang="en-US" sz="2800" baseline="0"/>
              <a:t> </a:t>
            </a:r>
            <a:endParaRPr lang="en-US" sz="2800"/>
          </a:p>
        </c:rich>
      </c:tx>
      <c:overlay val="0"/>
    </c:title>
    <c:autoTitleDeleted val="0"/>
    <c:plotArea>
      <c:layout/>
      <c:barChart>
        <c:barDir val="col"/>
        <c:grouping val="clustered"/>
        <c:varyColors val="0"/>
        <c:ser>
          <c:idx val="0"/>
          <c:order val="0"/>
          <c:tx>
            <c:strRef>
              <c:f>Sheet4!$B$2</c:f>
              <c:strCache>
                <c:ptCount val="1"/>
                <c:pt idx="0">
                  <c:v>IMF Forecast</c:v>
                </c:pt>
              </c:strCache>
            </c:strRef>
          </c:tx>
          <c:invertIfNegative val="0"/>
          <c:dPt>
            <c:idx val="5"/>
            <c:invertIfNegative val="0"/>
            <c:bubble3D val="0"/>
            <c:spPr>
              <a:solidFill>
                <a:srgbClr val="008000"/>
              </a:solidFill>
            </c:spPr>
            <c:extLst>
              <c:ext xmlns:c16="http://schemas.microsoft.com/office/drawing/2014/chart" uri="{C3380CC4-5D6E-409C-BE32-E72D297353CC}">
                <c16:uniqueId val="{00000001-65CA-4F7C-99A3-878D1E8CB688}"/>
              </c:ext>
            </c:extLst>
          </c:dPt>
          <c:cat>
            <c:strRef>
              <c:f>Sheet4!$A$3:$A$8</c:f>
              <c:strCache>
                <c:ptCount val="6"/>
                <c:pt idx="0">
                  <c:v>Algeria </c:v>
                </c:pt>
                <c:pt idx="1">
                  <c:v>Libya </c:v>
                </c:pt>
                <c:pt idx="2">
                  <c:v>Mauritania</c:v>
                </c:pt>
                <c:pt idx="3">
                  <c:v>Morocco</c:v>
                </c:pt>
                <c:pt idx="4">
                  <c:v>Tunisia </c:v>
                </c:pt>
                <c:pt idx="5">
                  <c:v>NMC</c:v>
                </c:pt>
              </c:strCache>
            </c:strRef>
          </c:cat>
          <c:val>
            <c:numRef>
              <c:f>Sheet4!$B$3:$B$8</c:f>
              <c:numCache>
                <c:formatCode>0%</c:formatCode>
                <c:ptCount val="6"/>
                <c:pt idx="0">
                  <c:v>0.03</c:v>
                </c:pt>
                <c:pt idx="1">
                  <c:v>9.7000000000000003E-2</c:v>
                </c:pt>
                <c:pt idx="2">
                  <c:v>3.3000000000000002E-2</c:v>
                </c:pt>
                <c:pt idx="3">
                  <c:v>4.5999999999999999E-2</c:v>
                </c:pt>
                <c:pt idx="4">
                  <c:v>3.9E-2</c:v>
                </c:pt>
                <c:pt idx="5">
                  <c:v>1.4999999999999999E-2</c:v>
                </c:pt>
              </c:numCache>
            </c:numRef>
          </c:val>
          <c:extLst>
            <c:ext xmlns:c16="http://schemas.microsoft.com/office/drawing/2014/chart" uri="{C3380CC4-5D6E-409C-BE32-E72D297353CC}">
              <c16:uniqueId val="{00000000-3E98-49B1-A93A-223446074894}"/>
            </c:ext>
          </c:extLst>
        </c:ser>
        <c:ser>
          <c:idx val="1"/>
          <c:order val="1"/>
          <c:tx>
            <c:strRef>
              <c:f>Sheet4!$C$2</c:f>
              <c:strCache>
                <c:ptCount val="1"/>
                <c:pt idx="0">
                  <c:v>EIU Forecast</c:v>
                </c:pt>
              </c:strCache>
            </c:strRef>
          </c:tx>
          <c:invertIfNegative val="0"/>
          <c:dPt>
            <c:idx val="5"/>
            <c:invertIfNegative val="0"/>
            <c:bubble3D val="0"/>
            <c:spPr>
              <a:solidFill>
                <a:schemeClr val="accent3"/>
              </a:solidFill>
            </c:spPr>
            <c:extLst>
              <c:ext xmlns:c16="http://schemas.microsoft.com/office/drawing/2014/chart" uri="{C3380CC4-5D6E-409C-BE32-E72D297353CC}">
                <c16:uniqueId val="{00000003-65CA-4F7C-99A3-878D1E8CB688}"/>
              </c:ext>
            </c:extLst>
          </c:dPt>
          <c:cat>
            <c:strRef>
              <c:f>Sheet4!$A$3:$A$8</c:f>
              <c:strCache>
                <c:ptCount val="6"/>
                <c:pt idx="0">
                  <c:v>Algeria </c:v>
                </c:pt>
                <c:pt idx="1">
                  <c:v>Libya </c:v>
                </c:pt>
                <c:pt idx="2">
                  <c:v>Mauritania</c:v>
                </c:pt>
                <c:pt idx="3">
                  <c:v>Morocco</c:v>
                </c:pt>
                <c:pt idx="4">
                  <c:v>Tunisia </c:v>
                </c:pt>
                <c:pt idx="5">
                  <c:v>NMC</c:v>
                </c:pt>
              </c:strCache>
            </c:strRef>
          </c:cat>
          <c:val>
            <c:numRef>
              <c:f>Sheet4!$C$3:$C$8</c:f>
              <c:numCache>
                <c:formatCode>0%</c:formatCode>
                <c:ptCount val="6"/>
                <c:pt idx="0">
                  <c:v>0.02</c:v>
                </c:pt>
                <c:pt idx="1">
                  <c:v>2.5000000000000001E-2</c:v>
                </c:pt>
                <c:pt idx="2">
                  <c:v>0.03</c:v>
                </c:pt>
                <c:pt idx="3">
                  <c:v>3.5000000000000003E-2</c:v>
                </c:pt>
                <c:pt idx="4">
                  <c:v>2.3E-2</c:v>
                </c:pt>
                <c:pt idx="5">
                  <c:v>1.4999999999999999E-2</c:v>
                </c:pt>
              </c:numCache>
            </c:numRef>
          </c:val>
          <c:extLst>
            <c:ext xmlns:c16="http://schemas.microsoft.com/office/drawing/2014/chart" uri="{C3380CC4-5D6E-409C-BE32-E72D297353CC}">
              <c16:uniqueId val="{00000001-3E98-49B1-A93A-223446074894}"/>
            </c:ext>
          </c:extLst>
        </c:ser>
        <c:dLbls>
          <c:showLegendKey val="0"/>
          <c:showVal val="0"/>
          <c:showCatName val="0"/>
          <c:showSerName val="0"/>
          <c:showPercent val="0"/>
          <c:showBubbleSize val="0"/>
        </c:dLbls>
        <c:gapWidth val="150"/>
        <c:axId val="-2125564568"/>
        <c:axId val="-2086699272"/>
      </c:barChart>
      <c:catAx>
        <c:axId val="-2125564568"/>
        <c:scaling>
          <c:orientation val="minMax"/>
        </c:scaling>
        <c:delete val="0"/>
        <c:axPos val="b"/>
        <c:numFmt formatCode="General" sourceLinked="0"/>
        <c:majorTickMark val="out"/>
        <c:minorTickMark val="none"/>
        <c:tickLblPos val="nextTo"/>
        <c:txPr>
          <a:bodyPr/>
          <a:lstStyle/>
          <a:p>
            <a:pPr>
              <a:defRPr sz="1800" b="1"/>
            </a:pPr>
            <a:endParaRPr lang="en-US"/>
          </a:p>
        </c:txPr>
        <c:crossAx val="-2086699272"/>
        <c:crosses val="autoZero"/>
        <c:auto val="1"/>
        <c:lblAlgn val="ctr"/>
        <c:lblOffset val="100"/>
        <c:noMultiLvlLbl val="0"/>
      </c:catAx>
      <c:valAx>
        <c:axId val="-2086699272"/>
        <c:scaling>
          <c:orientation val="minMax"/>
          <c:max val="0.1"/>
        </c:scaling>
        <c:delete val="0"/>
        <c:axPos val="l"/>
        <c:majorGridlines/>
        <c:numFmt formatCode="0%" sourceLinked="1"/>
        <c:majorTickMark val="out"/>
        <c:minorTickMark val="none"/>
        <c:tickLblPos val="nextTo"/>
        <c:txPr>
          <a:bodyPr/>
          <a:lstStyle/>
          <a:p>
            <a:pPr>
              <a:defRPr sz="1800"/>
            </a:pPr>
            <a:endParaRPr lang="en-US"/>
          </a:p>
        </c:txPr>
        <c:crossAx val="-2125564568"/>
        <c:crosses val="autoZero"/>
        <c:crossBetween val="between"/>
      </c:valAx>
    </c:plotArea>
    <c:legend>
      <c:legendPos val="t"/>
      <c:overlay val="0"/>
      <c:txPr>
        <a:bodyPr/>
        <a:lstStyle/>
        <a:p>
          <a:pPr>
            <a:defRPr sz="20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800"/>
            </a:pPr>
            <a:r>
              <a:rPr lang="en-US" sz="2800" dirty="0"/>
              <a:t>Severe</a:t>
            </a:r>
            <a:r>
              <a:rPr lang="en-US" sz="2800" baseline="0" dirty="0"/>
              <a:t> Obstacles In The MENA ES Region</a:t>
            </a:r>
          </a:p>
        </c:rich>
      </c:tx>
      <c:layout>
        <c:manualLayout>
          <c:xMode val="edge"/>
          <c:yMode val="edge"/>
          <c:x val="0.216689645721996"/>
          <c:y val="5.5696202531645603E-2"/>
        </c:manualLayout>
      </c:layout>
      <c:overlay val="0"/>
    </c:title>
    <c:autoTitleDeleted val="0"/>
    <c:plotArea>
      <c:layout/>
      <c:barChart>
        <c:barDir val="col"/>
        <c:grouping val="clustered"/>
        <c:varyColors val="0"/>
        <c:ser>
          <c:idx val="0"/>
          <c:order val="0"/>
          <c:tx>
            <c:strRef>
              <c:f>Sheet8!$B$3</c:f>
              <c:strCache>
                <c:ptCount val="1"/>
                <c:pt idx="0">
                  <c:v>MENA ES</c:v>
                </c:pt>
              </c:strCache>
            </c:strRef>
          </c:tx>
          <c:invertIfNegative val="0"/>
          <c:cat>
            <c:strRef>
              <c:f>Sheet8!$C$2:$F$2</c:f>
              <c:strCache>
                <c:ptCount val="4"/>
                <c:pt idx="0">
                  <c:v>Political instability</c:v>
                </c:pt>
                <c:pt idx="1">
                  <c:v>Corruption</c:v>
                </c:pt>
                <c:pt idx="2">
                  <c:v>Electricity</c:v>
                </c:pt>
                <c:pt idx="3">
                  <c:v>Access to Finance</c:v>
                </c:pt>
              </c:strCache>
            </c:strRef>
          </c:cat>
          <c:val>
            <c:numRef>
              <c:f>Sheet8!$C$3:$F$3</c:f>
              <c:numCache>
                <c:formatCode>General</c:formatCode>
                <c:ptCount val="4"/>
                <c:pt idx="0">
                  <c:v>58</c:v>
                </c:pt>
                <c:pt idx="1">
                  <c:v>54</c:v>
                </c:pt>
                <c:pt idx="2">
                  <c:v>40</c:v>
                </c:pt>
                <c:pt idx="3">
                  <c:v>35</c:v>
                </c:pt>
              </c:numCache>
            </c:numRef>
          </c:val>
          <c:extLst>
            <c:ext xmlns:c16="http://schemas.microsoft.com/office/drawing/2014/chart" uri="{C3380CC4-5D6E-409C-BE32-E72D297353CC}">
              <c16:uniqueId val="{00000000-EEC9-4F8A-AAF2-722B05E7DBCA}"/>
            </c:ext>
          </c:extLst>
        </c:ser>
        <c:ser>
          <c:idx val="1"/>
          <c:order val="1"/>
          <c:tx>
            <c:strRef>
              <c:f>Sheet8!$B$4</c:f>
              <c:strCache>
                <c:ptCount val="1"/>
                <c:pt idx="0">
                  <c:v>All ES Economies</c:v>
                </c:pt>
              </c:strCache>
            </c:strRef>
          </c:tx>
          <c:invertIfNegative val="0"/>
          <c:cat>
            <c:strRef>
              <c:f>Sheet8!$C$2:$F$2</c:f>
              <c:strCache>
                <c:ptCount val="4"/>
                <c:pt idx="0">
                  <c:v>Political instability</c:v>
                </c:pt>
                <c:pt idx="1">
                  <c:v>Corruption</c:v>
                </c:pt>
                <c:pt idx="2">
                  <c:v>Electricity</c:v>
                </c:pt>
                <c:pt idx="3">
                  <c:v>Access to Finance</c:v>
                </c:pt>
              </c:strCache>
            </c:strRef>
          </c:cat>
          <c:val>
            <c:numRef>
              <c:f>Sheet8!$C$4:$F$4</c:f>
              <c:numCache>
                <c:formatCode>General</c:formatCode>
                <c:ptCount val="4"/>
                <c:pt idx="0">
                  <c:v>30</c:v>
                </c:pt>
                <c:pt idx="1">
                  <c:v>35</c:v>
                </c:pt>
                <c:pt idx="2">
                  <c:v>32</c:v>
                </c:pt>
                <c:pt idx="3">
                  <c:v>28</c:v>
                </c:pt>
              </c:numCache>
            </c:numRef>
          </c:val>
          <c:extLst>
            <c:ext xmlns:c16="http://schemas.microsoft.com/office/drawing/2014/chart" uri="{C3380CC4-5D6E-409C-BE32-E72D297353CC}">
              <c16:uniqueId val="{00000001-EEC9-4F8A-AAF2-722B05E7DBCA}"/>
            </c:ext>
          </c:extLst>
        </c:ser>
        <c:dLbls>
          <c:showLegendKey val="0"/>
          <c:showVal val="0"/>
          <c:showCatName val="0"/>
          <c:showSerName val="0"/>
          <c:showPercent val="0"/>
          <c:showBubbleSize val="0"/>
        </c:dLbls>
        <c:gapWidth val="150"/>
        <c:axId val="-2104953528"/>
        <c:axId val="-2117019944"/>
      </c:barChart>
      <c:catAx>
        <c:axId val="-2104953528"/>
        <c:scaling>
          <c:orientation val="minMax"/>
        </c:scaling>
        <c:delete val="0"/>
        <c:axPos val="b"/>
        <c:numFmt formatCode="General" sourceLinked="0"/>
        <c:majorTickMark val="out"/>
        <c:minorTickMark val="none"/>
        <c:tickLblPos val="nextTo"/>
        <c:txPr>
          <a:bodyPr/>
          <a:lstStyle/>
          <a:p>
            <a:pPr>
              <a:defRPr sz="2000"/>
            </a:pPr>
            <a:endParaRPr lang="en-US"/>
          </a:p>
        </c:txPr>
        <c:crossAx val="-2117019944"/>
        <c:crosses val="autoZero"/>
        <c:auto val="1"/>
        <c:lblAlgn val="ctr"/>
        <c:lblOffset val="100"/>
        <c:noMultiLvlLbl val="0"/>
      </c:catAx>
      <c:valAx>
        <c:axId val="-2117019944"/>
        <c:scaling>
          <c:orientation val="minMax"/>
        </c:scaling>
        <c:delete val="0"/>
        <c:axPos val="l"/>
        <c:title>
          <c:tx>
            <c:rich>
              <a:bodyPr rot="-5400000" vert="horz"/>
              <a:lstStyle/>
              <a:p>
                <a:pPr>
                  <a:defRPr sz="1600"/>
                </a:pPr>
                <a:r>
                  <a:rPr lang="en-US" sz="1600"/>
                  <a:t>Percent of</a:t>
                </a:r>
                <a:r>
                  <a:rPr lang="en-US" sz="1600" baseline="0"/>
                  <a:t> firms</a:t>
                </a:r>
                <a:endParaRPr lang="en-US" sz="1600"/>
              </a:p>
            </c:rich>
          </c:tx>
          <c:overlay val="0"/>
        </c:title>
        <c:numFmt formatCode="General" sourceLinked="1"/>
        <c:majorTickMark val="out"/>
        <c:minorTickMark val="none"/>
        <c:tickLblPos val="nextTo"/>
        <c:txPr>
          <a:bodyPr/>
          <a:lstStyle/>
          <a:p>
            <a:pPr>
              <a:defRPr sz="1800"/>
            </a:pPr>
            <a:endParaRPr lang="en-US"/>
          </a:p>
        </c:txPr>
        <c:crossAx val="-2104953528"/>
        <c:crosses val="autoZero"/>
        <c:crossBetween val="between"/>
      </c:valAx>
    </c:plotArea>
    <c:legend>
      <c:legendPos val="t"/>
      <c:layout>
        <c:manualLayout>
          <c:xMode val="edge"/>
          <c:yMode val="edge"/>
          <c:x val="0.57402565643150005"/>
          <c:y val="0.196455696202532"/>
          <c:w val="0.27229664063076497"/>
          <c:h val="8.6285856672979097E-2"/>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3200"/>
            </a:pPr>
            <a:r>
              <a:rPr lang="en-US" sz="3200"/>
              <a:t>Ease of Doing Business</a:t>
            </a:r>
          </a:p>
        </c:rich>
      </c:tx>
      <c:overlay val="0"/>
    </c:title>
    <c:autoTitleDeleted val="0"/>
    <c:plotArea>
      <c:layout/>
      <c:barChart>
        <c:barDir val="bar"/>
        <c:grouping val="clustered"/>
        <c:varyColors val="0"/>
        <c:ser>
          <c:idx val="0"/>
          <c:order val="0"/>
          <c:invertIfNegative val="0"/>
          <c:dPt>
            <c:idx val="0"/>
            <c:invertIfNegative val="0"/>
            <c:bubble3D val="0"/>
            <c:spPr>
              <a:solidFill>
                <a:srgbClr val="5AAAE4"/>
              </a:solidFill>
            </c:spPr>
            <c:extLst>
              <c:ext xmlns:c16="http://schemas.microsoft.com/office/drawing/2014/chart" uri="{C3380CC4-5D6E-409C-BE32-E72D297353CC}">
                <c16:uniqueId val="{00000001-928C-4131-B2CD-7648B8C230CF}"/>
              </c:ext>
            </c:extLst>
          </c:dPt>
          <c:dPt>
            <c:idx val="1"/>
            <c:invertIfNegative val="0"/>
            <c:bubble3D val="0"/>
            <c:spPr>
              <a:solidFill>
                <a:srgbClr val="F8D35E"/>
              </a:solidFill>
            </c:spPr>
            <c:extLst>
              <c:ext xmlns:c16="http://schemas.microsoft.com/office/drawing/2014/chart" uri="{C3380CC4-5D6E-409C-BE32-E72D297353CC}">
                <c16:uniqueId val="{00000003-928C-4131-B2CD-7648B8C230CF}"/>
              </c:ext>
            </c:extLst>
          </c:dPt>
          <c:dPt>
            <c:idx val="2"/>
            <c:invertIfNegative val="0"/>
            <c:bubble3D val="0"/>
            <c:spPr>
              <a:solidFill>
                <a:srgbClr val="F8D35E"/>
              </a:solidFill>
            </c:spPr>
            <c:extLst>
              <c:ext xmlns:c16="http://schemas.microsoft.com/office/drawing/2014/chart" uri="{C3380CC4-5D6E-409C-BE32-E72D297353CC}">
                <c16:uniqueId val="{00000005-928C-4131-B2CD-7648B8C230CF}"/>
              </c:ext>
            </c:extLst>
          </c:dPt>
          <c:dPt>
            <c:idx val="3"/>
            <c:invertIfNegative val="0"/>
            <c:bubble3D val="0"/>
            <c:spPr>
              <a:solidFill>
                <a:srgbClr val="F8D35E"/>
              </a:solidFill>
            </c:spPr>
            <c:extLst>
              <c:ext xmlns:c16="http://schemas.microsoft.com/office/drawing/2014/chart" uri="{C3380CC4-5D6E-409C-BE32-E72D297353CC}">
                <c16:uniqueId val="{00000007-928C-4131-B2CD-7648B8C230CF}"/>
              </c:ext>
            </c:extLst>
          </c:dPt>
          <c:dLbls>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Sheet6!$D$1:$D$10</c:f>
              <c:strCache>
                <c:ptCount val="10"/>
                <c:pt idx="0">
                  <c:v>NMC (Median)</c:v>
                </c:pt>
                <c:pt idx="1">
                  <c:v>Vietnam</c:v>
                </c:pt>
                <c:pt idx="2">
                  <c:v>Romania</c:v>
                </c:pt>
                <c:pt idx="3">
                  <c:v>Mexico</c:v>
                </c:pt>
                <c:pt idx="5">
                  <c:v>Tunisia </c:v>
                </c:pt>
                <c:pt idx="6">
                  <c:v>Morocco</c:v>
                </c:pt>
                <c:pt idx="7">
                  <c:v>Mauritania</c:v>
                </c:pt>
                <c:pt idx="8">
                  <c:v>Libya </c:v>
                </c:pt>
                <c:pt idx="9">
                  <c:v>Algeria </c:v>
                </c:pt>
              </c:strCache>
            </c:strRef>
          </c:cat>
          <c:val>
            <c:numRef>
              <c:f>Sheet6!$E$1:$E$10</c:f>
              <c:numCache>
                <c:formatCode>General</c:formatCode>
                <c:ptCount val="10"/>
                <c:pt idx="0">
                  <c:v>32</c:v>
                </c:pt>
                <c:pt idx="1">
                  <c:v>82</c:v>
                </c:pt>
                <c:pt idx="2">
                  <c:v>36</c:v>
                </c:pt>
                <c:pt idx="3">
                  <c:v>47</c:v>
                </c:pt>
                <c:pt idx="5">
                  <c:v>77</c:v>
                </c:pt>
                <c:pt idx="6">
                  <c:v>68</c:v>
                </c:pt>
                <c:pt idx="7">
                  <c:v>160</c:v>
                </c:pt>
                <c:pt idx="8">
                  <c:v>188</c:v>
                </c:pt>
                <c:pt idx="9">
                  <c:v>156</c:v>
                </c:pt>
              </c:numCache>
            </c:numRef>
          </c:val>
          <c:extLst>
            <c:ext xmlns:c16="http://schemas.microsoft.com/office/drawing/2014/chart" uri="{C3380CC4-5D6E-409C-BE32-E72D297353CC}">
              <c16:uniqueId val="{00000008-928C-4131-B2CD-7648B8C230CF}"/>
            </c:ext>
          </c:extLst>
        </c:ser>
        <c:dLbls>
          <c:showLegendKey val="0"/>
          <c:showVal val="1"/>
          <c:showCatName val="0"/>
          <c:showSerName val="0"/>
          <c:showPercent val="0"/>
          <c:showBubbleSize val="0"/>
        </c:dLbls>
        <c:gapWidth val="150"/>
        <c:axId val="-2088230776"/>
        <c:axId val="-2088629624"/>
      </c:barChart>
      <c:catAx>
        <c:axId val="-2088230776"/>
        <c:scaling>
          <c:orientation val="minMax"/>
        </c:scaling>
        <c:delete val="0"/>
        <c:axPos val="l"/>
        <c:numFmt formatCode="General" sourceLinked="1"/>
        <c:majorTickMark val="out"/>
        <c:minorTickMark val="none"/>
        <c:tickLblPos val="nextTo"/>
        <c:txPr>
          <a:bodyPr/>
          <a:lstStyle/>
          <a:p>
            <a:pPr>
              <a:defRPr sz="2400"/>
            </a:pPr>
            <a:endParaRPr lang="en-US"/>
          </a:p>
        </c:txPr>
        <c:crossAx val="-2088629624"/>
        <c:crosses val="autoZero"/>
        <c:auto val="1"/>
        <c:lblAlgn val="ctr"/>
        <c:lblOffset val="100"/>
        <c:noMultiLvlLbl val="0"/>
      </c:catAx>
      <c:valAx>
        <c:axId val="-2088629624"/>
        <c:scaling>
          <c:orientation val="minMax"/>
        </c:scaling>
        <c:delete val="1"/>
        <c:axPos val="b"/>
        <c:numFmt formatCode="General" sourceLinked="1"/>
        <c:majorTickMark val="out"/>
        <c:minorTickMark val="none"/>
        <c:tickLblPos val="nextTo"/>
        <c:crossAx val="-208823077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3200"/>
            </a:pPr>
            <a:r>
              <a:rPr lang="en-US" sz="3200"/>
              <a:t>Trading Across Borders</a:t>
            </a:r>
          </a:p>
        </c:rich>
      </c:tx>
      <c:overlay val="0"/>
    </c:title>
    <c:autoTitleDeleted val="0"/>
    <c:plotArea>
      <c:layout/>
      <c:barChart>
        <c:barDir val="bar"/>
        <c:grouping val="clustered"/>
        <c:varyColors val="0"/>
        <c:ser>
          <c:idx val="0"/>
          <c:order val="0"/>
          <c:invertIfNegative val="0"/>
          <c:dPt>
            <c:idx val="0"/>
            <c:invertIfNegative val="0"/>
            <c:bubble3D val="0"/>
            <c:spPr>
              <a:solidFill>
                <a:srgbClr val="5AAAE4"/>
              </a:solidFill>
            </c:spPr>
            <c:extLst>
              <c:ext xmlns:c16="http://schemas.microsoft.com/office/drawing/2014/chart" uri="{C3380CC4-5D6E-409C-BE32-E72D297353CC}">
                <c16:uniqueId val="{00000001-C5A7-49E3-BDF4-C4BAC03D0CAE}"/>
              </c:ext>
            </c:extLst>
          </c:dPt>
          <c:dPt>
            <c:idx val="1"/>
            <c:invertIfNegative val="0"/>
            <c:bubble3D val="0"/>
            <c:spPr>
              <a:solidFill>
                <a:srgbClr val="F8D35E"/>
              </a:solidFill>
            </c:spPr>
            <c:extLst>
              <c:ext xmlns:c16="http://schemas.microsoft.com/office/drawing/2014/chart" uri="{C3380CC4-5D6E-409C-BE32-E72D297353CC}">
                <c16:uniqueId val="{00000003-C5A7-49E3-BDF4-C4BAC03D0CAE}"/>
              </c:ext>
            </c:extLst>
          </c:dPt>
          <c:dPt>
            <c:idx val="2"/>
            <c:invertIfNegative val="0"/>
            <c:bubble3D val="0"/>
            <c:spPr>
              <a:solidFill>
                <a:srgbClr val="F8D35E"/>
              </a:solidFill>
            </c:spPr>
            <c:extLst>
              <c:ext xmlns:c16="http://schemas.microsoft.com/office/drawing/2014/chart" uri="{C3380CC4-5D6E-409C-BE32-E72D297353CC}">
                <c16:uniqueId val="{00000005-C5A7-49E3-BDF4-C4BAC03D0CAE}"/>
              </c:ext>
            </c:extLst>
          </c:dPt>
          <c:dPt>
            <c:idx val="3"/>
            <c:invertIfNegative val="0"/>
            <c:bubble3D val="0"/>
            <c:spPr>
              <a:solidFill>
                <a:schemeClr val="accent3"/>
              </a:solidFill>
            </c:spPr>
            <c:extLst>
              <c:ext xmlns:c16="http://schemas.microsoft.com/office/drawing/2014/chart" uri="{C3380CC4-5D6E-409C-BE32-E72D297353CC}">
                <c16:uniqueId val="{00000007-C5A7-49E3-BDF4-C4BAC03D0CAE}"/>
              </c:ext>
            </c:extLst>
          </c:dPt>
          <c:dLbls>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Sheet6!$D$11:$D$20</c:f>
              <c:strCache>
                <c:ptCount val="10"/>
                <c:pt idx="0">
                  <c:v>NMC (Median)</c:v>
                </c:pt>
                <c:pt idx="1">
                  <c:v>Vietnam</c:v>
                </c:pt>
                <c:pt idx="2">
                  <c:v>Romania</c:v>
                </c:pt>
                <c:pt idx="3">
                  <c:v>Mexico</c:v>
                </c:pt>
                <c:pt idx="5">
                  <c:v>Tunisia </c:v>
                </c:pt>
                <c:pt idx="6">
                  <c:v>Morocco</c:v>
                </c:pt>
                <c:pt idx="7">
                  <c:v>Mauritania</c:v>
                </c:pt>
                <c:pt idx="8">
                  <c:v>Libya </c:v>
                </c:pt>
                <c:pt idx="9">
                  <c:v>Algeria </c:v>
                </c:pt>
              </c:strCache>
            </c:strRef>
          </c:cat>
          <c:val>
            <c:numRef>
              <c:f>Sheet6!$E$11:$E$20</c:f>
              <c:numCache>
                <c:formatCode>General</c:formatCode>
                <c:ptCount val="10"/>
                <c:pt idx="0">
                  <c:v>1</c:v>
                </c:pt>
                <c:pt idx="1">
                  <c:v>93</c:v>
                </c:pt>
                <c:pt idx="2">
                  <c:v>1</c:v>
                </c:pt>
                <c:pt idx="3">
                  <c:v>61</c:v>
                </c:pt>
                <c:pt idx="5">
                  <c:v>92</c:v>
                </c:pt>
                <c:pt idx="6">
                  <c:v>63</c:v>
                </c:pt>
                <c:pt idx="7">
                  <c:v>137</c:v>
                </c:pt>
                <c:pt idx="8">
                  <c:v>114</c:v>
                </c:pt>
                <c:pt idx="9">
                  <c:v>178</c:v>
                </c:pt>
              </c:numCache>
            </c:numRef>
          </c:val>
          <c:extLst>
            <c:ext xmlns:c16="http://schemas.microsoft.com/office/drawing/2014/chart" uri="{C3380CC4-5D6E-409C-BE32-E72D297353CC}">
              <c16:uniqueId val="{00000008-C5A7-49E3-BDF4-C4BAC03D0CAE}"/>
            </c:ext>
          </c:extLst>
        </c:ser>
        <c:dLbls>
          <c:showLegendKey val="0"/>
          <c:showVal val="1"/>
          <c:showCatName val="0"/>
          <c:showSerName val="0"/>
          <c:showPercent val="0"/>
          <c:showBubbleSize val="0"/>
        </c:dLbls>
        <c:gapWidth val="150"/>
        <c:axId val="-2129629752"/>
        <c:axId val="-2088543624"/>
      </c:barChart>
      <c:catAx>
        <c:axId val="-2129629752"/>
        <c:scaling>
          <c:orientation val="minMax"/>
        </c:scaling>
        <c:delete val="0"/>
        <c:axPos val="l"/>
        <c:numFmt formatCode="General" sourceLinked="0"/>
        <c:majorTickMark val="out"/>
        <c:minorTickMark val="none"/>
        <c:tickLblPos val="nextTo"/>
        <c:txPr>
          <a:bodyPr/>
          <a:lstStyle/>
          <a:p>
            <a:pPr>
              <a:defRPr sz="2400"/>
            </a:pPr>
            <a:endParaRPr lang="en-US"/>
          </a:p>
        </c:txPr>
        <c:crossAx val="-2088543624"/>
        <c:crosses val="autoZero"/>
        <c:auto val="1"/>
        <c:lblAlgn val="ctr"/>
        <c:lblOffset val="100"/>
        <c:noMultiLvlLbl val="0"/>
      </c:catAx>
      <c:valAx>
        <c:axId val="-2088543624"/>
        <c:scaling>
          <c:orientation val="minMax"/>
        </c:scaling>
        <c:delete val="1"/>
        <c:axPos val="b"/>
        <c:numFmt formatCode="General" sourceLinked="1"/>
        <c:majorTickMark val="out"/>
        <c:minorTickMark val="none"/>
        <c:tickLblPos val="nextTo"/>
        <c:crossAx val="-212962975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dirty="0"/>
              <a:t>Youth Unemployment</a:t>
            </a:r>
            <a:r>
              <a:rPr lang="en-US" sz="2000" baseline="0" dirty="0"/>
              <a:t> Rate  </a:t>
            </a:r>
          </a:p>
          <a:p>
            <a:pPr>
              <a:defRPr sz="2000"/>
            </a:pPr>
            <a:r>
              <a:rPr lang="en-US" sz="2000" baseline="0" dirty="0"/>
              <a:t>(Age 15-24)</a:t>
            </a:r>
            <a:endParaRPr lang="en-US" sz="2000" dirty="0"/>
          </a:p>
        </c:rich>
      </c:tx>
      <c:overlay val="0"/>
    </c:title>
    <c:autoTitleDeleted val="0"/>
    <c:plotArea>
      <c:layout/>
      <c:barChart>
        <c:barDir val="col"/>
        <c:grouping val="clustered"/>
        <c:varyColors val="0"/>
        <c:ser>
          <c:idx val="0"/>
          <c:order val="0"/>
          <c:invertIfNegative val="0"/>
          <c:cat>
            <c:strRef>
              <c:f>Sheet2!$A$2:$A$4</c:f>
              <c:strCache>
                <c:ptCount val="3"/>
                <c:pt idx="0">
                  <c:v>EU</c:v>
                </c:pt>
                <c:pt idx="1">
                  <c:v>Morocco</c:v>
                </c:pt>
                <c:pt idx="2">
                  <c:v>Libya </c:v>
                </c:pt>
              </c:strCache>
            </c:strRef>
          </c:cat>
          <c:val>
            <c:numRef>
              <c:f>Sheet2!$B$2:$B$4</c:f>
              <c:numCache>
                <c:formatCode>0%</c:formatCode>
                <c:ptCount val="3"/>
                <c:pt idx="0">
                  <c:v>0.19</c:v>
                </c:pt>
                <c:pt idx="1">
                  <c:v>0.21</c:v>
                </c:pt>
                <c:pt idx="2">
                  <c:v>0.48</c:v>
                </c:pt>
              </c:numCache>
            </c:numRef>
          </c:val>
          <c:extLst>
            <c:ext xmlns:c16="http://schemas.microsoft.com/office/drawing/2014/chart" uri="{C3380CC4-5D6E-409C-BE32-E72D297353CC}">
              <c16:uniqueId val="{00000000-95A3-4DF1-87A4-6B5E46154145}"/>
            </c:ext>
          </c:extLst>
        </c:ser>
        <c:dLbls>
          <c:showLegendKey val="0"/>
          <c:showVal val="0"/>
          <c:showCatName val="0"/>
          <c:showSerName val="0"/>
          <c:showPercent val="0"/>
          <c:showBubbleSize val="0"/>
        </c:dLbls>
        <c:gapWidth val="150"/>
        <c:axId val="-2087509256"/>
        <c:axId val="-2086995192"/>
      </c:barChart>
      <c:catAx>
        <c:axId val="-2087509256"/>
        <c:scaling>
          <c:orientation val="minMax"/>
        </c:scaling>
        <c:delete val="0"/>
        <c:axPos val="b"/>
        <c:numFmt formatCode="General" sourceLinked="0"/>
        <c:majorTickMark val="out"/>
        <c:minorTickMark val="none"/>
        <c:tickLblPos val="nextTo"/>
        <c:txPr>
          <a:bodyPr/>
          <a:lstStyle/>
          <a:p>
            <a:pPr>
              <a:defRPr sz="2000"/>
            </a:pPr>
            <a:endParaRPr lang="en-US"/>
          </a:p>
        </c:txPr>
        <c:crossAx val="-2086995192"/>
        <c:crosses val="autoZero"/>
        <c:auto val="1"/>
        <c:lblAlgn val="ctr"/>
        <c:lblOffset val="100"/>
        <c:noMultiLvlLbl val="0"/>
      </c:catAx>
      <c:valAx>
        <c:axId val="-2086995192"/>
        <c:scaling>
          <c:orientation val="minMax"/>
          <c:max val="0.5"/>
        </c:scaling>
        <c:delete val="0"/>
        <c:axPos val="l"/>
        <c:majorGridlines/>
        <c:numFmt formatCode="0%" sourceLinked="1"/>
        <c:majorTickMark val="out"/>
        <c:minorTickMark val="none"/>
        <c:tickLblPos val="nextTo"/>
        <c:txPr>
          <a:bodyPr/>
          <a:lstStyle/>
          <a:p>
            <a:pPr>
              <a:defRPr sz="1800"/>
            </a:pPr>
            <a:endParaRPr lang="en-US"/>
          </a:p>
        </c:txPr>
        <c:crossAx val="-2087509256"/>
        <c:crosses val="autoZero"/>
        <c:crossBetween val="between"/>
        <c:majorUnit val="0.1"/>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Young Female Employment</a:t>
            </a:r>
            <a:r>
              <a:rPr lang="en-US" sz="2000" baseline="0"/>
              <a:t> Rate (Age 15-24)</a:t>
            </a:r>
            <a:endParaRPr lang="en-US" sz="2000"/>
          </a:p>
        </c:rich>
      </c:tx>
      <c:overlay val="0"/>
    </c:title>
    <c:autoTitleDeleted val="0"/>
    <c:plotArea>
      <c:layout/>
      <c:barChart>
        <c:barDir val="col"/>
        <c:grouping val="clustered"/>
        <c:varyColors val="0"/>
        <c:ser>
          <c:idx val="0"/>
          <c:order val="0"/>
          <c:invertIfNegative val="0"/>
          <c:cat>
            <c:strRef>
              <c:f>Sheet2!$A$8:$A$10</c:f>
              <c:strCache>
                <c:ptCount val="3"/>
                <c:pt idx="0">
                  <c:v>Algeria</c:v>
                </c:pt>
                <c:pt idx="1">
                  <c:v>Tunisia</c:v>
                </c:pt>
                <c:pt idx="2">
                  <c:v>EU</c:v>
                </c:pt>
              </c:strCache>
            </c:strRef>
          </c:cat>
          <c:val>
            <c:numRef>
              <c:f>Sheet2!$B$8:$B$10</c:f>
              <c:numCache>
                <c:formatCode>0%</c:formatCode>
                <c:ptCount val="3"/>
                <c:pt idx="0">
                  <c:v>0.06</c:v>
                </c:pt>
                <c:pt idx="1">
                  <c:v>0.14000000000000001</c:v>
                </c:pt>
                <c:pt idx="2">
                  <c:v>0.32</c:v>
                </c:pt>
              </c:numCache>
            </c:numRef>
          </c:val>
          <c:extLst>
            <c:ext xmlns:c16="http://schemas.microsoft.com/office/drawing/2014/chart" uri="{C3380CC4-5D6E-409C-BE32-E72D297353CC}">
              <c16:uniqueId val="{00000000-85B8-4281-96BF-2B73BA80AB4D}"/>
            </c:ext>
          </c:extLst>
        </c:ser>
        <c:dLbls>
          <c:showLegendKey val="0"/>
          <c:showVal val="0"/>
          <c:showCatName val="0"/>
          <c:showSerName val="0"/>
          <c:showPercent val="0"/>
          <c:showBubbleSize val="0"/>
        </c:dLbls>
        <c:gapWidth val="150"/>
        <c:axId val="-2086936552"/>
        <c:axId val="-2087091240"/>
      </c:barChart>
      <c:catAx>
        <c:axId val="-2086936552"/>
        <c:scaling>
          <c:orientation val="minMax"/>
        </c:scaling>
        <c:delete val="0"/>
        <c:axPos val="b"/>
        <c:numFmt formatCode="General" sourceLinked="0"/>
        <c:majorTickMark val="out"/>
        <c:minorTickMark val="none"/>
        <c:tickLblPos val="nextTo"/>
        <c:txPr>
          <a:bodyPr/>
          <a:lstStyle/>
          <a:p>
            <a:pPr>
              <a:defRPr sz="2000"/>
            </a:pPr>
            <a:endParaRPr lang="en-US"/>
          </a:p>
        </c:txPr>
        <c:crossAx val="-2087091240"/>
        <c:crosses val="autoZero"/>
        <c:auto val="1"/>
        <c:lblAlgn val="ctr"/>
        <c:lblOffset val="100"/>
        <c:noMultiLvlLbl val="0"/>
      </c:catAx>
      <c:valAx>
        <c:axId val="-2087091240"/>
        <c:scaling>
          <c:orientation val="minMax"/>
        </c:scaling>
        <c:delete val="0"/>
        <c:axPos val="l"/>
        <c:majorGridlines/>
        <c:numFmt formatCode="0%" sourceLinked="1"/>
        <c:majorTickMark val="out"/>
        <c:minorTickMark val="none"/>
        <c:tickLblPos val="nextTo"/>
        <c:txPr>
          <a:bodyPr/>
          <a:lstStyle/>
          <a:p>
            <a:pPr>
              <a:defRPr sz="1800"/>
            </a:pPr>
            <a:endParaRPr lang="en-US"/>
          </a:p>
        </c:txPr>
        <c:crossAx val="-2086936552"/>
        <c:crosses val="autoZero"/>
        <c:crossBetween val="between"/>
        <c:majorUnit val="0.1"/>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Population Growth</a:t>
            </a:r>
            <a:r>
              <a:rPr lang="en-US" sz="2400" baseline="0"/>
              <a:t> (Age 15-64)</a:t>
            </a:r>
            <a:endParaRPr lang="en-US" sz="2400"/>
          </a:p>
        </c:rich>
      </c:tx>
      <c:overlay val="0"/>
    </c:title>
    <c:autoTitleDeleted val="0"/>
    <c:plotArea>
      <c:layout/>
      <c:barChart>
        <c:barDir val="col"/>
        <c:grouping val="clustered"/>
        <c:varyColors val="0"/>
        <c:ser>
          <c:idx val="0"/>
          <c:order val="0"/>
          <c:tx>
            <c:strRef>
              <c:f>Sheet5!$B$2</c:f>
              <c:strCache>
                <c:ptCount val="1"/>
                <c:pt idx="0">
                  <c:v>2000-2011</c:v>
                </c:pt>
              </c:strCache>
            </c:strRef>
          </c:tx>
          <c:invertIfNegative val="0"/>
          <c:dPt>
            <c:idx val="5"/>
            <c:invertIfNegative val="0"/>
            <c:bubble3D val="0"/>
            <c:spPr>
              <a:solidFill>
                <a:srgbClr val="F8D35E"/>
              </a:solidFill>
            </c:spPr>
            <c:extLst>
              <c:ext xmlns:c16="http://schemas.microsoft.com/office/drawing/2014/chart" uri="{C3380CC4-5D6E-409C-BE32-E72D297353CC}">
                <c16:uniqueId val="{00000001-0FED-4B3B-AD2B-BB2C3070C720}"/>
              </c:ext>
            </c:extLst>
          </c:dPt>
          <c:cat>
            <c:strRef>
              <c:f>Sheet5!$A$3:$A$8</c:f>
              <c:strCache>
                <c:ptCount val="6"/>
                <c:pt idx="0">
                  <c:v>Algeria </c:v>
                </c:pt>
                <c:pt idx="1">
                  <c:v>Libya </c:v>
                </c:pt>
                <c:pt idx="2">
                  <c:v>Mauritania</c:v>
                </c:pt>
                <c:pt idx="3">
                  <c:v>Morocco</c:v>
                </c:pt>
                <c:pt idx="4">
                  <c:v>Tunisia </c:v>
                </c:pt>
                <c:pt idx="5">
                  <c:v>NMC Total</c:v>
                </c:pt>
              </c:strCache>
            </c:strRef>
          </c:cat>
          <c:val>
            <c:numRef>
              <c:f>Sheet5!$B$3:$B$8</c:f>
              <c:numCache>
                <c:formatCode>0.0%</c:formatCode>
                <c:ptCount val="6"/>
                <c:pt idx="0">
                  <c:v>2.3E-2</c:v>
                </c:pt>
                <c:pt idx="1">
                  <c:v>0.02</c:v>
                </c:pt>
                <c:pt idx="2">
                  <c:v>2.9000000000000001E-2</c:v>
                </c:pt>
                <c:pt idx="3">
                  <c:v>1.7999999999999999E-2</c:v>
                </c:pt>
                <c:pt idx="4">
                  <c:v>1.7999999999999999E-2</c:v>
                </c:pt>
                <c:pt idx="5" formatCode="0.000%">
                  <c:v>6.7592800000000003E-3</c:v>
                </c:pt>
              </c:numCache>
            </c:numRef>
          </c:val>
          <c:extLst>
            <c:ext xmlns:c16="http://schemas.microsoft.com/office/drawing/2014/chart" uri="{C3380CC4-5D6E-409C-BE32-E72D297353CC}">
              <c16:uniqueId val="{00000002-0FED-4B3B-AD2B-BB2C3070C720}"/>
            </c:ext>
          </c:extLst>
        </c:ser>
        <c:ser>
          <c:idx val="1"/>
          <c:order val="1"/>
          <c:tx>
            <c:strRef>
              <c:f>Sheet5!$C$2</c:f>
              <c:strCache>
                <c:ptCount val="1"/>
                <c:pt idx="0">
                  <c:v>2011-2016</c:v>
                </c:pt>
              </c:strCache>
            </c:strRef>
          </c:tx>
          <c:invertIfNegative val="0"/>
          <c:dPt>
            <c:idx val="5"/>
            <c:invertIfNegative val="0"/>
            <c:bubble3D val="0"/>
            <c:spPr>
              <a:solidFill>
                <a:srgbClr val="008000"/>
              </a:solidFill>
            </c:spPr>
            <c:extLst>
              <c:ext xmlns:c16="http://schemas.microsoft.com/office/drawing/2014/chart" uri="{C3380CC4-5D6E-409C-BE32-E72D297353CC}">
                <c16:uniqueId val="{00000004-0FED-4B3B-AD2B-BB2C3070C720}"/>
              </c:ext>
            </c:extLst>
          </c:dPt>
          <c:cat>
            <c:strRef>
              <c:f>Sheet5!$A$3:$A$8</c:f>
              <c:strCache>
                <c:ptCount val="6"/>
                <c:pt idx="0">
                  <c:v>Algeria </c:v>
                </c:pt>
                <c:pt idx="1">
                  <c:v>Libya </c:v>
                </c:pt>
                <c:pt idx="2">
                  <c:v>Mauritania</c:v>
                </c:pt>
                <c:pt idx="3">
                  <c:v>Morocco</c:v>
                </c:pt>
                <c:pt idx="4">
                  <c:v>Tunisia </c:v>
                </c:pt>
                <c:pt idx="5">
                  <c:v>NMC Total</c:v>
                </c:pt>
              </c:strCache>
            </c:strRef>
          </c:cat>
          <c:val>
            <c:numRef>
              <c:f>Sheet5!$C$3:$C$8</c:f>
              <c:numCache>
                <c:formatCode>0.0%</c:formatCode>
                <c:ptCount val="6"/>
                <c:pt idx="0">
                  <c:v>1.2999999999999999E-2</c:v>
                </c:pt>
                <c:pt idx="1">
                  <c:v>-1E-3</c:v>
                </c:pt>
                <c:pt idx="2">
                  <c:v>2.8000000000000001E-2</c:v>
                </c:pt>
                <c:pt idx="3">
                  <c:v>1.4999999999999999E-2</c:v>
                </c:pt>
                <c:pt idx="4">
                  <c:v>8.0000000000000002E-3</c:v>
                </c:pt>
                <c:pt idx="5" formatCode="0.000%">
                  <c:v>-1.0062070000000001E-3</c:v>
                </c:pt>
              </c:numCache>
            </c:numRef>
          </c:val>
          <c:extLst>
            <c:ext xmlns:c16="http://schemas.microsoft.com/office/drawing/2014/chart" uri="{C3380CC4-5D6E-409C-BE32-E72D297353CC}">
              <c16:uniqueId val="{00000005-0FED-4B3B-AD2B-BB2C3070C720}"/>
            </c:ext>
          </c:extLst>
        </c:ser>
        <c:dLbls>
          <c:showLegendKey val="0"/>
          <c:showVal val="0"/>
          <c:showCatName val="0"/>
          <c:showSerName val="0"/>
          <c:showPercent val="0"/>
          <c:showBubbleSize val="0"/>
        </c:dLbls>
        <c:gapWidth val="150"/>
        <c:axId val="-2086759176"/>
        <c:axId val="-2124370792"/>
      </c:barChart>
      <c:catAx>
        <c:axId val="-2086759176"/>
        <c:scaling>
          <c:orientation val="minMax"/>
        </c:scaling>
        <c:delete val="0"/>
        <c:axPos val="b"/>
        <c:numFmt formatCode="General" sourceLinked="0"/>
        <c:majorTickMark val="out"/>
        <c:minorTickMark val="none"/>
        <c:tickLblPos val="nextTo"/>
        <c:txPr>
          <a:bodyPr/>
          <a:lstStyle/>
          <a:p>
            <a:pPr>
              <a:defRPr sz="1800" b="1"/>
            </a:pPr>
            <a:endParaRPr lang="en-US"/>
          </a:p>
        </c:txPr>
        <c:crossAx val="-2124370792"/>
        <c:crosses val="autoZero"/>
        <c:auto val="1"/>
        <c:lblAlgn val="ctr"/>
        <c:lblOffset val="100"/>
        <c:noMultiLvlLbl val="0"/>
      </c:catAx>
      <c:valAx>
        <c:axId val="-2124370792"/>
        <c:scaling>
          <c:orientation val="minMax"/>
        </c:scaling>
        <c:delete val="0"/>
        <c:axPos val="l"/>
        <c:majorGridlines/>
        <c:numFmt formatCode="0.0%" sourceLinked="1"/>
        <c:majorTickMark val="out"/>
        <c:minorTickMark val="none"/>
        <c:tickLblPos val="nextTo"/>
        <c:txPr>
          <a:bodyPr/>
          <a:lstStyle/>
          <a:p>
            <a:pPr>
              <a:defRPr sz="2000"/>
            </a:pPr>
            <a:endParaRPr lang="en-US"/>
          </a:p>
        </c:txPr>
        <c:crossAx val="-2086759176"/>
        <c:crosses val="autoZero"/>
        <c:crossBetween val="between"/>
      </c:valAx>
    </c:plotArea>
    <c:legend>
      <c:legendPos val="t"/>
      <c:overlay val="0"/>
      <c:txPr>
        <a:bodyPr/>
        <a:lstStyle/>
        <a:p>
          <a:pPr>
            <a:defRPr sz="18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82624E-27BD-4E7A-AE7A-B3408EB949BF}" type="datetimeFigureOut">
              <a:rPr lang="en-US" smtClean="0"/>
              <a:t>4/5/2017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5DB42-49DC-4722-B124-2DB09EA1F9C4}" type="slidenum">
              <a:rPr lang="en-US" smtClean="0"/>
              <a:t>‹#›</a:t>
            </a:fld>
            <a:endParaRPr lang="en-US"/>
          </a:p>
        </p:txBody>
      </p:sp>
    </p:spTree>
    <p:extLst>
      <p:ext uri="{BB962C8B-B14F-4D97-AF65-F5344CB8AC3E}">
        <p14:creationId xmlns:p14="http://schemas.microsoft.com/office/powerpoint/2010/main" val="1352797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fr-FR"/>
              <a:t>Modifiez le style du titre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AC14B2E0-56AA-4B14-956A-F363DBFE6DEC}"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821634" y="6215083"/>
            <a:ext cx="2844800" cy="365125"/>
          </a:xfrm>
        </p:spPr>
        <p:txBody>
          <a:bodyPr/>
          <a:lstStyle/>
          <a:p>
            <a:fld id="{5C711684-696C-46B0-A296-E3F4E315303A}" type="slidenum">
              <a:rPr lang="en-US" smtClean="0"/>
              <a:t>‹#›</a:t>
            </a:fld>
            <a:endParaRPr lang="en-US"/>
          </a:p>
        </p:txBody>
      </p:sp>
    </p:spTree>
    <p:extLst>
      <p:ext uri="{BB962C8B-B14F-4D97-AF65-F5344CB8AC3E}">
        <p14:creationId xmlns:p14="http://schemas.microsoft.com/office/powerpoint/2010/main" val="98867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C14B2E0-56AA-4B14-956A-F363DBFE6DEC}"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555464"/>
                </a:solidFill>
              </a:defRPr>
            </a:lvl1pPr>
          </a:lstStyle>
          <a:p>
            <a:fld id="{5C711684-696C-46B0-A296-E3F4E315303A}" type="slidenum">
              <a:rPr lang="en-US" smtClean="0"/>
              <a:t>‹#›</a:t>
            </a:fld>
            <a:endParaRPr lang="en-US"/>
          </a:p>
        </p:txBody>
      </p:sp>
    </p:spTree>
    <p:extLst>
      <p:ext uri="{BB962C8B-B14F-4D97-AF65-F5344CB8AC3E}">
        <p14:creationId xmlns:p14="http://schemas.microsoft.com/office/powerpoint/2010/main" val="198264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C14B2E0-56AA-4B14-956A-F363DBFE6DEC}" type="datetimeFigureOut">
              <a:rPr lang="en-US" smtClean="0"/>
              <a:t>4/5/2017</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C711684-696C-46B0-A296-E3F4E315303A}" type="slidenum">
              <a:rPr lang="en-US" smtClean="0"/>
              <a:t>‹#›</a:t>
            </a:fld>
            <a:endParaRPr lang="en-US"/>
          </a:p>
        </p:txBody>
      </p:sp>
    </p:spTree>
    <p:extLst>
      <p:ext uri="{BB962C8B-B14F-4D97-AF65-F5344CB8AC3E}">
        <p14:creationId xmlns:p14="http://schemas.microsoft.com/office/powerpoint/2010/main" val="290810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C14B2E0-56AA-4B14-956A-F363DBFE6DEC}" type="datetimeFigureOut">
              <a:rPr lang="en-US" smtClean="0"/>
              <a:t>4/5/2017</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C711684-696C-46B0-A296-E3F4E315303A}" type="slidenum">
              <a:rPr lang="en-US" smtClean="0"/>
              <a:t>‹#›</a:t>
            </a:fld>
            <a:endParaRPr lang="en-US"/>
          </a:p>
        </p:txBody>
      </p:sp>
    </p:spTree>
    <p:extLst>
      <p:ext uri="{BB962C8B-B14F-4D97-AF65-F5344CB8AC3E}">
        <p14:creationId xmlns:p14="http://schemas.microsoft.com/office/powerpoint/2010/main" val="387814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C14B2E0-56AA-4B14-956A-F363DBFE6DEC}" type="datetimeFigureOut">
              <a:rPr lang="en-US" smtClean="0"/>
              <a:t>4/5/2017</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C711684-696C-46B0-A296-E3F4E315303A}" type="slidenum">
              <a:rPr lang="en-US" smtClean="0"/>
              <a:t>‹#›</a:t>
            </a:fld>
            <a:endParaRPr lang="en-US"/>
          </a:p>
        </p:txBody>
      </p:sp>
    </p:spTree>
    <p:extLst>
      <p:ext uri="{BB962C8B-B14F-4D97-AF65-F5344CB8AC3E}">
        <p14:creationId xmlns:p14="http://schemas.microsoft.com/office/powerpoint/2010/main" val="289600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pic>
        <p:nvPicPr>
          <p:cNvPr id="10" name="Image 9" descr="22-01.jpg"/>
          <p:cNvPicPr>
            <a:picLocks noChangeAspect="1"/>
          </p:cNvPicPr>
          <p:nvPr/>
        </p:nvPicPr>
        <p:blipFill>
          <a:blip r:embed="rId8" cstate="print"/>
          <a:stretch>
            <a:fillRect/>
          </a:stretch>
        </p:blipFill>
        <p:spPr>
          <a:xfrm>
            <a:off x="1" y="0"/>
            <a:ext cx="12192000" cy="6858000"/>
          </a:xfrm>
          <a:prstGeom prst="rect">
            <a:avLst/>
          </a:prstGeom>
        </p:spPr>
      </p:pic>
      <p:sp>
        <p:nvSpPr>
          <p:cNvPr id="2" name="Title Placeholder 1"/>
          <p:cNvSpPr>
            <a:spLocks noGrp="1"/>
          </p:cNvSpPr>
          <p:nvPr>
            <p:ph type="title"/>
          </p:nvPr>
        </p:nvSpPr>
        <p:spPr>
          <a:xfrm>
            <a:off x="609600" y="274639"/>
            <a:ext cx="10972800" cy="1143000"/>
          </a:xfrm>
          <a:prstGeom prst="rect">
            <a:avLst/>
          </a:prstGeom>
        </p:spPr>
        <p:txBody>
          <a:bodyPr vert="horz" lIns="107287" tIns="53643" rIns="107287" bIns="53643" rtlCol="0" anchor="ctr">
            <a:normAutofit/>
          </a:bodyPr>
          <a:lstStyle/>
          <a:p>
            <a:r>
              <a:rPr lang="fr-FR"/>
              <a:t>Modifiez le style du titre</a:t>
            </a:r>
            <a:endParaRPr lang="en-US"/>
          </a:p>
        </p:txBody>
      </p:sp>
      <p:sp>
        <p:nvSpPr>
          <p:cNvPr id="3" name="Text Placeholder 2"/>
          <p:cNvSpPr>
            <a:spLocks noGrp="1"/>
          </p:cNvSpPr>
          <p:nvPr>
            <p:ph type="body" idx="1"/>
          </p:nvPr>
        </p:nvSpPr>
        <p:spPr>
          <a:xfrm>
            <a:off x="609600" y="1600202"/>
            <a:ext cx="10972800" cy="4525963"/>
          </a:xfrm>
          <a:prstGeom prst="rect">
            <a:avLst/>
          </a:prstGeom>
        </p:spPr>
        <p:txBody>
          <a:bodyPr vert="horz" lIns="107287" tIns="53643" rIns="107287" bIns="53643"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AC14B2E0-56AA-4B14-956A-F363DBFE6DEC}" type="datetimeFigureOut">
              <a:rPr lang="en-US" smtClean="0"/>
              <a:t>4/5/2017</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5C711684-696C-46B0-A296-E3F4E315303A}" type="slidenum">
              <a:rPr lang="en-US" smtClean="0"/>
              <a:t>‹#›</a:t>
            </a:fld>
            <a:endParaRPr lang="en-US"/>
          </a:p>
        </p:txBody>
      </p:sp>
      <p:pic>
        <p:nvPicPr>
          <p:cNvPr id="9" name="Image 8" descr="Untitled-1-01.png"/>
          <p:cNvPicPr>
            <a:picLocks noChangeAspect="1"/>
          </p:cNvPicPr>
          <p:nvPr/>
        </p:nvPicPr>
        <p:blipFill>
          <a:blip r:embed="rId9"/>
          <a:stretch>
            <a:fillRect/>
          </a:stretch>
        </p:blipFill>
        <p:spPr>
          <a:xfrm>
            <a:off x="117190" y="24"/>
            <a:ext cx="12116663" cy="6858000"/>
          </a:xfrm>
          <a:prstGeom prst="rect">
            <a:avLst/>
          </a:prstGeom>
        </p:spPr>
      </p:pic>
    </p:spTree>
    <p:extLst>
      <p:ext uri="{BB962C8B-B14F-4D97-AF65-F5344CB8AC3E}">
        <p14:creationId xmlns:p14="http://schemas.microsoft.com/office/powerpoint/2010/main" val="3774982642"/>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Lst>
  <p:txStyles>
    <p:titleStyle>
      <a:lvl1pPr algn="l" defTabSz="1072866" rtl="0" eaLnBrk="1" latinLnBrk="0" hangingPunct="1">
        <a:spcBef>
          <a:spcPct val="0"/>
        </a:spcBef>
        <a:buNone/>
        <a:defRPr sz="3800" b="0" kern="1200">
          <a:solidFill>
            <a:schemeClr val="tx1">
              <a:lumMod val="65000"/>
              <a:lumOff val="35000"/>
            </a:schemeClr>
          </a:solidFill>
          <a:latin typeface="Source Sans Pro Light" pitchFamily="34" charset="0"/>
          <a:ea typeface="+mj-ea"/>
          <a:cs typeface="+mj-cs"/>
        </a:defRPr>
      </a:lvl1pPr>
    </p:titleStyle>
    <p:bodyStyle>
      <a:lvl1pPr marL="402325" indent="-402325" algn="l" defTabSz="1072866" rtl="0" eaLnBrk="1" latinLnBrk="0" hangingPunct="1">
        <a:spcBef>
          <a:spcPct val="20000"/>
        </a:spcBef>
        <a:buFont typeface="Arial" pitchFamily="34" charset="0"/>
        <a:buChar char="•"/>
        <a:defRPr sz="2200" kern="1200">
          <a:solidFill>
            <a:schemeClr val="bg1">
              <a:lumMod val="65000"/>
            </a:schemeClr>
          </a:solidFill>
          <a:latin typeface="Arial" pitchFamily="34" charset="0"/>
          <a:ea typeface="+mn-ea"/>
          <a:cs typeface="Arial" pitchFamily="34" charset="0"/>
        </a:defRPr>
      </a:lvl1pPr>
      <a:lvl2pPr marL="871703" indent="-335270" algn="l" defTabSz="1072866" rtl="0" eaLnBrk="1" latinLnBrk="0" hangingPunct="1">
        <a:spcBef>
          <a:spcPct val="20000"/>
        </a:spcBef>
        <a:buClr>
          <a:schemeClr val="accent1">
            <a:lumMod val="75000"/>
          </a:schemeClr>
        </a:buClr>
        <a:buFont typeface="Wingdings" pitchFamily="2" charset="2"/>
        <a:buChar char="§"/>
        <a:defRPr sz="1800" kern="1200">
          <a:solidFill>
            <a:schemeClr val="bg1">
              <a:lumMod val="65000"/>
            </a:schemeClr>
          </a:solidFill>
          <a:latin typeface="Arial" pitchFamily="34" charset="0"/>
          <a:ea typeface="+mn-ea"/>
          <a:cs typeface="Arial" pitchFamily="34" charset="0"/>
        </a:defRPr>
      </a:lvl2pPr>
      <a:lvl3pPr marL="1341082" indent="-268216" algn="l" defTabSz="1072866" rtl="0" eaLnBrk="1" latinLnBrk="0" hangingPunct="1">
        <a:spcBef>
          <a:spcPct val="20000"/>
        </a:spcBef>
        <a:buFont typeface="Arial" pitchFamily="34" charset="0"/>
        <a:buChar char="•"/>
        <a:defRPr sz="1300" kern="1200">
          <a:solidFill>
            <a:schemeClr val="bg1">
              <a:lumMod val="65000"/>
            </a:schemeClr>
          </a:solidFill>
          <a:latin typeface="+mn-lt"/>
          <a:ea typeface="+mn-ea"/>
          <a:cs typeface="+mn-cs"/>
        </a:defRPr>
      </a:lvl3pPr>
      <a:lvl4pPr marL="1877515" indent="-268216" algn="l" defTabSz="1072866"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4pPr>
      <a:lvl5pPr marL="2413947" indent="-268216" algn="l" defTabSz="1072866"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5pPr>
      <a:lvl6pPr marL="2950380"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760972"/>
            <a:ext cx="10363200" cy="1470025"/>
          </a:xfrm>
        </p:spPr>
        <p:txBody>
          <a:bodyPr>
            <a:noAutofit/>
          </a:bodyPr>
          <a:lstStyle/>
          <a:p>
            <a:pPr algn="ctr"/>
            <a:r>
              <a:rPr lang="en-US" sz="4800" dirty="0">
                <a:solidFill>
                  <a:schemeClr val="tx2"/>
                </a:solidFill>
              </a:rPr>
              <a:t>Interdependence in Difficult Times</a:t>
            </a:r>
            <a:br>
              <a:rPr lang="en-US" sz="4800" dirty="0">
                <a:solidFill>
                  <a:schemeClr val="tx2"/>
                </a:solidFill>
              </a:rPr>
            </a:br>
            <a:endParaRPr lang="en-US" sz="4800" dirty="0">
              <a:solidFill>
                <a:schemeClr val="tx2"/>
              </a:solidFill>
            </a:endParaRPr>
          </a:p>
        </p:txBody>
      </p:sp>
      <p:sp>
        <p:nvSpPr>
          <p:cNvPr id="5" name="Subtitle 4"/>
          <p:cNvSpPr>
            <a:spLocks noGrp="1"/>
          </p:cNvSpPr>
          <p:nvPr>
            <p:ph type="subTitle" idx="1"/>
          </p:nvPr>
        </p:nvSpPr>
        <p:spPr>
          <a:xfrm>
            <a:off x="1828800" y="3415695"/>
            <a:ext cx="8534400" cy="2223105"/>
          </a:xfrm>
        </p:spPr>
        <p:txBody>
          <a:bodyPr>
            <a:normAutofit fontScale="92500" lnSpcReduction="20000"/>
          </a:bodyPr>
          <a:lstStyle/>
          <a:p>
            <a:r>
              <a:rPr lang="en-US" dirty="0">
                <a:solidFill>
                  <a:schemeClr val="tx2"/>
                </a:solidFill>
              </a:rPr>
              <a:t>“5+5” Meeting of Finance Ministers</a:t>
            </a:r>
          </a:p>
          <a:p>
            <a:r>
              <a:rPr lang="en-US" dirty="0">
                <a:solidFill>
                  <a:schemeClr val="tx2"/>
                </a:solidFill>
              </a:rPr>
              <a:t>Malta, April 6, 2017</a:t>
            </a:r>
          </a:p>
          <a:p>
            <a:endParaRPr lang="en-US" dirty="0">
              <a:solidFill>
                <a:schemeClr val="tx2"/>
              </a:solidFill>
            </a:endParaRPr>
          </a:p>
          <a:p>
            <a:endParaRPr lang="en-US" dirty="0">
              <a:solidFill>
                <a:schemeClr val="tx2"/>
              </a:solidFill>
            </a:endParaRPr>
          </a:p>
          <a:p>
            <a:r>
              <a:rPr lang="en-US" dirty="0">
                <a:solidFill>
                  <a:schemeClr val="tx2"/>
                </a:solidFill>
              </a:rPr>
              <a:t>Uri Dadush</a:t>
            </a:r>
          </a:p>
          <a:p>
            <a:r>
              <a:rPr lang="en-US" dirty="0">
                <a:solidFill>
                  <a:schemeClr val="tx2"/>
                </a:solidFill>
              </a:rPr>
              <a:t>OCP Policy Center </a:t>
            </a:r>
          </a:p>
          <a:p>
            <a:r>
              <a:rPr lang="en-US" dirty="0" err="1">
                <a:solidFill>
                  <a:schemeClr val="tx2"/>
                </a:solidFill>
              </a:rPr>
              <a:t>Bruegel</a:t>
            </a:r>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2431567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2"/>
                </a:solidFill>
              </a:rPr>
              <a:t>There has been much trade liberalization</a:t>
            </a:r>
          </a:p>
        </p:txBody>
      </p:sp>
      <p:grpSp>
        <p:nvGrpSpPr>
          <p:cNvPr id="4" name="Group 3"/>
          <p:cNvGrpSpPr/>
          <p:nvPr/>
        </p:nvGrpSpPr>
        <p:grpSpPr>
          <a:xfrm>
            <a:off x="2044700" y="999871"/>
            <a:ext cx="8369300" cy="5502529"/>
            <a:chOff x="2019300" y="1088771"/>
            <a:chExt cx="8369300" cy="5502529"/>
          </a:xfrm>
        </p:grpSpPr>
        <p:pic>
          <p:nvPicPr>
            <p:cNvPr id="5" name="Picture 4" descr="Pic1.png"/>
            <p:cNvPicPr>
              <a:picLocks noChangeAspect="1"/>
            </p:cNvPicPr>
            <p:nvPr/>
          </p:nvPicPr>
          <p:blipFill rotWithShape="1">
            <a:blip r:embed="rId2">
              <a:extLst>
                <a:ext uri="{28A0092B-C50C-407E-A947-70E740481C1C}">
                  <a14:useLocalDpi xmlns:a14="http://schemas.microsoft.com/office/drawing/2010/main" val="0"/>
                </a:ext>
              </a:extLst>
            </a:blip>
            <a:srcRect b="6191"/>
            <a:stretch/>
          </p:blipFill>
          <p:spPr>
            <a:xfrm>
              <a:off x="2019300" y="1088771"/>
              <a:ext cx="8102600" cy="5096129"/>
            </a:xfrm>
            <a:prstGeom prst="rect">
              <a:avLst/>
            </a:prstGeom>
          </p:spPr>
        </p:pic>
        <p:pic>
          <p:nvPicPr>
            <p:cNvPr id="6" name="Picture 5" descr="Pic1.png"/>
            <p:cNvPicPr>
              <a:picLocks noChangeAspect="1"/>
            </p:cNvPicPr>
            <p:nvPr/>
          </p:nvPicPr>
          <p:blipFill rotWithShape="1">
            <a:blip r:embed="rId2">
              <a:extLst>
                <a:ext uri="{28A0092B-C50C-407E-A947-70E740481C1C}">
                  <a14:useLocalDpi xmlns:a14="http://schemas.microsoft.com/office/drawing/2010/main" val="0"/>
                </a:ext>
              </a:extLst>
            </a:blip>
            <a:srcRect l="16505" t="94200" r="22639" b="1656"/>
            <a:stretch/>
          </p:blipFill>
          <p:spPr>
            <a:xfrm>
              <a:off x="2085218" y="6197600"/>
              <a:ext cx="8303382" cy="393700"/>
            </a:xfrm>
            <a:prstGeom prst="rect">
              <a:avLst/>
            </a:prstGeom>
          </p:spPr>
        </p:pic>
      </p:grpSp>
    </p:spTree>
    <p:extLst>
      <p:ext uri="{BB962C8B-B14F-4D97-AF65-F5344CB8AC3E}">
        <p14:creationId xmlns:p14="http://schemas.microsoft.com/office/powerpoint/2010/main" val="1490446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96" y="350656"/>
            <a:ext cx="10515600" cy="1322858"/>
          </a:xfrm>
        </p:spPr>
        <p:txBody>
          <a:bodyPr>
            <a:normAutofit/>
          </a:bodyPr>
          <a:lstStyle/>
          <a:p>
            <a:r>
              <a:rPr lang="en-US" dirty="0">
                <a:solidFill>
                  <a:schemeClr val="tx2"/>
                </a:solidFill>
              </a:rPr>
              <a:t>Main constraints facing the MENA private sector (6000 firms, 8 countries)</a:t>
            </a:r>
          </a:p>
        </p:txBody>
      </p:sp>
      <p:graphicFrame>
        <p:nvGraphicFramePr>
          <p:cNvPr id="4" name="Chart 3"/>
          <p:cNvGraphicFramePr>
            <a:graphicFrameLocks/>
          </p:cNvGraphicFramePr>
          <p:nvPr>
            <p:extLst>
              <p:ext uri="{D42A27DB-BD31-4B8C-83A1-F6EECF244321}">
                <p14:modId xmlns:p14="http://schemas.microsoft.com/office/powerpoint/2010/main" val="1836067610"/>
              </p:ext>
            </p:extLst>
          </p:nvPr>
        </p:nvGraphicFramePr>
        <p:xfrm>
          <a:off x="335647" y="1245575"/>
          <a:ext cx="9486900" cy="50165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84200" y="6488668"/>
            <a:ext cx="9009385" cy="369332"/>
          </a:xfrm>
          <a:prstGeom prst="rect">
            <a:avLst/>
          </a:prstGeom>
          <a:noFill/>
        </p:spPr>
        <p:txBody>
          <a:bodyPr wrap="none" rtlCol="0">
            <a:spAutoFit/>
          </a:bodyPr>
          <a:lstStyle/>
          <a:p>
            <a:r>
              <a:rPr lang="en-US" dirty="0"/>
              <a:t>Source: The World Bank, Enterprise Surveys, What’s Holding Back The Private Sector in MENA?</a:t>
            </a:r>
          </a:p>
        </p:txBody>
      </p:sp>
    </p:spTree>
    <p:extLst>
      <p:ext uri="{BB962C8B-B14F-4D97-AF65-F5344CB8AC3E}">
        <p14:creationId xmlns:p14="http://schemas.microsoft.com/office/powerpoint/2010/main" val="686736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F3F3F"/>
                </a:solidFill>
              </a:rPr>
              <a:t>Political Stability and Economic Outcomes</a:t>
            </a:r>
          </a:p>
        </p:txBody>
      </p:sp>
      <p:sp>
        <p:nvSpPr>
          <p:cNvPr id="3" name="Content Placeholder 2"/>
          <p:cNvSpPr>
            <a:spLocks noGrp="1"/>
          </p:cNvSpPr>
          <p:nvPr>
            <p:ph idx="1"/>
          </p:nvPr>
        </p:nvSpPr>
        <p:spPr>
          <a:xfrm>
            <a:off x="609600" y="1504648"/>
            <a:ext cx="10972800" cy="5167084"/>
          </a:xfrm>
        </p:spPr>
        <p:txBody>
          <a:bodyPr>
            <a:normAutofit/>
          </a:bodyPr>
          <a:lstStyle/>
          <a:p>
            <a:r>
              <a:rPr lang="en-US" dirty="0">
                <a:solidFill>
                  <a:schemeClr val="tx2"/>
                </a:solidFill>
              </a:rPr>
              <a:t>So long as severe political instability persists, economic outcomes will continue to disappoint.</a:t>
            </a:r>
          </a:p>
          <a:p>
            <a:r>
              <a:rPr lang="en-US" dirty="0">
                <a:solidFill>
                  <a:schemeClr val="tx2"/>
                </a:solidFill>
              </a:rPr>
              <a:t>The divisions in the SMCs are mainly internal, and they are deeper than many in the West appreciate.</a:t>
            </a:r>
          </a:p>
          <a:p>
            <a:r>
              <a:rPr lang="en-US" dirty="0">
                <a:solidFill>
                  <a:schemeClr val="tx2"/>
                </a:solidFill>
              </a:rPr>
              <a:t>They are about voice and inequity, the secular vs the religious state, the prevalence of specific creeds, the role of women, and control of natural resources.</a:t>
            </a:r>
          </a:p>
          <a:p>
            <a:r>
              <a:rPr lang="en-US" dirty="0">
                <a:solidFill>
                  <a:schemeClr val="tx2"/>
                </a:solidFill>
              </a:rPr>
              <a:t>Differences can only be mediated internally and it can take a long time to resolve them. External actors cannot determine outcomes, but they can sometimes help point the way through advocacy and by calibrating their support.</a:t>
            </a:r>
          </a:p>
          <a:p>
            <a:r>
              <a:rPr lang="en-US" dirty="0">
                <a:solidFill>
                  <a:schemeClr val="tx2"/>
                </a:solidFill>
              </a:rPr>
              <a:t>Resolving profound differences does not depend only or mainly on economic policy, but political stability is easier to achieve when firms are profitable and growing, people have jobs and they see a future for their children.</a:t>
            </a:r>
          </a:p>
          <a:p>
            <a:endParaRPr lang="en-US" dirty="0"/>
          </a:p>
        </p:txBody>
      </p:sp>
    </p:spTree>
    <p:extLst>
      <p:ext uri="{BB962C8B-B14F-4D97-AF65-F5344CB8AC3E}">
        <p14:creationId xmlns:p14="http://schemas.microsoft.com/office/powerpoint/2010/main" val="966733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5934"/>
            <a:ext cx="10972800" cy="1143000"/>
          </a:xfrm>
        </p:spPr>
        <p:txBody>
          <a:bodyPr/>
          <a:lstStyle/>
          <a:p>
            <a:r>
              <a:rPr lang="en-US" dirty="0">
                <a:solidFill>
                  <a:srgbClr val="3F3F3F"/>
                </a:solidFill>
              </a:rPr>
              <a:t>Diversity within the sample: Morocco and Tunisia</a:t>
            </a:r>
          </a:p>
        </p:txBody>
      </p:sp>
      <p:sp>
        <p:nvSpPr>
          <p:cNvPr id="3" name="Content Placeholder 2"/>
          <p:cNvSpPr>
            <a:spLocks noGrp="1"/>
          </p:cNvSpPr>
          <p:nvPr>
            <p:ph idx="1"/>
          </p:nvPr>
        </p:nvSpPr>
        <p:spPr/>
        <p:txBody>
          <a:bodyPr/>
          <a:lstStyle/>
          <a:p>
            <a:r>
              <a:rPr lang="en-US" dirty="0">
                <a:solidFill>
                  <a:schemeClr val="tx2"/>
                </a:solidFill>
              </a:rPr>
              <a:t>In Morocco, more than 20% of firms complain of corruption as a major obstacle, nearly 15% of difficulty in finding skills needed and less than 10% of political instability.</a:t>
            </a:r>
          </a:p>
          <a:p>
            <a:endParaRPr lang="en-US" dirty="0">
              <a:solidFill>
                <a:schemeClr val="tx2"/>
              </a:solidFill>
            </a:endParaRPr>
          </a:p>
          <a:p>
            <a:r>
              <a:rPr lang="en-US" dirty="0">
                <a:solidFill>
                  <a:schemeClr val="tx2"/>
                </a:solidFill>
              </a:rPr>
              <a:t>In Tunisia, some 50% of firms list political instability as their key concern, while less than 10% complain of skill shortage and less than 5% complain of corruption</a:t>
            </a:r>
            <a:r>
              <a:rPr lang="en-US" dirty="0"/>
              <a:t>.</a:t>
            </a:r>
          </a:p>
        </p:txBody>
      </p:sp>
    </p:spTree>
    <p:extLst>
      <p:ext uri="{BB962C8B-B14F-4D97-AF65-F5344CB8AC3E}">
        <p14:creationId xmlns:p14="http://schemas.microsoft.com/office/powerpoint/2010/main" val="421939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F3F3F"/>
                </a:solidFill>
              </a:rPr>
              <a:t>Selected Findings From the Enterprise Surveys</a:t>
            </a:r>
          </a:p>
        </p:txBody>
      </p:sp>
      <p:sp>
        <p:nvSpPr>
          <p:cNvPr id="3" name="Content Placeholder 2"/>
          <p:cNvSpPr>
            <a:spLocks noGrp="1"/>
          </p:cNvSpPr>
          <p:nvPr>
            <p:ph idx="1"/>
          </p:nvPr>
        </p:nvSpPr>
        <p:spPr/>
        <p:txBody>
          <a:bodyPr/>
          <a:lstStyle/>
          <a:p>
            <a:r>
              <a:rPr lang="en-US" dirty="0">
                <a:solidFill>
                  <a:schemeClr val="tx2"/>
                </a:solidFill>
              </a:rPr>
              <a:t>Firms have higher labor productivity and are more capital intensive than in peer countries …but firms face a tougher environment than in peer countries, and this is especially hard on small firms</a:t>
            </a:r>
          </a:p>
          <a:p>
            <a:r>
              <a:rPr lang="en-US" dirty="0">
                <a:solidFill>
                  <a:schemeClr val="tx2"/>
                </a:solidFill>
              </a:rPr>
              <a:t>Firms tend to be old, small, and to stay small (low mobility up or down)</a:t>
            </a:r>
          </a:p>
          <a:p>
            <a:r>
              <a:rPr lang="en-US" dirty="0">
                <a:solidFill>
                  <a:schemeClr val="tx2"/>
                </a:solidFill>
              </a:rPr>
              <a:t>Competition is often limited and “connected” large firms have easier access to finance and other advantages </a:t>
            </a:r>
          </a:p>
          <a:p>
            <a:r>
              <a:rPr lang="en-US" dirty="0">
                <a:solidFill>
                  <a:schemeClr val="tx2"/>
                </a:solidFill>
              </a:rPr>
              <a:t>Formal private sector in the SMCs is small (30% of GDP?), placing a ceiling on high-value-added economic activity, innovation, and the capacity to participate in complex international value chains. </a:t>
            </a:r>
          </a:p>
          <a:p>
            <a:endParaRPr lang="en-US" dirty="0">
              <a:solidFill>
                <a:schemeClr val="tx2"/>
              </a:solidFill>
            </a:endParaRPr>
          </a:p>
          <a:p>
            <a:endParaRPr lang="en-US" dirty="0"/>
          </a:p>
        </p:txBody>
      </p:sp>
    </p:spTree>
    <p:extLst>
      <p:ext uri="{BB962C8B-B14F-4D97-AF65-F5344CB8AC3E}">
        <p14:creationId xmlns:p14="http://schemas.microsoft.com/office/powerpoint/2010/main" val="226797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1363" y="6008469"/>
            <a:ext cx="10374137" cy="646331"/>
          </a:xfrm>
          <a:prstGeom prst="rect">
            <a:avLst/>
          </a:prstGeom>
          <a:noFill/>
        </p:spPr>
        <p:txBody>
          <a:bodyPr wrap="square" rtlCol="0">
            <a:spAutoFit/>
          </a:bodyPr>
          <a:lstStyle/>
          <a:p>
            <a:r>
              <a:rPr lang="en-US" dirty="0"/>
              <a:t>Source: World Bank 2017 Ease of Doing Business report. Data refer to the world ranking of the selected countries. </a:t>
            </a:r>
          </a:p>
        </p:txBody>
      </p:sp>
      <p:graphicFrame>
        <p:nvGraphicFramePr>
          <p:cNvPr id="5" name="Chart 4"/>
          <p:cNvGraphicFramePr>
            <a:graphicFrameLocks/>
          </p:cNvGraphicFramePr>
          <p:nvPr>
            <p:extLst>
              <p:ext uri="{D42A27DB-BD31-4B8C-83A1-F6EECF244321}">
                <p14:modId xmlns:p14="http://schemas.microsoft.com/office/powerpoint/2010/main" val="1179740415"/>
              </p:ext>
            </p:extLst>
          </p:nvPr>
        </p:nvGraphicFramePr>
        <p:xfrm>
          <a:off x="514447" y="208975"/>
          <a:ext cx="10803396" cy="57870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0491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5163" y="6317129"/>
            <a:ext cx="10861965" cy="369332"/>
          </a:xfrm>
          <a:prstGeom prst="rect">
            <a:avLst/>
          </a:prstGeom>
          <a:noFill/>
        </p:spPr>
        <p:txBody>
          <a:bodyPr wrap="square" rtlCol="0">
            <a:spAutoFit/>
          </a:bodyPr>
          <a:lstStyle/>
          <a:p>
            <a:r>
              <a:rPr lang="en-US" dirty="0"/>
              <a:t>Source: World Bank 2017 Ease of Doing Business report. Data refer to the world ranking of the selected countries. </a:t>
            </a:r>
          </a:p>
        </p:txBody>
      </p:sp>
      <p:graphicFrame>
        <p:nvGraphicFramePr>
          <p:cNvPr id="6" name="Chart 5"/>
          <p:cNvGraphicFramePr>
            <a:graphicFrameLocks/>
          </p:cNvGraphicFramePr>
          <p:nvPr>
            <p:extLst>
              <p:ext uri="{D42A27DB-BD31-4B8C-83A1-F6EECF244321}">
                <p14:modId xmlns:p14="http://schemas.microsoft.com/office/powerpoint/2010/main" val="1801709344"/>
              </p:ext>
            </p:extLst>
          </p:nvPr>
        </p:nvGraphicFramePr>
        <p:xfrm>
          <a:off x="819901" y="0"/>
          <a:ext cx="10980235" cy="62371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695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normAutofit/>
          </a:bodyPr>
          <a:lstStyle/>
          <a:p>
            <a:r>
              <a:rPr lang="en-US" dirty="0">
                <a:solidFill>
                  <a:schemeClr val="tx2"/>
                </a:solidFill>
              </a:rPr>
              <a:t>Impediments to Joining GVCs/Diversification</a:t>
            </a:r>
          </a:p>
        </p:txBody>
      </p:sp>
      <p:sp>
        <p:nvSpPr>
          <p:cNvPr id="3" name="Content Placeholder 2"/>
          <p:cNvSpPr>
            <a:spLocks noGrp="1"/>
          </p:cNvSpPr>
          <p:nvPr>
            <p:ph idx="1"/>
          </p:nvPr>
        </p:nvSpPr>
        <p:spPr>
          <a:xfrm>
            <a:off x="647700" y="1838476"/>
            <a:ext cx="9586123" cy="4001362"/>
          </a:xfrm>
        </p:spPr>
        <p:txBody>
          <a:bodyPr>
            <a:noAutofit/>
          </a:bodyPr>
          <a:lstStyle/>
          <a:p>
            <a:pPr>
              <a:lnSpc>
                <a:spcPct val="150000"/>
              </a:lnSpc>
              <a:spcBef>
                <a:spcPts val="0"/>
              </a:spcBef>
              <a:spcAft>
                <a:spcPts val="1200"/>
              </a:spcAft>
            </a:pPr>
            <a:r>
              <a:rPr lang="en-US" dirty="0">
                <a:solidFill>
                  <a:schemeClr val="tx2"/>
                </a:solidFill>
              </a:rPr>
              <a:t>Comparatively weak business environment</a:t>
            </a:r>
          </a:p>
          <a:p>
            <a:pPr>
              <a:lnSpc>
                <a:spcPct val="150000"/>
              </a:lnSpc>
              <a:spcBef>
                <a:spcPts val="0"/>
              </a:spcBef>
              <a:spcAft>
                <a:spcPts val="1200"/>
              </a:spcAft>
            </a:pPr>
            <a:r>
              <a:rPr lang="en-US" dirty="0">
                <a:solidFill>
                  <a:schemeClr val="tx2"/>
                </a:solidFill>
              </a:rPr>
              <a:t>Overvalued exchange rates</a:t>
            </a:r>
          </a:p>
          <a:p>
            <a:pPr>
              <a:lnSpc>
                <a:spcPct val="150000"/>
              </a:lnSpc>
              <a:spcBef>
                <a:spcPts val="0"/>
              </a:spcBef>
              <a:spcAft>
                <a:spcPts val="1200"/>
              </a:spcAft>
            </a:pPr>
            <a:r>
              <a:rPr lang="en-US" dirty="0">
                <a:solidFill>
                  <a:schemeClr val="tx2"/>
                </a:solidFill>
              </a:rPr>
              <a:t>Inefficiency or absence of support sectors</a:t>
            </a:r>
          </a:p>
          <a:p>
            <a:pPr>
              <a:lnSpc>
                <a:spcPct val="150000"/>
              </a:lnSpc>
              <a:spcBef>
                <a:spcPts val="0"/>
              </a:spcBef>
              <a:spcAft>
                <a:spcPts val="1200"/>
              </a:spcAft>
            </a:pPr>
            <a:r>
              <a:rPr lang="en-US" dirty="0">
                <a:solidFill>
                  <a:schemeClr val="tx2"/>
                </a:solidFill>
              </a:rPr>
              <a:t>Disappointing outcomes of trade agreements</a:t>
            </a:r>
          </a:p>
          <a:p>
            <a:pPr>
              <a:lnSpc>
                <a:spcPct val="150000"/>
              </a:lnSpc>
              <a:spcBef>
                <a:spcPts val="0"/>
              </a:spcBef>
              <a:spcAft>
                <a:spcPts val="1200"/>
              </a:spcAft>
            </a:pPr>
            <a:r>
              <a:rPr lang="en-US" dirty="0">
                <a:solidFill>
                  <a:schemeClr val="tx2"/>
                </a:solidFill>
              </a:rPr>
              <a:t>Competition from Eastern Europe</a:t>
            </a:r>
          </a:p>
          <a:p>
            <a:pPr>
              <a:lnSpc>
                <a:spcPct val="150000"/>
              </a:lnSpc>
              <a:spcBef>
                <a:spcPts val="0"/>
              </a:spcBef>
              <a:spcAft>
                <a:spcPts val="1200"/>
              </a:spcAft>
            </a:pPr>
            <a:r>
              <a:rPr lang="en-US" dirty="0">
                <a:solidFill>
                  <a:schemeClr val="tx2"/>
                </a:solidFill>
              </a:rPr>
              <a:t>Lack of integration within the SMCs</a:t>
            </a:r>
          </a:p>
          <a:p>
            <a:pPr>
              <a:lnSpc>
                <a:spcPct val="150000"/>
              </a:lnSpc>
            </a:pPr>
            <a:endParaRPr lang="en-US" dirty="0">
              <a:solidFill>
                <a:srgbClr val="A6A6A6"/>
              </a:solidFill>
            </a:endParaRPr>
          </a:p>
        </p:txBody>
      </p:sp>
    </p:spTree>
    <p:extLst>
      <p:ext uri="{BB962C8B-B14F-4D97-AF65-F5344CB8AC3E}">
        <p14:creationId xmlns:p14="http://schemas.microsoft.com/office/powerpoint/2010/main" val="288078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6072" y="2994998"/>
            <a:ext cx="10086110" cy="646331"/>
          </a:xfrm>
          <a:prstGeom prst="rect">
            <a:avLst/>
          </a:prstGeom>
        </p:spPr>
        <p:txBody>
          <a:bodyPr wrap="square">
            <a:spAutoFit/>
          </a:bodyPr>
          <a:lstStyle/>
          <a:p>
            <a:r>
              <a:rPr lang="en-US" sz="3600" b="1" dirty="0">
                <a:latin typeface="Arial" panose="020B0604020202020204" pitchFamily="34" charset="0"/>
                <a:cs typeface="Arial" panose="020B0604020202020204" pitchFamily="34" charset="0"/>
              </a:rPr>
              <a:t>Challenge 2: Reducing Youth Unemployment</a:t>
            </a:r>
          </a:p>
        </p:txBody>
      </p:sp>
    </p:spTree>
    <p:extLst>
      <p:ext uri="{BB962C8B-B14F-4D97-AF65-F5344CB8AC3E}">
        <p14:creationId xmlns:p14="http://schemas.microsoft.com/office/powerpoint/2010/main" val="1840581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7339" y="476137"/>
            <a:ext cx="9613861" cy="1080938"/>
          </a:xfrm>
          <a:prstGeom prst="rect">
            <a:avLst/>
          </a:prstGeom>
        </p:spPr>
        <p:txBody>
          <a:bodyP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a:solidFill>
                  <a:srgbClr val="3F3F3F"/>
                </a:solidFill>
              </a:rPr>
              <a:t>Youth unemployment, and underemployment generally, remains high…</a:t>
            </a:r>
          </a:p>
        </p:txBody>
      </p:sp>
      <p:graphicFrame>
        <p:nvGraphicFramePr>
          <p:cNvPr id="4" name="Chart 3"/>
          <p:cNvGraphicFramePr>
            <a:graphicFrameLocks/>
          </p:cNvGraphicFramePr>
          <p:nvPr>
            <p:extLst>
              <p:ext uri="{D42A27DB-BD31-4B8C-83A1-F6EECF244321}">
                <p14:modId xmlns:p14="http://schemas.microsoft.com/office/powerpoint/2010/main" val="3437558597"/>
              </p:ext>
            </p:extLst>
          </p:nvPr>
        </p:nvGraphicFramePr>
        <p:xfrm>
          <a:off x="774700" y="1591426"/>
          <a:ext cx="4932450" cy="45807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124963138"/>
              </p:ext>
            </p:extLst>
          </p:nvPr>
        </p:nvGraphicFramePr>
        <p:xfrm>
          <a:off x="6121400" y="1559276"/>
          <a:ext cx="4665918" cy="45875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950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u="sng" dirty="0">
                <a:solidFill>
                  <a:schemeClr val="tx2"/>
                </a:solidFill>
              </a:rPr>
              <a:t>This presentation reflects only the views of the author and not of the institutions with which he is affiliated</a:t>
            </a:r>
            <a:r>
              <a:rPr lang="en-US" dirty="0">
                <a:solidFill>
                  <a:schemeClr val="tx2"/>
                </a:solidFill>
              </a:rPr>
              <a:t>. </a:t>
            </a:r>
          </a:p>
          <a:p>
            <a:pPr marL="0" indent="0">
              <a:buNone/>
            </a:pPr>
            <a:endParaRPr lang="en-US" dirty="0">
              <a:solidFill>
                <a:schemeClr val="tx2"/>
              </a:solidFill>
            </a:endParaRPr>
          </a:p>
          <a:p>
            <a:pPr marL="0" indent="0">
              <a:buNone/>
            </a:pPr>
            <a:r>
              <a:rPr lang="en-US" dirty="0">
                <a:solidFill>
                  <a:schemeClr val="tx2"/>
                </a:solidFill>
              </a:rPr>
              <a:t>The presentation draws in part from a recent joint paper with Maria </a:t>
            </a:r>
            <a:r>
              <a:rPr lang="en-US" dirty="0" err="1">
                <a:solidFill>
                  <a:schemeClr val="tx2"/>
                </a:solidFill>
              </a:rPr>
              <a:t>Demertzis</a:t>
            </a:r>
            <a:r>
              <a:rPr lang="en-US" dirty="0">
                <a:solidFill>
                  <a:schemeClr val="tx2"/>
                </a:solidFill>
              </a:rPr>
              <a:t> and Guntram Wolff at Bruegel. </a:t>
            </a:r>
            <a:r>
              <a:rPr lang="en-US" dirty="0" err="1">
                <a:solidFill>
                  <a:schemeClr val="tx2"/>
                </a:solidFill>
              </a:rPr>
              <a:t>Bingying</a:t>
            </a:r>
            <a:r>
              <a:rPr lang="en-US" dirty="0">
                <a:solidFill>
                  <a:schemeClr val="tx2"/>
                </a:solidFill>
              </a:rPr>
              <a:t> Wu provided research assistance. Support of this work by the World Bank is gratefully acknowledged. </a:t>
            </a:r>
          </a:p>
        </p:txBody>
      </p:sp>
    </p:spTree>
    <p:extLst>
      <p:ext uri="{BB962C8B-B14F-4D97-AF65-F5344CB8AC3E}">
        <p14:creationId xmlns:p14="http://schemas.microsoft.com/office/powerpoint/2010/main" val="359184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rPr>
              <a:t>…despite sharp deceleration in the population of working age…</a:t>
            </a:r>
          </a:p>
        </p:txBody>
      </p:sp>
      <p:graphicFrame>
        <p:nvGraphicFramePr>
          <p:cNvPr id="4" name="Chart 3"/>
          <p:cNvGraphicFramePr>
            <a:graphicFrameLocks/>
          </p:cNvGraphicFramePr>
          <p:nvPr>
            <p:extLst>
              <p:ext uri="{D42A27DB-BD31-4B8C-83A1-F6EECF244321}">
                <p14:modId xmlns:p14="http://schemas.microsoft.com/office/powerpoint/2010/main" val="3539360477"/>
              </p:ext>
            </p:extLst>
          </p:nvPr>
        </p:nvGraphicFramePr>
        <p:xfrm>
          <a:off x="647699" y="1077025"/>
          <a:ext cx="9721629" cy="52221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41400" y="6374368"/>
            <a:ext cx="5621626" cy="369332"/>
          </a:xfrm>
          <a:prstGeom prst="rect">
            <a:avLst/>
          </a:prstGeom>
          <a:noFill/>
        </p:spPr>
        <p:txBody>
          <a:bodyPr wrap="none" rtlCol="0">
            <a:spAutoFit/>
          </a:bodyPr>
          <a:lstStyle/>
          <a:p>
            <a:r>
              <a:rPr lang="en-US" dirty="0"/>
              <a:t>Source: UN Data, Population aged 15- 64 Medium Variant.   </a:t>
            </a:r>
          </a:p>
        </p:txBody>
      </p:sp>
    </p:spTree>
    <p:extLst>
      <p:ext uri="{BB962C8B-B14F-4D97-AF65-F5344CB8AC3E}">
        <p14:creationId xmlns:p14="http://schemas.microsoft.com/office/powerpoint/2010/main" val="2695417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3807131276"/>
              </p:ext>
            </p:extLst>
          </p:nvPr>
        </p:nvGraphicFramePr>
        <p:xfrm>
          <a:off x="1003300" y="1040190"/>
          <a:ext cx="9499600" cy="544847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7038" y="6488668"/>
            <a:ext cx="5621626" cy="369332"/>
          </a:xfrm>
          <a:prstGeom prst="rect">
            <a:avLst/>
          </a:prstGeom>
          <a:noFill/>
        </p:spPr>
        <p:txBody>
          <a:bodyPr wrap="none" rtlCol="0">
            <a:spAutoFit/>
          </a:bodyPr>
          <a:lstStyle/>
          <a:p>
            <a:r>
              <a:rPr lang="en-US" dirty="0"/>
              <a:t>Source: UN Data, Population aged 15- 64 Medium Variant.   </a:t>
            </a:r>
          </a:p>
        </p:txBody>
      </p:sp>
      <p:sp>
        <p:nvSpPr>
          <p:cNvPr id="2" name="Title 1"/>
          <p:cNvSpPr>
            <a:spLocks noGrp="1"/>
          </p:cNvSpPr>
          <p:nvPr>
            <p:ph type="title"/>
          </p:nvPr>
        </p:nvSpPr>
        <p:spPr>
          <a:xfrm>
            <a:off x="527353" y="260124"/>
            <a:ext cx="10972800" cy="1143000"/>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609600" y="48381"/>
            <a:ext cx="10972800" cy="6237087"/>
          </a:xfrm>
        </p:spPr>
        <p:txBody>
          <a:bodyPr>
            <a:normAutofit/>
          </a:bodyPr>
          <a:lstStyle/>
          <a:p>
            <a:pPr marL="0" indent="0">
              <a:buNone/>
            </a:pPr>
            <a:r>
              <a:rPr lang="en-US" sz="2800" b="1" dirty="0">
                <a:solidFill>
                  <a:schemeClr val="tx2"/>
                </a:solidFill>
              </a:rPr>
              <a:t>Labor force will decelerate further in most SMCs: opportunity to reduce youth unemployment?</a:t>
            </a:r>
            <a:endParaRPr lang="en-US" sz="2800" dirty="0">
              <a:solidFill>
                <a:schemeClr val="tx2"/>
              </a:solidFill>
            </a:endParaRPr>
          </a:p>
        </p:txBody>
      </p:sp>
    </p:spTree>
    <p:extLst>
      <p:ext uri="{BB962C8B-B14F-4D97-AF65-F5344CB8AC3E}">
        <p14:creationId xmlns:p14="http://schemas.microsoft.com/office/powerpoint/2010/main" val="691606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40773"/>
            <a:ext cx="10972800" cy="1143000"/>
          </a:xfrm>
        </p:spPr>
        <p:txBody>
          <a:bodyPr>
            <a:normAutofit/>
          </a:bodyPr>
          <a:lstStyle/>
          <a:p>
            <a:r>
              <a:rPr lang="en-US" dirty="0">
                <a:solidFill>
                  <a:schemeClr val="tx1"/>
                </a:solidFill>
              </a:rPr>
              <a:t>Tackling the root causes of youth unemployment</a:t>
            </a:r>
          </a:p>
        </p:txBody>
      </p:sp>
      <p:sp>
        <p:nvSpPr>
          <p:cNvPr id="8" name="Content Placeholder 7"/>
          <p:cNvSpPr>
            <a:spLocks noGrp="1"/>
          </p:cNvSpPr>
          <p:nvPr>
            <p:ph idx="1"/>
          </p:nvPr>
        </p:nvSpPr>
        <p:spPr>
          <a:xfrm>
            <a:off x="558800" y="1901371"/>
            <a:ext cx="9707418" cy="4359124"/>
          </a:xfrm>
        </p:spPr>
        <p:txBody>
          <a:bodyPr>
            <a:noAutofit/>
          </a:bodyPr>
          <a:lstStyle/>
          <a:p>
            <a:pPr>
              <a:lnSpc>
                <a:spcPct val="150000"/>
              </a:lnSpc>
              <a:spcBef>
                <a:spcPts val="0"/>
              </a:spcBef>
              <a:spcAft>
                <a:spcPts val="1200"/>
              </a:spcAft>
            </a:pPr>
            <a:r>
              <a:rPr lang="en-US" dirty="0">
                <a:solidFill>
                  <a:schemeClr val="tx2"/>
                </a:solidFill>
              </a:rPr>
              <a:t>Growth low and outlook uncertain</a:t>
            </a:r>
          </a:p>
          <a:p>
            <a:pPr>
              <a:lnSpc>
                <a:spcPct val="150000"/>
              </a:lnSpc>
              <a:spcBef>
                <a:spcPts val="0"/>
              </a:spcBef>
              <a:spcAft>
                <a:spcPts val="1200"/>
              </a:spcAft>
            </a:pPr>
            <a:r>
              <a:rPr lang="en-US" dirty="0">
                <a:solidFill>
                  <a:schemeClr val="tx2"/>
                </a:solidFill>
              </a:rPr>
              <a:t>Growth is “too” capital intensive</a:t>
            </a:r>
          </a:p>
          <a:p>
            <a:pPr>
              <a:lnSpc>
                <a:spcPct val="150000"/>
              </a:lnSpc>
              <a:spcBef>
                <a:spcPts val="0"/>
              </a:spcBef>
              <a:spcAft>
                <a:spcPts val="1200"/>
              </a:spcAft>
            </a:pPr>
            <a:r>
              <a:rPr lang="en-US" dirty="0">
                <a:solidFill>
                  <a:schemeClr val="tx2"/>
                </a:solidFill>
              </a:rPr>
              <a:t>Skills are inadequate</a:t>
            </a:r>
          </a:p>
          <a:p>
            <a:pPr>
              <a:lnSpc>
                <a:spcPct val="150000"/>
              </a:lnSpc>
              <a:spcBef>
                <a:spcPts val="0"/>
              </a:spcBef>
              <a:spcAft>
                <a:spcPts val="1200"/>
              </a:spcAft>
            </a:pPr>
            <a:r>
              <a:rPr lang="en-US" dirty="0">
                <a:solidFill>
                  <a:schemeClr val="tx2"/>
                </a:solidFill>
              </a:rPr>
              <a:t>Entry into the formal sector is restricted</a:t>
            </a:r>
          </a:p>
          <a:p>
            <a:pPr marL="0" indent="0">
              <a:lnSpc>
                <a:spcPct val="150000"/>
              </a:lnSpc>
              <a:spcBef>
                <a:spcPts val="0"/>
              </a:spcBef>
              <a:spcAft>
                <a:spcPts val="1200"/>
              </a:spcAft>
              <a:buNone/>
            </a:pPr>
            <a:r>
              <a:rPr lang="en-US" dirty="0">
                <a:solidFill>
                  <a:schemeClr val="tx2"/>
                </a:solidFill>
              </a:rPr>
              <a:t>                              …dual labor markets, low growth and inadequate 		                 skills also pose challenges in the NMCs </a:t>
            </a:r>
          </a:p>
        </p:txBody>
      </p:sp>
    </p:spTree>
    <p:extLst>
      <p:ext uri="{BB962C8B-B14F-4D97-AF65-F5344CB8AC3E}">
        <p14:creationId xmlns:p14="http://schemas.microsoft.com/office/powerpoint/2010/main" val="3865905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94" y="260783"/>
            <a:ext cx="10515600" cy="972932"/>
          </a:xfrm>
        </p:spPr>
        <p:txBody>
          <a:bodyPr>
            <a:normAutofit/>
          </a:bodyPr>
          <a:lstStyle/>
          <a:p>
            <a:r>
              <a:rPr lang="en-US" dirty="0">
                <a:solidFill>
                  <a:schemeClr val="tx1"/>
                </a:solidFill>
              </a:rPr>
              <a:t>Issues Arising</a:t>
            </a:r>
          </a:p>
        </p:txBody>
      </p:sp>
      <p:sp>
        <p:nvSpPr>
          <p:cNvPr id="3" name="Content Placeholder 2"/>
          <p:cNvSpPr>
            <a:spLocks noGrp="1"/>
          </p:cNvSpPr>
          <p:nvPr>
            <p:ph idx="1"/>
          </p:nvPr>
        </p:nvSpPr>
        <p:spPr>
          <a:xfrm>
            <a:off x="546100" y="1333500"/>
            <a:ext cx="10299699" cy="4772176"/>
          </a:xfrm>
        </p:spPr>
        <p:txBody>
          <a:bodyPr>
            <a:noAutofit/>
          </a:bodyPr>
          <a:lstStyle/>
          <a:p>
            <a:pPr>
              <a:lnSpc>
                <a:spcPct val="150000"/>
              </a:lnSpc>
              <a:spcBef>
                <a:spcPts val="0"/>
              </a:spcBef>
              <a:spcAft>
                <a:spcPts val="1200"/>
              </a:spcAft>
            </a:pPr>
            <a:r>
              <a:rPr lang="en-US" sz="2000" dirty="0">
                <a:solidFill>
                  <a:schemeClr val="tx2"/>
                </a:solidFill>
              </a:rPr>
              <a:t>What can the SMCs do to improve their business climate, promote investment, and integrate more with each other?</a:t>
            </a:r>
          </a:p>
          <a:p>
            <a:pPr>
              <a:lnSpc>
                <a:spcPct val="150000"/>
              </a:lnSpc>
              <a:spcBef>
                <a:spcPts val="0"/>
              </a:spcBef>
              <a:spcAft>
                <a:spcPts val="1200"/>
              </a:spcAft>
            </a:pPr>
            <a:r>
              <a:rPr lang="en-US" sz="2000" dirty="0">
                <a:solidFill>
                  <a:schemeClr val="tx2"/>
                </a:solidFill>
              </a:rPr>
              <a:t>Can the SMCs take better advantages of the demographic transition, invest in marketable skills, and create enough jobs for the young, thus mitigating the causes of discontent? </a:t>
            </a:r>
          </a:p>
          <a:p>
            <a:pPr>
              <a:lnSpc>
                <a:spcPct val="150000"/>
              </a:lnSpc>
              <a:spcBef>
                <a:spcPts val="0"/>
              </a:spcBef>
              <a:spcAft>
                <a:spcPts val="1200"/>
              </a:spcAft>
            </a:pPr>
            <a:r>
              <a:rPr lang="en-US" sz="2000" dirty="0">
                <a:solidFill>
                  <a:schemeClr val="tx2"/>
                </a:solidFill>
              </a:rPr>
              <a:t>Can the NMCs do more to help through trade, migration, and aid policies? Can they work together with SMCs on promoting value chains? Are DCFTA’s enough?</a:t>
            </a:r>
          </a:p>
          <a:p>
            <a:pPr>
              <a:lnSpc>
                <a:spcPct val="150000"/>
              </a:lnSpc>
              <a:spcBef>
                <a:spcPts val="0"/>
              </a:spcBef>
              <a:spcAft>
                <a:spcPts val="1200"/>
              </a:spcAft>
            </a:pPr>
            <a:r>
              <a:rPr lang="en-US" sz="2000" dirty="0">
                <a:solidFill>
                  <a:schemeClr val="tx2"/>
                </a:solidFill>
              </a:rPr>
              <a:t>Can more be done to exploit synergies in specific areas, such as in the field of energy and on the Compact for Africa?</a:t>
            </a:r>
          </a:p>
          <a:p>
            <a:pPr>
              <a:lnSpc>
                <a:spcPct val="150000"/>
              </a:lnSpc>
              <a:spcBef>
                <a:spcPts val="0"/>
              </a:spcBef>
              <a:spcAft>
                <a:spcPts val="1200"/>
              </a:spcAft>
            </a:pPr>
            <a:endParaRPr lang="en-US" sz="2400" dirty="0">
              <a:solidFill>
                <a:srgbClr val="A6A6A6"/>
              </a:solidFill>
            </a:endParaRPr>
          </a:p>
        </p:txBody>
      </p:sp>
    </p:spTree>
    <p:extLst>
      <p:ext uri="{BB962C8B-B14F-4D97-AF65-F5344CB8AC3E}">
        <p14:creationId xmlns:p14="http://schemas.microsoft.com/office/powerpoint/2010/main" val="752887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Vital Statistics</a:t>
            </a:r>
          </a:p>
        </p:txBody>
      </p:sp>
      <p:sp>
        <p:nvSpPr>
          <p:cNvPr id="3" name="Content Placeholder 2"/>
          <p:cNvSpPr>
            <a:spLocks noGrp="1"/>
          </p:cNvSpPr>
          <p:nvPr>
            <p:ph idx="1"/>
          </p:nvPr>
        </p:nvSpPr>
        <p:spPr/>
        <p:txBody>
          <a:bodyPr>
            <a:normAutofit fontScale="92500" lnSpcReduction="10000"/>
          </a:bodyPr>
          <a:lstStyle/>
          <a:p>
            <a:r>
              <a:rPr lang="en-US" dirty="0">
                <a:solidFill>
                  <a:schemeClr val="tx2"/>
                </a:solidFill>
              </a:rPr>
              <a:t>The Southern Mediterranean Countries (SMC) are home to 95.9 million people, and their combined GDP in 2016 was $362 billion. Their GDP per capita (in US $ PPP) is $14,857 for Algeria, $14,349 for Libya, $4,515 for Mauritania, $8,350 for Morocco, and $11,652 for Tunisia. </a:t>
            </a:r>
          </a:p>
          <a:p>
            <a:endParaRPr lang="en-US" dirty="0">
              <a:solidFill>
                <a:schemeClr val="tx2"/>
              </a:solidFill>
            </a:endParaRPr>
          </a:p>
          <a:p>
            <a:r>
              <a:rPr lang="en-US" dirty="0">
                <a:solidFill>
                  <a:schemeClr val="tx2"/>
                </a:solidFill>
              </a:rPr>
              <a:t>The Northern Mediterranean Countries (NMCs) – France, Italy, Malta, Portugal, and Spain - are home to 182.9 million people, and their combined GDP is $5,771 billion. Their median GDP per capita (in US $ PPP) is $36,191</a:t>
            </a:r>
            <a:r>
              <a:rPr lang="is-IS" dirty="0">
                <a:solidFill>
                  <a:schemeClr val="tx2"/>
                </a:solidFill>
              </a:rPr>
              <a:t>.</a:t>
            </a:r>
            <a:endParaRPr lang="en-US" dirty="0">
              <a:solidFill>
                <a:schemeClr val="tx2"/>
              </a:solidFill>
            </a:endParaRPr>
          </a:p>
          <a:p>
            <a:endParaRPr lang="en-US" dirty="0">
              <a:solidFill>
                <a:schemeClr val="tx2"/>
              </a:solidFill>
            </a:endParaRPr>
          </a:p>
          <a:p>
            <a:r>
              <a:rPr lang="en-US" dirty="0">
                <a:solidFill>
                  <a:schemeClr val="tx2"/>
                </a:solidFill>
              </a:rPr>
              <a:t>Approximately half of the trade of the SMC is with the NMC and NMCs are the main source of FDI into SMCs. SMCs trade very little with each other.</a:t>
            </a:r>
          </a:p>
          <a:p>
            <a:endParaRPr lang="en-US" dirty="0">
              <a:solidFill>
                <a:schemeClr val="tx2"/>
              </a:solidFill>
            </a:endParaRPr>
          </a:p>
          <a:p>
            <a:r>
              <a:rPr lang="en-US" dirty="0">
                <a:solidFill>
                  <a:schemeClr val="tx2"/>
                </a:solidFill>
              </a:rPr>
              <a:t>NMCs are the main destination of SMC migrants; Morocco and Tunisia receive remittances equal to 7% of GDP and 4% of GDP respectively</a:t>
            </a:r>
          </a:p>
          <a:p>
            <a:pPr marL="0" indent="0">
              <a:buNone/>
            </a:pPr>
            <a:endParaRPr lang="en-US" dirty="0"/>
          </a:p>
        </p:txBody>
      </p:sp>
    </p:spTree>
    <p:extLst>
      <p:ext uri="{BB962C8B-B14F-4D97-AF65-F5344CB8AC3E}">
        <p14:creationId xmlns:p14="http://schemas.microsoft.com/office/powerpoint/2010/main" val="309198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6796" y="279864"/>
            <a:ext cx="10972800" cy="1143000"/>
          </a:xfrm>
        </p:spPr>
        <p:txBody>
          <a:bodyPr/>
          <a:lstStyle/>
          <a:p>
            <a:r>
              <a:rPr lang="en-US" dirty="0">
                <a:solidFill>
                  <a:srgbClr val="3F3F3F"/>
                </a:solidFill>
              </a:rPr>
              <a:t>Difficult Times</a:t>
            </a:r>
          </a:p>
        </p:txBody>
      </p:sp>
      <p:sp>
        <p:nvSpPr>
          <p:cNvPr id="4" name="Content Placeholder 3"/>
          <p:cNvSpPr>
            <a:spLocks noGrp="1"/>
          </p:cNvSpPr>
          <p:nvPr>
            <p:ph idx="1"/>
          </p:nvPr>
        </p:nvSpPr>
        <p:spPr/>
        <p:txBody>
          <a:bodyPr>
            <a:normAutofit fontScale="92500" lnSpcReduction="20000"/>
          </a:bodyPr>
          <a:lstStyle/>
          <a:p>
            <a:r>
              <a:rPr lang="en-US" dirty="0">
                <a:solidFill>
                  <a:schemeClr val="tx2"/>
                </a:solidFill>
              </a:rPr>
              <a:t>Growth in the NMCs has been among the lowest in the world since 2008 and with the sovereign debt crisis in Europe, current account balances in the NMCs have turned sharply positive, mainly due to import compression, and world trade has slowed sharply.</a:t>
            </a:r>
          </a:p>
          <a:p>
            <a:endParaRPr lang="en-US" dirty="0">
              <a:solidFill>
                <a:schemeClr val="tx2"/>
              </a:solidFill>
            </a:endParaRPr>
          </a:p>
          <a:p>
            <a:r>
              <a:rPr lang="en-US" dirty="0">
                <a:solidFill>
                  <a:schemeClr val="tx2"/>
                </a:solidFill>
              </a:rPr>
              <a:t>Total employment in the NMCs declined by 2.4 million since 2008, and net migration from the SMCs to the NMCs is close to zero (though SMCs are a migration channel from Sub-Saharan Africa to the NMCs).  </a:t>
            </a:r>
          </a:p>
          <a:p>
            <a:endParaRPr lang="en-US" dirty="0">
              <a:solidFill>
                <a:schemeClr val="tx2"/>
              </a:solidFill>
            </a:endParaRPr>
          </a:p>
          <a:p>
            <a:r>
              <a:rPr lang="en-US" dirty="0">
                <a:solidFill>
                  <a:schemeClr val="tx2"/>
                </a:solidFill>
              </a:rPr>
              <a:t>Algeria and Libya depend almost exclusively on oil and gas exports, mainly destined to the NMCs, but oil prices were halved in 2014-15. Mauritania has seen a sharp decline in the prices of its metal exports. The Arab uprisings have had a chilling effect on private investment in the SMCs. </a:t>
            </a:r>
          </a:p>
          <a:p>
            <a:endParaRPr lang="en-US" dirty="0">
              <a:solidFill>
                <a:schemeClr val="tx2"/>
              </a:solidFill>
            </a:endParaRPr>
          </a:p>
          <a:p>
            <a:r>
              <a:rPr lang="en-US" dirty="0">
                <a:solidFill>
                  <a:schemeClr val="tx2"/>
                </a:solidFill>
              </a:rPr>
              <a:t>Anti-globalization movements in Europe have gained strength, challenging trade deals, migration and refugee policies, the Euro, and the institutions of the European Union. The nationalist policies of the new US Administration add another layer of complexity</a:t>
            </a:r>
          </a:p>
          <a:p>
            <a:pPr marL="0" indent="0">
              <a:buNone/>
            </a:pPr>
            <a:endParaRPr lang="en-US" dirty="0"/>
          </a:p>
        </p:txBody>
      </p:sp>
    </p:spTree>
    <p:extLst>
      <p:ext uri="{BB962C8B-B14F-4D97-AF65-F5344CB8AC3E}">
        <p14:creationId xmlns:p14="http://schemas.microsoft.com/office/powerpoint/2010/main" val="58813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007456"/>
          </a:xfrm>
        </p:spPr>
        <p:txBody>
          <a:bodyPr>
            <a:noAutofit/>
          </a:bodyPr>
          <a:lstStyle/>
          <a:p>
            <a:r>
              <a:rPr lang="en-US" dirty="0">
                <a:solidFill>
                  <a:srgbClr val="3F3F3F"/>
                </a:solidFill>
              </a:rPr>
              <a:t>Growth slowed sharply in the SMCs after the Arab uprisings and as the Euro crisis festered</a:t>
            </a:r>
          </a:p>
        </p:txBody>
      </p:sp>
      <p:graphicFrame>
        <p:nvGraphicFramePr>
          <p:cNvPr id="6" name="Chart 5"/>
          <p:cNvGraphicFramePr>
            <a:graphicFrameLocks/>
          </p:cNvGraphicFramePr>
          <p:nvPr>
            <p:extLst>
              <p:ext uri="{D42A27DB-BD31-4B8C-83A1-F6EECF244321}">
                <p14:modId xmlns:p14="http://schemas.microsoft.com/office/powerpoint/2010/main" val="3430522085"/>
              </p:ext>
            </p:extLst>
          </p:nvPr>
        </p:nvGraphicFramePr>
        <p:xfrm>
          <a:off x="915609" y="846139"/>
          <a:ext cx="9757834" cy="59271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795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3F3F3F"/>
                </a:solidFill>
              </a:rPr>
              <a:t>Imbalances Deteriorated in Most SMCs </a:t>
            </a:r>
          </a:p>
        </p:txBody>
      </p:sp>
      <p:graphicFrame>
        <p:nvGraphicFramePr>
          <p:cNvPr id="4" name="Chart 3"/>
          <p:cNvGraphicFramePr>
            <a:graphicFrameLocks/>
          </p:cNvGraphicFramePr>
          <p:nvPr>
            <p:extLst>
              <p:ext uri="{D42A27DB-BD31-4B8C-83A1-F6EECF244321}">
                <p14:modId xmlns:p14="http://schemas.microsoft.com/office/powerpoint/2010/main" val="2128520016"/>
              </p:ext>
            </p:extLst>
          </p:nvPr>
        </p:nvGraphicFramePr>
        <p:xfrm>
          <a:off x="635000" y="947057"/>
          <a:ext cx="10223500" cy="547672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3864" y="3289300"/>
            <a:ext cx="829599" cy="369332"/>
          </a:xfrm>
          <a:prstGeom prst="rect">
            <a:avLst/>
          </a:prstGeom>
          <a:noFill/>
        </p:spPr>
        <p:txBody>
          <a:bodyPr wrap="none" rtlCol="0">
            <a:spAutoFit/>
          </a:bodyPr>
          <a:lstStyle/>
          <a:p>
            <a:r>
              <a:rPr lang="en-US" dirty="0"/>
              <a:t>-47.4%</a:t>
            </a:r>
          </a:p>
        </p:txBody>
      </p:sp>
      <p:sp>
        <p:nvSpPr>
          <p:cNvPr id="6" name="TextBox 5"/>
          <p:cNvSpPr txBox="1"/>
          <p:nvPr/>
        </p:nvSpPr>
        <p:spPr>
          <a:xfrm>
            <a:off x="355600" y="3898900"/>
            <a:ext cx="829599" cy="369332"/>
          </a:xfrm>
          <a:prstGeom prst="rect">
            <a:avLst/>
          </a:prstGeom>
          <a:noFill/>
        </p:spPr>
        <p:txBody>
          <a:bodyPr wrap="none" rtlCol="0">
            <a:spAutoFit/>
          </a:bodyPr>
          <a:lstStyle/>
          <a:p>
            <a:r>
              <a:rPr lang="en-US" dirty="0"/>
              <a:t>-21.9% </a:t>
            </a:r>
          </a:p>
        </p:txBody>
      </p:sp>
    </p:spTree>
    <p:extLst>
      <p:ext uri="{BB962C8B-B14F-4D97-AF65-F5344CB8AC3E}">
        <p14:creationId xmlns:p14="http://schemas.microsoft.com/office/powerpoint/2010/main" val="4043299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F3F3F"/>
                </a:solidFill>
              </a:rPr>
              <a:t>Moderate Growth Recovery Expected</a:t>
            </a:r>
          </a:p>
        </p:txBody>
      </p:sp>
      <p:graphicFrame>
        <p:nvGraphicFramePr>
          <p:cNvPr id="5" name="Chart 4"/>
          <p:cNvGraphicFramePr>
            <a:graphicFrameLocks/>
          </p:cNvGraphicFramePr>
          <p:nvPr>
            <p:extLst>
              <p:ext uri="{D42A27DB-BD31-4B8C-83A1-F6EECF244321}">
                <p14:modId xmlns:p14="http://schemas.microsoft.com/office/powerpoint/2010/main" val="728631322"/>
              </p:ext>
            </p:extLst>
          </p:nvPr>
        </p:nvGraphicFramePr>
        <p:xfrm>
          <a:off x="946150" y="1231900"/>
          <a:ext cx="988695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6039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690" y="132972"/>
            <a:ext cx="10972800" cy="1143000"/>
          </a:xfrm>
        </p:spPr>
        <p:txBody>
          <a:bodyPr/>
          <a:lstStyle/>
          <a:p>
            <a:r>
              <a:rPr lang="en-US" dirty="0">
                <a:solidFill>
                  <a:srgbClr val="3F3F3F"/>
                </a:solidFill>
              </a:rPr>
              <a:t>Two Specific Challenges in the SMCs</a:t>
            </a:r>
          </a:p>
        </p:txBody>
      </p:sp>
      <p:sp>
        <p:nvSpPr>
          <p:cNvPr id="3" name="Content Placeholder 2"/>
          <p:cNvSpPr>
            <a:spLocks noGrp="1"/>
          </p:cNvSpPr>
          <p:nvPr>
            <p:ph idx="1"/>
          </p:nvPr>
        </p:nvSpPr>
        <p:spPr>
          <a:xfrm>
            <a:off x="571500" y="1333501"/>
            <a:ext cx="10337800" cy="4610099"/>
          </a:xfrm>
        </p:spPr>
        <p:txBody>
          <a:bodyPr>
            <a:noAutofit/>
          </a:bodyPr>
          <a:lstStyle/>
          <a:p>
            <a:pPr>
              <a:lnSpc>
                <a:spcPct val="150000"/>
              </a:lnSpc>
              <a:spcBef>
                <a:spcPts val="0"/>
              </a:spcBef>
              <a:spcAft>
                <a:spcPts val="1200"/>
              </a:spcAft>
            </a:pPr>
            <a:endParaRPr lang="en-US" dirty="0"/>
          </a:p>
          <a:p>
            <a:pPr>
              <a:lnSpc>
                <a:spcPct val="150000"/>
              </a:lnSpc>
              <a:spcBef>
                <a:spcPts val="0"/>
              </a:spcBef>
              <a:spcAft>
                <a:spcPts val="1200"/>
              </a:spcAft>
            </a:pPr>
            <a:r>
              <a:rPr lang="en-US" u="sng" dirty="0">
                <a:solidFill>
                  <a:schemeClr val="tx2"/>
                </a:solidFill>
              </a:rPr>
              <a:t>Entering Global Value Chains/ Diversification</a:t>
            </a:r>
          </a:p>
          <a:p>
            <a:pPr>
              <a:lnSpc>
                <a:spcPct val="150000"/>
              </a:lnSpc>
              <a:spcBef>
                <a:spcPts val="0"/>
              </a:spcBef>
              <a:spcAft>
                <a:spcPts val="1200"/>
              </a:spcAft>
            </a:pPr>
            <a:r>
              <a:rPr lang="en-US" u="sng" dirty="0">
                <a:solidFill>
                  <a:schemeClr val="tx2"/>
                </a:solidFill>
              </a:rPr>
              <a:t>Reducing Youth Unemployment</a:t>
            </a:r>
          </a:p>
          <a:p>
            <a:pPr>
              <a:lnSpc>
                <a:spcPct val="150000"/>
              </a:lnSpc>
              <a:spcBef>
                <a:spcPts val="0"/>
              </a:spcBef>
              <a:spcAft>
                <a:spcPts val="1200"/>
              </a:spcAft>
            </a:pPr>
            <a:endParaRPr lang="en-US" dirty="0">
              <a:solidFill>
                <a:schemeClr val="tx2"/>
              </a:solidFill>
            </a:endParaRPr>
          </a:p>
          <a:p>
            <a:pPr marL="0" indent="0">
              <a:lnSpc>
                <a:spcPct val="150000"/>
              </a:lnSpc>
              <a:spcBef>
                <a:spcPts val="0"/>
              </a:spcBef>
              <a:spcAft>
                <a:spcPts val="1200"/>
              </a:spcAft>
              <a:buNone/>
            </a:pPr>
            <a:r>
              <a:rPr lang="en-US" dirty="0">
                <a:solidFill>
                  <a:schemeClr val="tx2"/>
                </a:solidFill>
              </a:rPr>
              <a:t>			….these challenges are linked and meeting them is of   			interest to the NMCs as well. </a:t>
            </a:r>
          </a:p>
        </p:txBody>
      </p:sp>
    </p:spTree>
    <p:extLst>
      <p:ext uri="{BB962C8B-B14F-4D97-AF65-F5344CB8AC3E}">
        <p14:creationId xmlns:p14="http://schemas.microsoft.com/office/powerpoint/2010/main" val="3842661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082493"/>
            <a:ext cx="10972800" cy="1143000"/>
          </a:xfrm>
        </p:spPr>
        <p:txBody>
          <a:bodyPr>
            <a:normAutofit fontScale="90000"/>
          </a:bodyPr>
          <a:lstStyle/>
          <a:p>
            <a:r>
              <a:rPr lang="en-US" sz="4000" b="1" dirty="0">
                <a:solidFill>
                  <a:schemeClr val="tx2"/>
                </a:solidFill>
              </a:rPr>
              <a:t>Challenge 1: Joining Global Value Chains and Achieving Diversification</a:t>
            </a:r>
            <a:br>
              <a:rPr lang="en-US" sz="4000" b="1" dirty="0">
                <a:solidFill>
                  <a:schemeClr val="tx2"/>
                </a:solidFill>
              </a:rPr>
            </a:br>
            <a:endParaRPr lang="en-US" dirty="0">
              <a:solidFill>
                <a:schemeClr val="tx2"/>
              </a:solidFill>
            </a:endParaRPr>
          </a:p>
        </p:txBody>
      </p:sp>
    </p:spTree>
    <p:extLst>
      <p:ext uri="{BB962C8B-B14F-4D97-AF65-F5344CB8AC3E}">
        <p14:creationId xmlns:p14="http://schemas.microsoft.com/office/powerpoint/2010/main" val="1149698135"/>
      </p:ext>
    </p:extLst>
  </p:cSld>
  <p:clrMapOvr>
    <a:masterClrMapping/>
  </p:clrMapOvr>
</p:sld>
</file>

<file path=ppt/theme/theme1.xml><?xml version="1.0" encoding="utf-8"?>
<a:theme xmlns:a="http://schemas.openxmlformats.org/drawingml/2006/main" name="OCPPC-Thème1">
  <a:themeElements>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CPPC-Thème1" id="{B61707E2-FCB4-4652-A553-DCCE75C6CA5E}" vid="{B01F7C5C-52C2-4858-ABE7-FA260BDB18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OCPPC-Thème1</Template>
  <TotalTime>3928</TotalTime>
  <Words>1216</Words>
  <Application>Microsoft Office PowerPoint</Application>
  <PresentationFormat>Widescreen</PresentationFormat>
  <Paragraphs>96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Source Sans Pro Light</vt:lpstr>
      <vt:lpstr>Wingdings</vt:lpstr>
      <vt:lpstr>OCPPC-Thème1</vt:lpstr>
      <vt:lpstr>Interdependence in Difficult Times </vt:lpstr>
      <vt:lpstr>PowerPoint Presentation</vt:lpstr>
      <vt:lpstr>Vital Statistics</vt:lpstr>
      <vt:lpstr>Difficult Times</vt:lpstr>
      <vt:lpstr>Growth slowed sharply in the SMCs after the Arab uprisings and as the Euro crisis festered</vt:lpstr>
      <vt:lpstr>Imbalances Deteriorated in Most SMCs </vt:lpstr>
      <vt:lpstr>Moderate Growth Recovery Expected</vt:lpstr>
      <vt:lpstr>Two Specific Challenges in the SMCs</vt:lpstr>
      <vt:lpstr>Challenge 1: Joining Global Value Chains and Achieving Diversification </vt:lpstr>
      <vt:lpstr>There has been much trade liberalization</vt:lpstr>
      <vt:lpstr>Main constraints facing the MENA private sector (6000 firms, 8 countries)</vt:lpstr>
      <vt:lpstr>Political Stability and Economic Outcomes</vt:lpstr>
      <vt:lpstr>Diversity within the sample: Morocco and Tunisia</vt:lpstr>
      <vt:lpstr>Selected Findings From the Enterprise Surveys</vt:lpstr>
      <vt:lpstr>PowerPoint Presentation</vt:lpstr>
      <vt:lpstr>PowerPoint Presentation</vt:lpstr>
      <vt:lpstr>Impediments to Joining GVCs/Diversification</vt:lpstr>
      <vt:lpstr>PowerPoint Presentation</vt:lpstr>
      <vt:lpstr>PowerPoint Presentation</vt:lpstr>
      <vt:lpstr>…despite sharp deceleration in the population of working age…</vt:lpstr>
      <vt:lpstr> </vt:lpstr>
      <vt:lpstr>Tackling the root causes of youth unemployment</vt:lpstr>
      <vt:lpstr>Issues Arising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Outlook</dc:title>
  <dc:creator>Uri Dadush</dc:creator>
  <cp:lastModifiedBy>Maria Demertzis</cp:lastModifiedBy>
  <cp:revision>156</cp:revision>
  <dcterms:created xsi:type="dcterms:W3CDTF">2017-03-10T11:41:24Z</dcterms:created>
  <dcterms:modified xsi:type="dcterms:W3CDTF">2017-04-05T14:17:23Z</dcterms:modified>
</cp:coreProperties>
</file>