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8" r:id="rId4"/>
  </p:sldMasterIdLst>
  <p:notesMasterIdLst>
    <p:notesMasterId r:id="rId43"/>
  </p:notesMasterIdLst>
  <p:handoutMasterIdLst>
    <p:handoutMasterId r:id="rId44"/>
  </p:handoutMasterIdLst>
  <p:sldIdLst>
    <p:sldId id="512" r:id="rId5"/>
    <p:sldId id="624" r:id="rId6"/>
    <p:sldId id="600" r:id="rId7"/>
    <p:sldId id="611" r:id="rId8"/>
    <p:sldId id="612" r:id="rId9"/>
    <p:sldId id="617" r:id="rId10"/>
    <p:sldId id="634" r:id="rId11"/>
    <p:sldId id="636" r:id="rId12"/>
    <p:sldId id="627" r:id="rId13"/>
    <p:sldId id="618" r:id="rId14"/>
    <p:sldId id="599" r:id="rId15"/>
    <p:sldId id="637" r:id="rId16"/>
    <p:sldId id="619" r:id="rId17"/>
    <p:sldId id="595" r:id="rId18"/>
    <p:sldId id="620" r:id="rId19"/>
    <p:sldId id="601" r:id="rId20"/>
    <p:sldId id="614" r:id="rId21"/>
    <p:sldId id="610" r:id="rId22"/>
    <p:sldId id="596" r:id="rId23"/>
    <p:sldId id="613" r:id="rId24"/>
    <p:sldId id="628" r:id="rId25"/>
    <p:sldId id="630" r:id="rId26"/>
    <p:sldId id="603" r:id="rId27"/>
    <p:sldId id="608" r:id="rId28"/>
    <p:sldId id="631" r:id="rId29"/>
    <p:sldId id="593" r:id="rId30"/>
    <p:sldId id="604" r:id="rId31"/>
    <p:sldId id="616" r:id="rId32"/>
    <p:sldId id="597" r:id="rId33"/>
    <p:sldId id="606" r:id="rId34"/>
    <p:sldId id="605" r:id="rId35"/>
    <p:sldId id="623" r:id="rId36"/>
    <p:sldId id="625" r:id="rId37"/>
    <p:sldId id="626" r:id="rId38"/>
    <p:sldId id="607" r:id="rId39"/>
    <p:sldId id="633" r:id="rId40"/>
    <p:sldId id="629" r:id="rId41"/>
    <p:sldId id="591" r:id="rId4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CUOLO Chiara" initials="CC" lastIdx="3" clrIdx="0"/>
  <p:cmAuthor id="1" name="NICOLETTI Giuseppe" initials="N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E1"/>
    <a:srgbClr val="01012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5" autoAdjust="0"/>
    <p:restoredTop sz="91160" autoAdjust="0"/>
  </p:normalViewPr>
  <p:slideViewPr>
    <p:cSldViewPr>
      <p:cViewPr>
        <p:scale>
          <a:sx n="100" d="100"/>
          <a:sy n="100" d="100"/>
        </p:scale>
        <p:origin x="-12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0026"/>
    </p:cViewPr>
  </p:sorterViewPr>
  <p:notesViewPr>
    <p:cSldViewPr>
      <p:cViewPr varScale="1">
        <p:scale>
          <a:sx n="78" d="100"/>
          <a:sy n="78" d="100"/>
        </p:scale>
        <p:origin x="-3318" y="-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49575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A6692C16-0DAD-45C1-814E-EEB938840901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625"/>
            <a:ext cx="2949575" cy="496888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2" y="9445625"/>
            <a:ext cx="2949575" cy="496888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64A15053-9E02-4B1B-A023-7CB092B2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6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7205"/>
          </a:xfrm>
          <a:prstGeom prst="rect">
            <a:avLst/>
          </a:prstGeom>
        </p:spPr>
        <p:txBody>
          <a:bodyPr vert="horz" lIns="91686" tIns="45844" rIns="91686" bIns="4584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3" y="1"/>
            <a:ext cx="2949099" cy="497205"/>
          </a:xfrm>
          <a:prstGeom prst="rect">
            <a:avLst/>
          </a:prstGeom>
        </p:spPr>
        <p:txBody>
          <a:bodyPr vert="horz" lIns="91686" tIns="45844" rIns="91686" bIns="45844" rtlCol="0"/>
          <a:lstStyle>
            <a:lvl1pPr algn="r">
              <a:defRPr sz="1200"/>
            </a:lvl1pPr>
          </a:lstStyle>
          <a:p>
            <a:fld id="{4278994A-C006-4621-9F5F-9FC95B890889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6" tIns="45844" rIns="91686" bIns="458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686" tIns="45844" rIns="91686" bIns="458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0"/>
            <a:ext cx="2949099" cy="497205"/>
          </a:xfrm>
          <a:prstGeom prst="rect">
            <a:avLst/>
          </a:prstGeom>
        </p:spPr>
        <p:txBody>
          <a:bodyPr vert="horz" lIns="91686" tIns="45844" rIns="91686" bIns="4584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5170"/>
            <a:ext cx="2949099" cy="497205"/>
          </a:xfrm>
          <a:prstGeom prst="rect">
            <a:avLst/>
          </a:prstGeom>
        </p:spPr>
        <p:txBody>
          <a:bodyPr vert="horz" lIns="91686" tIns="45844" rIns="91686" bIns="45844" rtlCol="0" anchor="b"/>
          <a:lstStyle>
            <a:lvl1pPr algn="r">
              <a:defRPr sz="1200"/>
            </a:lvl1pPr>
          </a:lstStyle>
          <a:p>
            <a:fld id="{3A229EE6-A1F1-4346-BE8B-80563A6DA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55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2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0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2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2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2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2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2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r>
              <a:rPr lang="en-US" sz="1000" b="1" dirty="0" smtClean="0">
                <a:solidFill>
                  <a:srgbClr val="0070C0"/>
                </a:solidFill>
                <a:latin typeface="Arial (Headings)"/>
              </a:rPr>
              <a:t>why focus on insolvency regimes and zombie firms?</a:t>
            </a: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1050" b="1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Aggregate data conceal micro-level patterns that raise a red flag that there may be trouble on the exit margin</a:t>
            </a:r>
            <a:r>
              <a:rPr lang="en-US" sz="105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000" i="1" kern="1200" dirty="0" smtClean="0">
                <a:solidFill>
                  <a:srgbClr val="3333FF"/>
                </a:solidFill>
                <a:latin typeface="+mn-lt"/>
                <a:ea typeface="+mn-ea"/>
                <a:cs typeface="+mn-cs"/>
              </a:rPr>
              <a:t>Rising dispersion:</a:t>
            </a:r>
            <a:r>
              <a:rPr lang="en-US" sz="1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productivity performance of frontier firms has been much stronger than that of laggards;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the diffusion machine has broken down </a:t>
            </a:r>
            <a:endParaRPr lang="en-US" sz="1000" kern="1200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000" i="1" kern="1200" dirty="0" smtClean="0">
                <a:solidFill>
                  <a:srgbClr val="3333FF"/>
                </a:solidFill>
                <a:latin typeface="+mn-lt"/>
                <a:ea typeface="+mn-ea"/>
                <a:cs typeface="+mn-cs"/>
              </a:rPr>
              <a:t>Declining reallocation:</a:t>
            </a:r>
            <a:r>
              <a:rPr lang="en-US" sz="1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the propensity for high-productivity firms to expand and low-productivity firms to contract or exit has declined over time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000" i="1" kern="1200" dirty="0" smtClean="0">
                <a:solidFill>
                  <a:srgbClr val="3333FF"/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Declining business dynamism:</a:t>
            </a:r>
            <a:r>
              <a:rPr lang="en-US" sz="1000" b="1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firm entry has declined while weak firms are increasingly surviving</a:t>
            </a:r>
            <a:endParaRPr lang="en-US" sz="1000" kern="1200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conditions are conducive in some countries: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banking sectors, ultra loose monetary policy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Crisis-induced SME support not yet withdrawn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insolvency regimes + waning structural reform ambition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0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r>
              <a:rPr lang="en-US" sz="1000" b="1" dirty="0" smtClean="0">
                <a:solidFill>
                  <a:srgbClr val="0070C0"/>
                </a:solidFill>
                <a:latin typeface="Arial (Headings)"/>
              </a:rPr>
              <a:t>why focus on insolvency regimes and zombie firms?</a:t>
            </a: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1050" b="1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Aggregate data conceal micro-level patterns that raise a red flag that there may be trouble on the exit margin</a:t>
            </a:r>
            <a:r>
              <a:rPr lang="en-US" sz="105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000" i="1" kern="1200" dirty="0" smtClean="0">
                <a:solidFill>
                  <a:srgbClr val="3333FF"/>
                </a:solidFill>
                <a:latin typeface="+mn-lt"/>
                <a:ea typeface="+mn-ea"/>
                <a:cs typeface="+mn-cs"/>
              </a:rPr>
              <a:t>Rising dispersion:</a:t>
            </a:r>
            <a:r>
              <a:rPr lang="en-US" sz="1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productivity performance of frontier firms has been much stronger than that of laggards;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the diffusion machine has broken down </a:t>
            </a:r>
            <a:endParaRPr lang="en-US" sz="1000" kern="1200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000" i="1" kern="1200" dirty="0" smtClean="0">
                <a:solidFill>
                  <a:srgbClr val="3333FF"/>
                </a:solidFill>
                <a:latin typeface="+mn-lt"/>
                <a:ea typeface="+mn-ea"/>
                <a:cs typeface="+mn-cs"/>
              </a:rPr>
              <a:t>Declining reallocation:</a:t>
            </a:r>
            <a:r>
              <a:rPr lang="en-US" sz="1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the propensity for high-productivity firms to expand and low-productivity firms to contract or exit has declined over time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000" i="1" kern="1200" dirty="0" smtClean="0">
                <a:solidFill>
                  <a:srgbClr val="3333FF"/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Declining business dynamism:</a:t>
            </a:r>
            <a:r>
              <a:rPr lang="en-US" sz="1000" b="1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0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firm entry has declined while weak firms are increasingly surviving</a:t>
            </a:r>
            <a:endParaRPr lang="en-US" sz="1000" kern="1200" dirty="0" smtClean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900"/>
              </a:spcBef>
              <a:spcAft>
                <a:spcPts val="600"/>
              </a:spcAft>
              <a:buClrTx/>
              <a:buFont typeface="+mj-lt"/>
              <a:buNone/>
            </a:pPr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conditions are conducive in some countries: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banking sectors, ultra loose monetary policy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Crisis-induced SME support not yet withdrawn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insolvency regimes + waning structural reform ambition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EE6-A1F1-4346-BE8B-80563A6DAA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3C6B3FE-AC20-4305-9FB3-C42961043EB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3C6B3FE-AC20-4305-9FB3-C42961043EB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8C08C57-6DDF-4382-8865-7BAF80B4C88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3C6B3FE-AC20-4305-9FB3-C42961043EB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8C08C57-6DDF-4382-8865-7BAF80B4C88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8A3AF47-B4FA-4D1F-8A11-2DCF56C6D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0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157" y="6294783"/>
            <a:ext cx="407843" cy="361617"/>
          </a:xfrm>
          <a:ln/>
        </p:spPr>
        <p:txBody>
          <a:bodyPr/>
          <a:lstStyle>
            <a:lvl1pPr>
              <a:defRPr sz="1100" b="1"/>
            </a:lvl1pPr>
          </a:lstStyle>
          <a:p>
            <a:pPr>
              <a:defRPr/>
            </a:pPr>
            <a:fld id="{3F56595E-20A5-4D11-B025-4A2BB5EE9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3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3C6B3FE-AC20-4305-9FB3-C42961043EB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8C08C57-6DDF-4382-8865-7BAF80B4C88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co/growth/exitpoliciesandproductivitygrowth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787/5jlv2jqhxgq6-en" TargetMode="External"/><Relationship Id="rId3" Type="http://schemas.openxmlformats.org/officeDocument/2006/relationships/hyperlink" Target="http://dx.doi.org/10.1787/0815ce0c-en" TargetMode="External"/><Relationship Id="rId7" Type="http://schemas.openxmlformats.org/officeDocument/2006/relationships/hyperlink" Target="http://dx.doi.org/10.1787/bbb44644-e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x.doi.org/10.1787/180d80ad-en" TargetMode="External"/><Relationship Id="rId5" Type="http://schemas.openxmlformats.org/officeDocument/2006/relationships/hyperlink" Target="http://dx.doi.org/10.1787/5a16beda-en" TargetMode="External"/><Relationship Id="rId4" Type="http://schemas.openxmlformats.org/officeDocument/2006/relationships/hyperlink" Target="http://dx.doi.org/10.1787/36600267-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637929"/>
            <a:ext cx="7956376" cy="124649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000" b="1" dirty="0" smtClean="0"/>
              <a:t>Zombies, exit policies and productivity</a:t>
            </a:r>
            <a:endParaRPr lang="en-GB" sz="4000" i="1" cap="non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5047248"/>
            <a:ext cx="7524328" cy="1810752"/>
          </a:xfrm>
          <a:prstGeom prst="rect">
            <a:avLst/>
          </a:prstGeom>
        </p:spPr>
        <p:txBody>
          <a:bodyPr vert="horz" wrap="square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sz="3000" b="1" dirty="0" smtClean="0"/>
              <a:t>Dan Andrews and Giuseppe Nicoletti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600" dirty="0" smtClean="0"/>
              <a:t>Structural Policy Analysis Division</a:t>
            </a:r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n-GB" sz="2600" dirty="0" smtClean="0"/>
              <a:t>Economics Department</a:t>
            </a:r>
          </a:p>
          <a:p>
            <a:pPr>
              <a:spcAft>
                <a:spcPts val="600"/>
              </a:spcAft>
            </a:pPr>
            <a:r>
              <a:rPr lang="en-GB" sz="2600" dirty="0" smtClean="0"/>
              <a:t>Bruegel | 6 December 2017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773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 fontScale="77500" lnSpcReduction="20000"/>
          </a:bodyPr>
          <a:lstStyle/>
          <a:p>
            <a:pPr lvl="1">
              <a:spcBef>
                <a:spcPts val="12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Relevance of insolvency regimes for aggregate productivity: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channels and mechanisms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Cross-country comparison of effectiveness of insolvency regimes: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stigma, barriers to restructuring</a:t>
            </a:r>
          </a:p>
          <a:p>
            <a:pPr lvl="1">
              <a:spcBef>
                <a:spcPts val="600"/>
              </a:spcBef>
              <a:spcAft>
                <a:spcPts val="2400"/>
              </a:spcAft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Scope for exit policy reform to revive productivity growth: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granular and complementary approach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uch scope to revive productivity growth by promoting easier exit or restructuring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Complementarity across insolvency, financial and other reforms is large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social costs can be contained via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labour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market policies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37600"/>
            <a:ext cx="8100392" cy="1022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The OECD contribution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6734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399668"/>
            <a:ext cx="6624000" cy="1990288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problem</a:t>
            </a:r>
            <a:b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3200" b="1" dirty="0" smtClean="0"/>
              <a:t>weak firms are stifling  productivity growth</a:t>
            </a:r>
            <a:endParaRPr lang="en-US" sz="32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064896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Zombies absorb an increasing share of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labour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 and capital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707" y="1412776"/>
            <a:ext cx="5952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Firms aged ≥10 years and with an interest coverage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ratio&lt;1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over three consecutive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years </a:t>
            </a:r>
            <a:endParaRPr lang="en-GB" sz="1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365557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McGowan, M., D. Andrews and V.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Millot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2017),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“The Walking Dead? Zombie Firms and Productivity Performance in OECD countries”, OECD Economics Department Working Paper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No 1372.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7551"/>
            <a:ext cx="7632848" cy="427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Delaying their exit or restructuring: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Drags down average (unweighted) productivity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Stifles </a:t>
            </a:r>
            <a:r>
              <a:rPr lang="en-US" sz="2600" u="sng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reallocation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by consuming scarce resources they congest markets, undermining growth opportunities for healthier firms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Deters </a:t>
            </a:r>
            <a:r>
              <a:rPr lang="en-US" sz="2600" u="sng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entry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potentially innovative young firms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ClrTx/>
              <a:buNone/>
            </a:pP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When more capital is sunk in zombie firms:</a:t>
            </a:r>
            <a:endParaRPr lang="en-US" sz="2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600" dirty="0" smtClean="0">
                <a:solidFill>
                  <a:srgbClr val="01012D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The typical healthy firm invests less (↓ K deepening)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600" dirty="0" smtClean="0">
                <a:solidFill>
                  <a:srgbClr val="01012D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Particularly so young and more productive firms (</a:t>
            </a:r>
            <a:r>
              <a:rPr lang="en-US" sz="2600" dirty="0">
                <a:solidFill>
                  <a:srgbClr val="01012D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↓ </a:t>
            </a:r>
            <a:r>
              <a:rPr lang="en-US" sz="2600" dirty="0" smtClean="0">
                <a:solidFill>
                  <a:srgbClr val="01012D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MFP)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37600"/>
            <a:ext cx="8100392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Why do zombie firms matter for aggregate productivity?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2982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861521"/>
            <a:ext cx="812664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4485704"/>
            <a:ext cx="816664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281" y="116632"/>
            <a:ext cx="8088719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Zombie firms congest markets and hamper labour productivity…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523" y="1339983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Estimated gains from reducing zombie capital share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minimum level</a:t>
            </a:r>
            <a:endParaRPr lang="en-GB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9650" y="167333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A: Business investment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1414" y="4213389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Multi-factor productivity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1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8295"/>
            <a:ext cx="6125740" cy="44558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281" y="116632"/>
            <a:ext cx="8088719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… by crowding-out credit availability to healthy firms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53973" y="1412776"/>
            <a:ext cx="731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Average bank loan availability for healthy firms for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each bin of zombie congestion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128" y="6344616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Andrews and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Petroulakis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2017),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“Breaking the Shackles: Zombie Firms, Weak Banks and Depressed Restructuring in Europe”, OECD Economics Department Working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Papers, No. 1433.</a:t>
            </a:r>
            <a:endParaRPr lang="en-GB" sz="1200" i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2348112"/>
            <a:ext cx="2759596" cy="25699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+mj-lt"/>
              </a:rPr>
              <a:t>Healthy firms report greater difficulty accessing credit when they operate in sectors </a:t>
            </a:r>
            <a:r>
              <a:rPr lang="en-US" sz="2300" dirty="0">
                <a:solidFill>
                  <a:schemeClr val="bg1"/>
                </a:solidFill>
                <a:latin typeface="+mj-lt"/>
              </a:rPr>
              <a:t>where </a:t>
            </a:r>
            <a:r>
              <a:rPr lang="en-US" sz="2300" dirty="0" smtClean="0">
                <a:solidFill>
                  <a:schemeClr val="bg1"/>
                </a:solidFill>
                <a:latin typeface="+mj-lt"/>
              </a:rPr>
              <a:t>more capital is sunk in zombie firms</a:t>
            </a:r>
            <a:endParaRPr lang="en-GB" sz="2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0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26084"/>
            <a:ext cx="6624000" cy="2939266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to do?</a:t>
            </a:r>
            <a:b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smtClean="0"/>
              <a:t>Insolvency reform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33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Insolvency regimes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 crucial for firm exit and restructuring since they can 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bring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debtors and creditors to the table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deal with financial distress in an orderly fashion. 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Thus, they can affect aggregate growth via reallocation and firm exit but also in terms of the types of firms that enter and the nature of their business strategies.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limitations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existing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policy indicators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constrain cross-country research on insolvency regimes and growth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OECD policy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questionnaire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yielded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harmonised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cross-country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indicators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the key design features of insolvency regimes that impact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timely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initiation and resolution of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proceedings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Insolvency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regimes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productivity: understanding the link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4441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New data: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improving the measurement of insolvency regimes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03"/>
            <a:ext cx="9144000" cy="55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844824"/>
            <a:ext cx="2016224" cy="18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11760" y="1844824"/>
            <a:ext cx="2016224" cy="9001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16016" y="1835065"/>
            <a:ext cx="2088232" cy="1800200"/>
          </a:xfrm>
          <a:prstGeom prst="rect">
            <a:avLst/>
          </a:prstGeom>
          <a:noFill/>
          <a:ln w="57150">
            <a:solidFill>
              <a:srgbClr val="050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3347"/>
            <a:ext cx="8910863" cy="46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37600"/>
            <a:ext cx="8316416" cy="1022400"/>
          </a:xfrm>
        </p:spPr>
        <p:txBody>
          <a:bodyPr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7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Much scope to improve the design of insolvency regimes</a:t>
            </a:r>
            <a:endParaRPr lang="en-US" sz="3700" b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8" name="Content Placeholder 3"/>
          <p:cNvSpPr txBox="1">
            <a:spLocks noGrp="1"/>
          </p:cNvSpPr>
          <p:nvPr>
            <p:ph idx="1"/>
          </p:nvPr>
        </p:nvSpPr>
        <p:spPr>
          <a:xfrm>
            <a:off x="280267" y="1412776"/>
            <a:ext cx="8863733" cy="67710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indicators of insolvency regimes, 2010 and 2016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in barriers to exit or restructuring</a:t>
            </a:r>
          </a:p>
        </p:txBody>
      </p:sp>
    </p:spTree>
    <p:extLst>
      <p:ext uri="{BB962C8B-B14F-4D97-AF65-F5344CB8AC3E}">
        <p14:creationId xmlns:p14="http://schemas.microsoft.com/office/powerpoint/2010/main" val="10473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68462"/>
            <a:ext cx="9143999" cy="19895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 (Headings)"/>
              </a:rPr>
              <a:t>Results from the project on:</a:t>
            </a:r>
            <a:br>
              <a:rPr lang="en-US" sz="2800" b="1" dirty="0" smtClean="0">
                <a:solidFill>
                  <a:schemeClr val="bg1"/>
                </a:solidFill>
                <a:latin typeface="Arial (Headings)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Arial (Headings)"/>
                <a:hlinkClick r:id="rId3"/>
              </a:rPr>
              <a:t>Exit Policies and Productivity Growth</a:t>
            </a:r>
            <a:r>
              <a:rPr lang="en-US" sz="2800" b="1" i="1" dirty="0">
                <a:solidFill>
                  <a:schemeClr val="bg1"/>
                </a:solidFill>
                <a:latin typeface="Arial (Headings)"/>
              </a:rPr>
              <a:t/>
            </a:r>
            <a:br>
              <a:rPr lang="en-US" sz="2800" b="1" i="1" dirty="0">
                <a:solidFill>
                  <a:schemeClr val="bg1"/>
                </a:solidFill>
                <a:latin typeface="Arial (Headings)"/>
              </a:rPr>
            </a:br>
            <a:r>
              <a:rPr lang="en-US" sz="2000" b="1" i="1" dirty="0">
                <a:solidFill>
                  <a:schemeClr val="bg1"/>
                </a:solidFill>
                <a:latin typeface="Arial (Headings)"/>
              </a:rPr>
              <a:t>Based on research by:</a:t>
            </a:r>
            <a:br>
              <a:rPr lang="en-US" sz="2000" b="1" i="1" dirty="0">
                <a:solidFill>
                  <a:schemeClr val="bg1"/>
                </a:solidFill>
                <a:latin typeface="Arial (Headings)"/>
              </a:rPr>
            </a:br>
            <a:r>
              <a:rPr lang="en-US" sz="2000" b="1" i="1" dirty="0">
                <a:solidFill>
                  <a:schemeClr val="bg1"/>
                </a:solidFill>
                <a:latin typeface="Arial (Headings)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 (Headings)"/>
              </a:rPr>
              <a:t>Müge</a:t>
            </a:r>
            <a:r>
              <a:rPr lang="en-US" sz="2200" b="1" i="1" dirty="0">
                <a:solidFill>
                  <a:schemeClr val="bg1"/>
                </a:solidFill>
                <a:latin typeface="Arial (Headings)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Arial (Headings)"/>
              </a:rPr>
              <a:t>Adalet</a:t>
            </a:r>
            <a:r>
              <a:rPr lang="en-US" sz="2200" b="1" i="1" dirty="0">
                <a:solidFill>
                  <a:schemeClr val="bg1"/>
                </a:solidFill>
                <a:latin typeface="Arial (Headings)"/>
              </a:rPr>
              <a:t> McGowan, Dan Andrews, Valentine </a:t>
            </a:r>
            <a:r>
              <a:rPr lang="en-US" sz="2200" b="1" i="1" dirty="0" err="1">
                <a:solidFill>
                  <a:schemeClr val="bg1"/>
                </a:solidFill>
                <a:latin typeface="Arial (Headings)"/>
              </a:rPr>
              <a:t>Millot</a:t>
            </a:r>
            <a:r>
              <a:rPr lang="en-US" sz="2200" b="1" i="1" dirty="0">
                <a:solidFill>
                  <a:schemeClr val="bg1"/>
                </a:solidFill>
                <a:latin typeface="Arial (Headings)"/>
              </a:rPr>
              <a:t>, </a:t>
            </a:r>
            <a:r>
              <a:rPr lang="en-US" sz="2200" b="1" i="1" dirty="0" err="1">
                <a:solidFill>
                  <a:schemeClr val="bg1"/>
                </a:solidFill>
                <a:latin typeface="Arial (Headings)"/>
              </a:rPr>
              <a:t>Filippos</a:t>
            </a:r>
            <a:r>
              <a:rPr lang="en-US" sz="2200" b="1" i="1" dirty="0">
                <a:solidFill>
                  <a:schemeClr val="bg1"/>
                </a:solidFill>
                <a:latin typeface="Arial (Headings)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Arial (Headings)"/>
              </a:rPr>
              <a:t>Petroulakis</a:t>
            </a:r>
            <a:r>
              <a:rPr lang="en-US" sz="2200" b="1" i="1" dirty="0">
                <a:solidFill>
                  <a:schemeClr val="bg1"/>
                </a:solidFill>
                <a:latin typeface="Arial (Headings)"/>
              </a:rPr>
              <a:t>, </a:t>
            </a:r>
            <a:r>
              <a:rPr lang="en-US" sz="2200" b="1" i="1" dirty="0" err="1">
                <a:solidFill>
                  <a:schemeClr val="bg1"/>
                </a:solidFill>
                <a:latin typeface="Arial (Headings)"/>
              </a:rPr>
              <a:t>Alessando</a:t>
            </a:r>
            <a:r>
              <a:rPr lang="en-US" sz="2200" b="1" i="1" dirty="0">
                <a:solidFill>
                  <a:schemeClr val="bg1"/>
                </a:solidFill>
                <a:latin typeface="Arial (Headings)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(Headings)"/>
              </a:rPr>
              <a:t>Saia</a:t>
            </a:r>
            <a:endParaRPr lang="en-US" sz="2200" i="1" dirty="0">
              <a:solidFill>
                <a:schemeClr val="bg1"/>
              </a:solidFill>
              <a:latin typeface="Arial (Headings)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2826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Insolvency reform</a:t>
            </a:r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 address three structural sources of productivity weakness: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Reduce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capital sunk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zombie firms via:</a:t>
            </a:r>
          </a:p>
          <a:p>
            <a:pPr marL="913950" lvl="1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lphaLcParenR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Exit of zombie firms</a:t>
            </a:r>
          </a:p>
          <a:p>
            <a:pPr marL="913950" lvl="1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lphaLcParenR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Rehabilitation of weak firms thus implying lower social costs to job churn than if only exit was envisaged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Reallocation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capital to more productive firms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Productivity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growth of laggard firms via more efficient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technology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Insolvency reform can revive productivity growth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2362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3096"/>
            <a:ext cx="810183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9" y="4398055"/>
            <a:ext cx="8136904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281" y="116632"/>
            <a:ext cx="8088719" cy="1022400"/>
          </a:xfrm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tx2"/>
                </a:solidFill>
              </a:rPr>
              <a:t>Insolvency reform can reduce zombie </a:t>
            </a:r>
            <a:r>
              <a:rPr lang="en-US" sz="3400" b="1" dirty="0" smtClean="0">
                <a:solidFill>
                  <a:schemeClr val="tx2"/>
                </a:solidFill>
              </a:rPr>
              <a:t>congestion and boost reallocation…</a:t>
            </a:r>
            <a:endParaRPr lang="en-GB" sz="3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326" y="1339983"/>
            <a:ext cx="891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Estimated gains from reducing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barriers to restructuring (BTR)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minimum level</a:t>
            </a:r>
            <a:endParaRPr lang="en-GB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2964" y="1713631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Reduction in zombie capital share (ZKS)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272" y="4293096"/>
            <a:ext cx="555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Gain to productivity-enhancing capital reallocation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889" y="1956597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%</a:t>
            </a:r>
            <a:endParaRPr lang="en-GB" sz="11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6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2002"/>
            <a:ext cx="8136904" cy="259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281" y="116632"/>
            <a:ext cx="8088719" cy="1022400"/>
          </a:xfrm>
        </p:spPr>
        <p:txBody>
          <a:bodyPr/>
          <a:lstStyle/>
          <a:p>
            <a:pPr algn="ctr">
              <a:defRPr/>
            </a:pP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</a:rPr>
              <a:t>… and revive MFP growth in laggards via technological diffusion</a:t>
            </a:r>
            <a:endParaRPr lang="en-GB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326" y="1339983"/>
            <a:ext cx="891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Estimated gains from reducing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barriers to restructuring (BTR)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minimum level</a:t>
            </a:r>
            <a:endParaRPr lang="en-GB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9014" y="1713631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Gain to laggard firm multi-factor productivity growth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82" y="5805264"/>
            <a:ext cx="801777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Insolvency reform can also raise the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MFP gains from reducing regulatory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entry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barriers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(slide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A2).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904" y="4869160"/>
            <a:ext cx="801777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Technology adoption requires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organisational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change, which is easier when barriers to corporate restructuring are low.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2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162424"/>
            <a:ext cx="6624000" cy="2464777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to do?</a:t>
            </a:r>
            <a:b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smtClean="0"/>
              <a:t>FINANCIAL REFORM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74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drews_d\AppData\Local\Microsoft\Windows\Temporary Internet Files\Content.Outlook\6BKWFHJI\graph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" y="1810155"/>
            <a:ext cx="6374507" cy="46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104" y="237600"/>
            <a:ext cx="7901123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Zombie firms survive due to bank 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forbearance: 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NPL 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resolution is 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key</a:t>
            </a:r>
            <a:endParaRPr lang="en-US" sz="34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28" y="6344616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Andrews and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Petroulakis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2017),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“Breaking the Shackles: Zombie Firms, Weak Banks and Depressed Restructuring in Europe”, OECD Economics Department Working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Papers, No. 1433.</a:t>
            </a:r>
            <a:endParaRPr lang="en-GB" sz="1200" i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444" y="1412776"/>
            <a:ext cx="502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Average zombie share for each bin of bank health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Purged of country-industry-year fixed effects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5310" y="2924944"/>
            <a:ext cx="2918690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+mj-lt"/>
              </a:rPr>
              <a:t>Weak banks increase the survival of zombie of firms and distort capital allocation</a:t>
            </a:r>
            <a:endParaRPr lang="en-GB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8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337"/>
            <a:ext cx="6200483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01123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… insolvency reform enhances the 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effectiveness of NPL resolution</a:t>
            </a:r>
            <a:endParaRPr lang="en-US" sz="34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Andrews and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Petroulakis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2017),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“Breaking the Shackles: Zombie Firms, Weak Banks and Depressed Restructuring in Europe”, OECD Economics Department Working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Papers, No. 1433.</a:t>
            </a:r>
            <a:endParaRPr lang="en-GB" sz="1200" i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3253" y="1484784"/>
            <a:ext cx="72507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If bank health improves*, how much more would the zombie firm</a:t>
            </a:r>
          </a:p>
          <a:p>
            <a:pPr algn="ctr"/>
            <a:r>
              <a:rPr lang="en-US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share decline if barriers to restructuring were at the minimum level?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9660" y="2492896"/>
            <a:ext cx="297562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Improvements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in bank health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translate into larger reductions in the zombie firm share when insolvency regimes promote restructuring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019786"/>
            <a:ext cx="35878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*Shock to bank health = 2 standard deviations</a:t>
            </a:r>
            <a:endParaRPr lang="en-US" sz="13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0634" y="4725144"/>
            <a:ext cx="300464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Insolvency reform can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reduce banks incentives to engage in forbearance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5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Promoting equity financing can revive productivity 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diffusion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8" name="Content Placeholder 3"/>
          <p:cNvSpPr txBox="1">
            <a:spLocks noGrp="1"/>
          </p:cNvSpPr>
          <p:nvPr>
            <p:ph idx="1"/>
          </p:nvPr>
        </p:nvSpPr>
        <p:spPr>
          <a:xfrm>
            <a:off x="280267" y="1484383"/>
            <a:ext cx="8863733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to laggard firm annual MFP growth from financial reform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04" y="1907505"/>
            <a:ext cx="4511070" cy="3539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+mj-lt"/>
              </a:rPr>
              <a:t>Raising VC financing to sample maximum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907504"/>
            <a:ext cx="4427984" cy="3539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+mj-lt"/>
              </a:rPr>
              <a:t>Reducing debt-bias to sample minimum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" y="2348880"/>
            <a:ext cx="4535778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12" y="2378472"/>
            <a:ext cx="4572000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060" y="6354451"/>
            <a:ext cx="856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McGowan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Andrews and Millot (2017),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“Insolvency regimes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technology diffusion and productivity growth: evidence from firms in OECD countries”, OECD Economics Department Working Papers No. 1425.</a:t>
            </a:r>
            <a:endParaRPr lang="en-GB" sz="1200" dirty="0">
              <a:solidFill>
                <a:srgbClr val="3333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5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36913"/>
            <a:ext cx="6624000" cy="1515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to do?</a:t>
            </a:r>
            <a:b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smtClean="0"/>
              <a:t>Activation policies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Policies that promote corporate restructuring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intensify job/firm churning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implying: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u="sng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Benefits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job growth of non-zombies; better matching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u="sng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Costs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↑ job destruction  </a:t>
            </a:r>
            <a:r>
              <a:rPr lang="en-US" sz="26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olitical economy barriers to structural reform if left unaddressed.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Workers displaced by firm exit more likely to return to work when: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Labour market expenditures are tilted more towards active measures – i.e.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retraining, job placement (ALMPs)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relative to  passive measures – i.e. long-lasting UE benefits.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Policy promotes residential mobility  – i.e. tax wedge and transaction taxes in housing markets are lower.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ALMPs more effective when public sector efficiency is higher and regulatory entry barriers in product markets are lower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8388424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Coping with creative destruction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6864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1942242"/>
            <a:ext cx="6259813" cy="375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Entry reform enhances the bang-for-the-buck of ALMP spending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8" name="Content Placeholder 3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8424936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ALMPs by 0.25%pts of GDP on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re-employment probability of 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displaced by firm exit</a:t>
            </a:r>
            <a:endParaRPr lang="en-US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3812"/>
            <a:ext cx="7884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Andrews and Saia (2016), “Coping with Creative Destruction: Reducing the Costs of Firm Exit”, OECD Economics Department Working Paper, No </a:t>
            </a:r>
            <a:r>
              <a:rPr lang="en-US" sz="11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1353.</a:t>
            </a:r>
            <a:endParaRPr lang="en-GB" sz="1100" i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712007"/>
            <a:ext cx="8278224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bg1"/>
                </a:solidFill>
                <a:latin typeface="+mj-lt"/>
              </a:rPr>
              <a:t>ALMPs 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are more effective when 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firm entry 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barriers 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are low as jobs are 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more abundant 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when new 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firms can enter the market and grow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6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399669"/>
            <a:ext cx="6624000" cy="1990288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Motivation</a:t>
            </a:r>
            <a:b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smtClean="0"/>
              <a:t>why exit policies and productivity?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111401"/>
            <a:ext cx="6624000" cy="566822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974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53012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Productivity growth can be revived by: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Insolvency regime reform to reduce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barriers to corporate restructuring and the personal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costs of business failure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Restoring bank health and promoting non-bank financing  by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debt bias in corporate tax systems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Simultaneously pursue insolvency reforms with initiatives to reduce regulatory entry barriers and NPLs.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ClrTx/>
              <a:buNone/>
            </a:pPr>
            <a:endParaRPr lang="en-US" sz="2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ClrTx/>
              <a:buNone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Since these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reforms will amplify job/firm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churning, they should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flanked by well-designed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ALMPs</a:t>
            </a:r>
          </a:p>
          <a:p>
            <a:pPr>
              <a:spcBef>
                <a:spcPts val="6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Reduce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regulatory entry barriers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getting value for money from labour market spending.</a:t>
            </a:r>
            <a:endParaRPr lang="en-US" sz="2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ClrTx/>
              <a:buNone/>
            </a:pP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The corporate restructuring path to higher productivity growth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861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37600"/>
            <a:ext cx="8244408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Technical background papers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880" y="1556792"/>
            <a:ext cx="88204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McGowan, M.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D. Andrews (2018), “</a:t>
            </a:r>
            <a:r>
              <a:rPr lang="en-US" sz="1600" u="sng" dirty="0">
                <a:solidFill>
                  <a:srgbClr val="0505E1"/>
                </a:solidFill>
                <a:latin typeface="+mj-lt"/>
              </a:rPr>
              <a:t>Design of Insolvency Regimes across Countries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”, OECD Economics Department Working Papers, </a:t>
            </a: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forthcoming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Andrews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 D.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Petroulakis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(2017), “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hlinkClick r:id="rId3"/>
              </a:rPr>
              <a:t>Breaking the Shackles: Zombie Firms, Weak Banks and Depressed Restructuring in Europe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”, OECD Economics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Working Papers, No.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1433.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McGowan, M., D. Andrews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Millot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(2017), "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hlinkClick r:id="rId4"/>
              </a:rPr>
              <a:t>Insolvency Regimes, Technology Diffusion and Productivity Growth: Evidence from Firms in OECD Countries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", OECD Economics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Working Papers, No.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1425.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McGowan, M., D. Andrews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Millot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(2017), “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hlinkClick r:id="rId5"/>
              </a:rPr>
              <a:t>Insolvency regimes, zombie firms and capital reallocation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”, OECD Economics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Working Papers, No.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1399.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McGowan, M., D. Andrews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Millot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(2017), “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hlinkClick r:id="rId6"/>
              </a:rPr>
              <a:t>The Walking Dead?: Zombie Firms and Productivity Performance in OECD Countries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”, OECD Economics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Working Papers, No.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1372.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Andrews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 D.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A. Saia (2017), "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hlinkClick r:id="rId7"/>
              </a:rPr>
              <a:t>Coping with creative destruction: Reducing the costs of firm exit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", OECD Economics Department Working Papers, No.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1353.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McGowan, M.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D. Andrews (2016), “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hlinkClick r:id="rId8"/>
              </a:rPr>
              <a:t>Insolvency Regimes And Productivity Growth: A Framework For Analysis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”, OECD Economics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Working Papers, No.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1309.  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1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3" y="260648"/>
            <a:ext cx="8244408" cy="65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 (Headings)"/>
                <a:ea typeface="+mj-ea"/>
                <a:cs typeface="+mj-cs"/>
              </a:rPr>
              <a:t>Selected media</a:t>
            </a:r>
            <a:endParaRPr lang="en-GB" sz="3600" b="1" dirty="0">
              <a:solidFill>
                <a:srgbClr val="0070C0"/>
              </a:solidFill>
              <a:latin typeface="Arial (Headings)"/>
              <a:ea typeface="+mj-ea"/>
              <a:cs typeface="+mj-cs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796"/>
            <a:ext cx="4562281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" y="3986948"/>
            <a:ext cx="463276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34" y="3986948"/>
            <a:ext cx="452206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81" y="1135796"/>
            <a:ext cx="4648872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3" y="260648"/>
            <a:ext cx="8244408" cy="65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 (Headings)"/>
                <a:ea typeface="+mj-ea"/>
                <a:cs typeface="+mj-cs"/>
              </a:rPr>
              <a:t>Selected media (</a:t>
            </a:r>
            <a:r>
              <a:rPr lang="en-US" sz="3600" b="1" i="1" dirty="0" smtClean="0">
                <a:solidFill>
                  <a:srgbClr val="0070C0"/>
                </a:solidFill>
                <a:latin typeface="Arial (Headings)"/>
                <a:ea typeface="+mj-ea"/>
                <a:cs typeface="+mj-cs"/>
              </a:rPr>
              <a:t>continued</a:t>
            </a:r>
            <a:r>
              <a:rPr lang="en-US" sz="3600" b="1" dirty="0" smtClean="0">
                <a:solidFill>
                  <a:srgbClr val="0070C0"/>
                </a:solidFill>
                <a:latin typeface="Arial (Headings)"/>
                <a:ea typeface="+mj-ea"/>
                <a:cs typeface="+mj-cs"/>
              </a:rPr>
              <a:t>)</a:t>
            </a:r>
            <a:endParaRPr lang="en-GB" sz="3600" b="1" dirty="0">
              <a:solidFill>
                <a:srgbClr val="0070C0"/>
              </a:solidFill>
              <a:latin typeface="Arial (Headings)"/>
              <a:ea typeface="+mj-ea"/>
              <a:cs typeface="+mj-cs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046"/>
            <a:ext cx="423640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4100647"/>
            <a:ext cx="528438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86" y="1165046"/>
            <a:ext cx="458534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78000"/>
            <a:ext cx="361574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6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111401"/>
            <a:ext cx="6624000" cy="56682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Appendix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3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064896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A1. What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are zombie firms and how to identify them?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215516" y="1484784"/>
            <a:ext cx="867696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ClrTx/>
              <a:buNone/>
            </a:pP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Zombie firms are firms that would 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typically exit in a competitive market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but nonetheless survive. 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en-US" sz="25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Approach </a:t>
            </a:r>
            <a:r>
              <a:rPr lang="en-US" sz="25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Persistent financial weakness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(Bank of Korea)</a:t>
            </a:r>
            <a:endParaRPr lang="en-US" sz="2500" dirty="0" smtClean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Old incumbent firms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(≥10 years)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with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interest coverage ratio&lt;1 for 3 consecutive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years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900"/>
              </a:spcBef>
              <a:buClrTx/>
              <a:buNone/>
            </a:pPr>
            <a:r>
              <a:rPr lang="en-US" sz="25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Approach 2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: Firms receiving subsidized bank credit (Caballero et al., 2008) </a:t>
            </a:r>
          </a:p>
          <a:p>
            <a:pPr>
              <a:spcBef>
                <a:spcPts val="6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Actual interest repayments &lt; estimated benchmark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R*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based on the firm debt structure and market interest rates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927" y="5733256"/>
            <a:ext cx="7505465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Our main econometric conclusions are robust to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both measures. </a:t>
            </a:r>
            <a:r>
              <a:rPr lang="en-US" sz="200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We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focus on Approach 1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for simplicity and to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maximise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data coverage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71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22" y="2132856"/>
            <a:ext cx="712216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37600"/>
            <a:ext cx="8316416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tx2"/>
                </a:solidFill>
                <a:latin typeface="Arial (Headings)"/>
              </a:rPr>
              <a:t>A2. Insolvency </a:t>
            </a:r>
            <a:r>
              <a:rPr lang="en-US" sz="3600" b="1" dirty="0" smtClean="0">
                <a:solidFill>
                  <a:schemeClr val="tx2"/>
                </a:solidFill>
                <a:latin typeface="Arial (Headings)"/>
              </a:rPr>
              <a:t>reform raises the productivity gains of entry reform</a:t>
            </a:r>
            <a:endParaRPr lang="en-US" sz="3600" b="1" dirty="0">
              <a:solidFill>
                <a:schemeClr val="tx2"/>
              </a:solidFill>
              <a:latin typeface="Arial (Headings)"/>
            </a:endParaRPr>
          </a:p>
        </p:txBody>
      </p:sp>
      <p:sp>
        <p:nvSpPr>
          <p:cNvPr id="8" name="Content Placeholder 3"/>
          <p:cNvSpPr txBox="1">
            <a:spLocks noGrp="1"/>
          </p:cNvSpPr>
          <p:nvPr>
            <p:ph idx="1"/>
          </p:nvPr>
        </p:nvSpPr>
        <p:spPr>
          <a:xfrm>
            <a:off x="0" y="1619508"/>
            <a:ext cx="914400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to laggard firm MFP growth from reducing </a:t>
            </a:r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adm.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burdens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start-ups</a:t>
            </a:r>
            <a:endParaRPr lang="en-US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736" y="5517232"/>
            <a:ext cx="826016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Reducing the personal costs of entrepreneurial failure encourages more experimentation and create sufficient space for new entrants to grow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60" y="6354451"/>
            <a:ext cx="856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McGowan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Andrews and Millot (2017),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“Insolvency regimes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technology diffusion and productivity growth: evidence from firms in OECD countries”, OECD Economics Department Working Papers No. 1425.</a:t>
            </a:r>
            <a:endParaRPr lang="en-GB" sz="1200" dirty="0">
              <a:solidFill>
                <a:srgbClr val="3333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5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" y="205792"/>
            <a:ext cx="9251099" cy="65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7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295640"/>
            <a:ext cx="9108504" cy="556235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600" i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71600" y="188640"/>
            <a:ext cx="81724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 revival of OECD productivity is badly needed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0309" y="1340768"/>
            <a:ext cx="68156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Contributions to potential per capita output growth (% pa)</a:t>
            </a:r>
            <a:endParaRPr lang="en-GB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n-GB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193042" y="6548411"/>
            <a:ext cx="7797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OECD EO live December 2017</a:t>
            </a:r>
            <a:endParaRPr lang="en-GB" sz="1200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3073451" y="3311152"/>
            <a:ext cx="404816" cy="4752528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756609" y="5889824"/>
            <a:ext cx="2203745" cy="3539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+mj-lt"/>
              </a:rPr>
              <a:t>Pre-crisis: MFP story</a:t>
            </a:r>
            <a:endParaRPr lang="en-GB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Left Brace 29"/>
          <p:cNvSpPr/>
          <p:nvPr/>
        </p:nvSpPr>
        <p:spPr>
          <a:xfrm rot="16200000">
            <a:off x="6846920" y="4316854"/>
            <a:ext cx="340071" cy="2729668"/>
          </a:xfrm>
          <a:prstGeom prst="leftBrace">
            <a:avLst/>
          </a:prstGeom>
          <a:ln w="28575">
            <a:solidFill>
              <a:srgbClr val="175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4811" y="5889824"/>
            <a:ext cx="1991251" cy="3539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  <a:latin typeface="+mj-lt"/>
              </a:rPr>
              <a:t>Post-crisis: K story</a:t>
            </a:r>
            <a:endParaRPr lang="en-GB" sz="1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53083"/>
            <a:ext cx="8136903" cy="36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295640"/>
            <a:ext cx="9108504" cy="556235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600" i="1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97" y="1340768"/>
            <a:ext cx="77250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Average of multifactor productivity across sectors (log, 2001=0)</a:t>
            </a:r>
            <a:endParaRPr lang="en-GB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n-GB" sz="17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043607" y="116632"/>
            <a:ext cx="7917113" cy="1022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Looking beyond averages, the slowdown comes from laggards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6239"/>
            <a:ext cx="8699205" cy="462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396334"/>
            <a:ext cx="8460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Andrews, D. C. Criscuolo and P. Gal (2016), “The Best versus the 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Rest: The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Global Productivity Slowdown, Divergence across Firms and the Role of Public Policy”, OECD Productivity Working Papers, No. 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0181" y="35996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rontier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9241" y="235117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Frontier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4871" y="5301208"/>
            <a:ext cx="162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Laggards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2431" y="5344194"/>
            <a:ext cx="162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Laggards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604" y="1772815"/>
            <a:ext cx="8818884" cy="48965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Three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stylised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facts emerge: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600" b="1" dirty="0" smtClean="0">
                <a:solidFill>
                  <a:schemeClr val="accent1"/>
                </a:solidFill>
                <a:latin typeface="+mj-lt"/>
              </a:rPr>
              <a:t>Rising productivity dispersion</a:t>
            </a:r>
            <a:endParaRPr lang="en-US" sz="2600" dirty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600" b="1" dirty="0" smtClean="0">
                <a:solidFill>
                  <a:schemeClr val="accent1"/>
                </a:solidFill>
                <a:latin typeface="+mj-lt"/>
              </a:rPr>
              <a:t>Declining efficiency of reallocation</a:t>
            </a:r>
            <a:endParaRPr lang="en-US" sz="26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sz="2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Declining business dynamism (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less entry and more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zombie firms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en-US" sz="3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064896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Weak firms are an increasing burden: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 what can policy do?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92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6730"/>
            <a:ext cx="7380680" cy="434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064896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The Walking Dead: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(Headings)"/>
              </a:rPr>
              <a:t>zombie firms on the rise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 (Headings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82" y="1356798"/>
            <a:ext cx="8085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Firms aged ≥10 years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with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 interest coverage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ratio&lt;1 over 3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consecutive years </a:t>
            </a:r>
          </a:p>
          <a:p>
            <a:pPr algn="ctr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Unweighted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average across selected OECD countries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17" y="6458764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Adalet McGowan, M., D. Andrews and V.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Millot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(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2017),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“The Walking Dead? Zombie Firms and Productivity Performance in OECD countries”, OECD Economics Department Working 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Paper No. 1372.</a:t>
            </a:r>
            <a:endParaRPr lang="en-GB" sz="1000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135599"/>
            <a:ext cx="6944770" cy="323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+mj-lt"/>
              </a:rPr>
              <a:t>Conclusions are robust to alternate measures of zombie firms (see slide A1)</a:t>
            </a:r>
            <a:endParaRPr lang="en-GB" sz="1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5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604" y="1772815"/>
            <a:ext cx="8818884" cy="48965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Three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stylised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facts emerge: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600" b="1" dirty="0" smtClean="0">
                <a:solidFill>
                  <a:schemeClr val="accent1"/>
                </a:solidFill>
                <a:latin typeface="+mj-lt"/>
              </a:rPr>
              <a:t>Rising productivity dispersion</a:t>
            </a:r>
            <a:endParaRPr lang="en-US" sz="2600" dirty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600" b="1" dirty="0" smtClean="0">
                <a:solidFill>
                  <a:schemeClr val="accent1"/>
                </a:solidFill>
                <a:latin typeface="+mj-lt"/>
              </a:rPr>
              <a:t>Declining efficiency of reallocation</a:t>
            </a:r>
            <a:endParaRPr lang="en-US" sz="26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sz="2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Declining business dynamism (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less entry and more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6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zombie firms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en-US" sz="3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E6E6E6">
                    <a:lumMod val="10000"/>
                  </a:srgbClr>
                </a:solidFill>
                <a:latin typeface="Arial"/>
              </a:rPr>
              <a:t>This points to </a:t>
            </a:r>
            <a:r>
              <a:rPr lang="en-US" sz="2800" u="sng" dirty="0" smtClean="0">
                <a:solidFill>
                  <a:srgbClr val="E6E6E6">
                    <a:lumMod val="10000"/>
                  </a:srgbClr>
                </a:solidFill>
                <a:latin typeface="Arial"/>
              </a:rPr>
              <a:t>policies </a:t>
            </a:r>
            <a:r>
              <a:rPr lang="en-US" sz="2800" u="sng" dirty="0">
                <a:solidFill>
                  <a:srgbClr val="E6E6E6">
                    <a:lumMod val="10000"/>
                  </a:srgbClr>
                </a:solidFill>
                <a:latin typeface="Arial"/>
              </a:rPr>
              <a:t>that affect the exit or restructuring of weak </a:t>
            </a:r>
            <a:r>
              <a:rPr lang="en-US" sz="2800" u="sng" dirty="0" smtClean="0">
                <a:solidFill>
                  <a:srgbClr val="E6E6E6">
                    <a:lumMod val="10000"/>
                  </a:srgbClr>
                </a:solidFill>
                <a:latin typeface="Arial"/>
              </a:rPr>
              <a:t>firms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E6E6E6">
                    <a:lumMod val="10000"/>
                  </a:srgbClr>
                </a:solidFill>
                <a:latin typeface="Arial"/>
              </a:rPr>
              <a:t>But most data and evidence is about entry!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064896" cy="10224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chemeClr val="tx2"/>
                </a:solidFill>
                <a:latin typeface="Arial (Headings)"/>
              </a:rPr>
              <a:t>Weak firms are an increasing burden:</a:t>
            </a:r>
            <a:r>
              <a:rPr lang="en-US" sz="3600" b="1" i="1" dirty="0" smtClean="0">
                <a:solidFill>
                  <a:schemeClr val="tx2"/>
                </a:solidFill>
                <a:latin typeface="Arial (Headings)"/>
              </a:rPr>
              <a:t> what can policy do?</a:t>
            </a:r>
            <a:endParaRPr lang="en-US" sz="3600" i="1" dirty="0">
              <a:solidFill>
                <a:schemeClr val="tx2"/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4757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" y="1124744"/>
            <a:ext cx="5009207" cy="134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4" y="2420888"/>
            <a:ext cx="3663229" cy="12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99" y="1642093"/>
            <a:ext cx="3798851" cy="141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92700"/>
            <a:ext cx="40002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09" y="2332"/>
            <a:ext cx="3676683" cy="15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" y="2332"/>
            <a:ext cx="4978549" cy="130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" y="3684853"/>
            <a:ext cx="4457724" cy="14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3" y="2924944"/>
            <a:ext cx="4775549" cy="12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09" y="4263377"/>
            <a:ext cx="3259047" cy="105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92700"/>
            <a:ext cx="3958265" cy="131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8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FIN_Reallocation_AndrewsDeSerres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C6A431DEA5E4B85866CF92ADF7ABE" ma:contentTypeVersion="0" ma:contentTypeDescription="Create a new document." ma:contentTypeScope="" ma:versionID="a459dd32eddaeb0154c3da2a7c1a181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B0F1EFD-F4F4-4207-B184-26C5331B40D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398370-4607-4F70-A06B-1104325CAE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77F446-0C0B-420D-9FD9-29D7D95FB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ECFIN_Reallocation_AndrewsDeSerres</Template>
  <TotalTime>42013</TotalTime>
  <Words>2216</Words>
  <Application>Microsoft Office PowerPoint</Application>
  <PresentationFormat>On-screen Show (4:3)</PresentationFormat>
  <Paragraphs>218</Paragraphs>
  <Slides>38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ECFIN_Reallocation_AndrewsDeSerres</vt:lpstr>
      <vt:lpstr>Zombies, exit policies and productivity</vt:lpstr>
      <vt:lpstr>Results from the project on: Exit Policies and Productivity Growth Based on research by:  Müge Adalet McGowan, Dan Andrews, Valentine Millot, Filippos Petroulakis, Alessando Saia</vt:lpstr>
      <vt:lpstr>Motivation  why exit policies and productivity?</vt:lpstr>
      <vt:lpstr>PowerPoint Presentation</vt:lpstr>
      <vt:lpstr>Looking beyond averages, the slowdown comes from laggards</vt:lpstr>
      <vt:lpstr>Weak firms are an increasing burden: what can policy do?</vt:lpstr>
      <vt:lpstr>The Walking Dead:  zombie firms on the rise</vt:lpstr>
      <vt:lpstr>Weak firms are an increasing burden: what can policy do?</vt:lpstr>
      <vt:lpstr>PowerPoint Presentation</vt:lpstr>
      <vt:lpstr>The OECD contribution</vt:lpstr>
      <vt:lpstr>The problem  weak firms are stifling  productivity growth</vt:lpstr>
      <vt:lpstr>Zombies absorb an increasing share of labour and capital</vt:lpstr>
      <vt:lpstr>Why do zombie firms matter for aggregate productivity?</vt:lpstr>
      <vt:lpstr>Zombie firms congest markets and hamper labour productivity…</vt:lpstr>
      <vt:lpstr>… by crowding-out credit availability to healthy firms</vt:lpstr>
      <vt:lpstr>What to do?  Insolvency reform   </vt:lpstr>
      <vt:lpstr>Insolvency regimes and productivity: understanding the link</vt:lpstr>
      <vt:lpstr>New data: improving the measurement of insolvency regimes</vt:lpstr>
      <vt:lpstr>Much scope to improve the design of insolvency regimes</vt:lpstr>
      <vt:lpstr>Insolvency reform can revive productivity growth</vt:lpstr>
      <vt:lpstr>Insolvency reform can reduce zombie congestion and boost reallocation…</vt:lpstr>
      <vt:lpstr>… and revive MFP growth in laggards via technological diffusion</vt:lpstr>
      <vt:lpstr>What to do?  FINANCIAL REFORM  </vt:lpstr>
      <vt:lpstr>Zombie firms survive due to bank forbearance: NPL resolution is key</vt:lpstr>
      <vt:lpstr>… insolvency reform enhances the effectiveness of NPL resolution</vt:lpstr>
      <vt:lpstr>Promoting equity financing can revive productivity diffusion</vt:lpstr>
      <vt:lpstr>What to do?  Activation policies</vt:lpstr>
      <vt:lpstr>Coping with creative destruction</vt:lpstr>
      <vt:lpstr>Entry reform enhances the bang-for-the-buck of ALMP spending</vt:lpstr>
      <vt:lpstr>Conclusion</vt:lpstr>
      <vt:lpstr>The corporate restructuring path to higher productivity growth</vt:lpstr>
      <vt:lpstr>Technical background papers</vt:lpstr>
      <vt:lpstr>PowerPoint Presentation</vt:lpstr>
      <vt:lpstr>PowerPoint Presentation</vt:lpstr>
      <vt:lpstr>Appendix</vt:lpstr>
      <vt:lpstr>A1. What are zombie firms and how to identify them?</vt:lpstr>
      <vt:lpstr>A2. Insolvency reform raises the productivity gains of entry reform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growth in the medium to long run: An outline</dc:title>
  <dc:creator>ANDREWS Daniel</dc:creator>
  <cp:lastModifiedBy>ANDREWS Dan</cp:lastModifiedBy>
  <cp:revision>1455</cp:revision>
  <cp:lastPrinted>2016-10-18T08:27:34Z</cp:lastPrinted>
  <dcterms:created xsi:type="dcterms:W3CDTF">2014-01-16T11:32:59Z</dcterms:created>
  <dcterms:modified xsi:type="dcterms:W3CDTF">2017-12-05T12:59:57Z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0x0101003BCC6A431DEA5E4B85866CF92ADF7ABE</vt:lpwstr>
  </property>
</Properties>
</file>