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3" r:id="rId16"/>
    <p:sldId id="272" r:id="rId17"/>
    <p:sldId id="274" r:id="rId18"/>
    <p:sldId id="281" r:id="rId19"/>
    <p:sldId id="282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/cib.net\sharehk\share\Hong_Kong_Branch\Departments\RS\Common\2015_RS\Admin\KC\Projects\Trade%20war\china_list_comparison.xlsx" TargetMode="External"/><Relationship Id="rId3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file:////C:\Users\kachen\AppData\Local\Microsoft\Windows\INetCache\Content.Outlook\K67LQLVB\Book2.xlsx" TargetMode="External"/><Relationship Id="rId3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oleObject" Target="file:////C:\Users\kachen\AppData\Local\Microsoft\Windows\INetCache\Content.Outlook\K67LQLVB\Book2.xlsx" TargetMode="External"/><Relationship Id="rId3" Type="http://schemas.openxmlformats.org/officeDocument/2006/relationships/chartUserShapes" Target="../drawings/drawing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../embeddings/oleObject1.bin"/><Relationship Id="rId3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/C:\Users\jixu\AppData\Local\Microsoft\Windows\Temporary%20Internet%20Files\Content.Outlook\E0P1418S\301337%20Investigation.xlsx" TargetMode="External"/><Relationship Id="rId3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/cib.net\sharehk\share\Hong_Kong_Branch\Departments\RS\Common\2015_RS\Project\180411_Trade%20war%20why%20different\301&amp;337%20Investigation.xlsx" TargetMode="External"/><Relationship Id="rId3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//C:\Users\jixu\AppData\Local\Microsoft\Windows\Temporary%20Internet%20Files\Content.Outlook\E0P1418S\301337%20Investigation%20(2).xlsx" TargetMode="External"/><Relationship Id="rId3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cib.net\sharehk\share\Hong_Kong_Branch\Departments\RS\Common\2015_RS\Project\180319_MA%202017\M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file:////C:\Users\jixu\AppData\Local\Microsoft\Windows\Temporary%20Internet%20Files\Content.Outlook\E0P1418S\CFIUS_Stats.xlsx" TargetMode="External"/><Relationship Id="rId3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file:////cib.net\sharehk\share\Hong_Kong_Branch\Departments\RS\Common\2015_RS\Project\Routine%20Publication\China%20Corporate%20Monitor\2017\Data\China%20Corporate%20Monito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cib.net\sharehk\share\Hong_Kong_Branch\Departments\RS\Common\2015_RS\TRIPS_EVENTS\180303%20Shanghai_Tax%20reform\Govt.xls" TargetMode="External"/><Relationship Id="rId2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A comparison of the US-China targeted products in the lists released in June (%) 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25542675221153"/>
          <c:y val="0.226190476190476"/>
          <c:w val="0.729526829979586"/>
          <c:h val="0.616223284589426"/>
        </c:manualLayout>
      </c:layout>
      <c:barChart>
        <c:barDir val="col"/>
        <c:grouping val="percentStacked"/>
        <c:varyColors val="0"/>
        <c:ser>
          <c:idx val="3"/>
          <c:order val="0"/>
          <c:tx>
            <c:strRef>
              <c:f>'Summary (2)'!$N$7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'Summary (2)'!$O$3:$P$3</c:f>
              <c:strCache>
                <c:ptCount val="2"/>
                <c:pt idx="0">
                  <c:v>US</c:v>
                </c:pt>
                <c:pt idx="1">
                  <c:v>China</c:v>
                </c:pt>
              </c:strCache>
            </c:strRef>
          </c:cat>
          <c:val>
            <c:numRef>
              <c:f>'Summary (2)'!$O$7:$P$7</c:f>
              <c:numCache>
                <c:formatCode>0</c:formatCode>
                <c:ptCount val="2"/>
                <c:pt idx="0">
                  <c:v>5.917379450613815</c:v>
                </c:pt>
                <c:pt idx="1">
                  <c:v>68.31623255061215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05-4B90-859A-28708DA2CA78}"/>
            </c:ext>
          </c:extLst>
        </c:ser>
        <c:ser>
          <c:idx val="2"/>
          <c:order val="1"/>
          <c:tx>
            <c:strRef>
              <c:f>'Summary (2)'!$N$6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'Summary (2)'!$O$3:$P$3</c:f>
              <c:strCache>
                <c:ptCount val="2"/>
                <c:pt idx="0">
                  <c:v>US</c:v>
                </c:pt>
                <c:pt idx="1">
                  <c:v>China</c:v>
                </c:pt>
              </c:strCache>
            </c:strRef>
          </c:cat>
          <c:val>
            <c:numRef>
              <c:f>'Summary (2)'!$O$6:$P$6</c:f>
              <c:numCache>
                <c:formatCode>General</c:formatCode>
                <c:ptCount val="2"/>
                <c:pt idx="0" formatCode="0">
                  <c:v>31.87385269828127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05-4B90-859A-28708DA2CA78}"/>
            </c:ext>
          </c:extLst>
        </c:ser>
        <c:ser>
          <c:idx val="1"/>
          <c:order val="2"/>
          <c:tx>
            <c:strRef>
              <c:f>'Summary (2)'!$N$5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'Summary (2)'!$O$3:$P$3</c:f>
              <c:strCache>
                <c:ptCount val="2"/>
                <c:pt idx="0">
                  <c:v>US</c:v>
                </c:pt>
                <c:pt idx="1">
                  <c:v>China</c:v>
                </c:pt>
              </c:strCache>
            </c:strRef>
          </c:cat>
          <c:val>
            <c:numRef>
              <c:f>'Summary (2)'!$O$5:$P$5</c:f>
              <c:numCache>
                <c:formatCode>0</c:formatCode>
                <c:ptCount val="2"/>
                <c:pt idx="0">
                  <c:v>55.37865655861604</c:v>
                </c:pt>
                <c:pt idx="1">
                  <c:v>31.68376744938784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05-4B90-859A-28708DA2CA78}"/>
            </c:ext>
          </c:extLst>
        </c:ser>
        <c:ser>
          <c:idx val="0"/>
          <c:order val="3"/>
          <c:tx>
            <c:strRef>
              <c:f>'Summary (2)'!$N$4</c:f>
              <c:strCache>
                <c:ptCount val="1"/>
                <c:pt idx="0">
                  <c:v>Very High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'Summary (2)'!$O$3:$P$3</c:f>
              <c:strCache>
                <c:ptCount val="2"/>
                <c:pt idx="0">
                  <c:v>US</c:v>
                </c:pt>
                <c:pt idx="1">
                  <c:v>China</c:v>
                </c:pt>
              </c:strCache>
            </c:strRef>
          </c:cat>
          <c:val>
            <c:numRef>
              <c:f>'Summary (2)'!$O$4:$P$4</c:f>
              <c:numCache>
                <c:formatCode>General</c:formatCode>
                <c:ptCount val="2"/>
                <c:pt idx="0" formatCode="0">
                  <c:v>6.830111292488842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405-4B90-859A-28708DA2C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2681728"/>
        <c:axId val="1722683088"/>
      </c:barChart>
      <c:catAx>
        <c:axId val="1722681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22683088"/>
        <c:crosses val="autoZero"/>
        <c:auto val="1"/>
        <c:lblAlgn val="ctr"/>
        <c:lblOffset val="100"/>
        <c:noMultiLvlLbl val="0"/>
      </c:catAx>
      <c:valAx>
        <c:axId val="172268308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722681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732783402075"/>
          <c:y val="0.163573490813648"/>
          <c:w val="0.460407761529809"/>
          <c:h val="0.64708177925127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Sheet2!$G$1</c:f>
              <c:strCache>
                <c:ptCount val="1"/>
                <c:pt idx="0">
                  <c:v>CN imports from the US</c:v>
                </c:pt>
              </c:strCache>
            </c:strRef>
          </c:tx>
          <c:spPr>
            <a:solidFill>
              <a:srgbClr val="A21636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657-44FA-AE3C-957493F9371D}"/>
              </c:ext>
            </c:extLst>
          </c:dPt>
          <c:cat>
            <c:strRef>
              <c:f>Sheet2!$F$2:$F$11</c:f>
              <c:strCache>
                <c:ptCount val="10"/>
                <c:pt idx="0">
                  <c:v>Agriculture</c:v>
                </c:pt>
                <c:pt idx="1">
                  <c:v>Electrical machinery</c:v>
                </c:pt>
                <c:pt idx="2">
                  <c:v>Basic metals</c:v>
                </c:pt>
                <c:pt idx="3">
                  <c:v>Food products and beverages</c:v>
                </c:pt>
                <c:pt idx="4">
                  <c:v>Extra-territorial organizations and bodies</c:v>
                </c:pt>
                <c:pt idx="5">
                  <c:v>Machinery and equipment</c:v>
                </c:pt>
                <c:pt idx="6">
                  <c:v>Medical instruments</c:v>
                </c:pt>
                <c:pt idx="7">
                  <c:v>Motor vehicle</c:v>
                </c:pt>
                <c:pt idx="8">
                  <c:v>Transport equipment</c:v>
                </c:pt>
                <c:pt idx="9">
                  <c:v> Chemicals</c:v>
                </c:pt>
              </c:strCache>
            </c:strRef>
          </c:cat>
          <c:val>
            <c:numRef>
              <c:f>Sheet2!$G$2:$G$11</c:f>
              <c:numCache>
                <c:formatCode>0.00E+00</c:formatCode>
                <c:ptCount val="10"/>
                <c:pt idx="0">
                  <c:v>3.0</c:v>
                </c:pt>
                <c:pt idx="1">
                  <c:v>3.2</c:v>
                </c:pt>
                <c:pt idx="2">
                  <c:v>3.9</c:v>
                </c:pt>
                <c:pt idx="3">
                  <c:v>4.6</c:v>
                </c:pt>
                <c:pt idx="4">
                  <c:v>5.2</c:v>
                </c:pt>
                <c:pt idx="5">
                  <c:v>8.4</c:v>
                </c:pt>
                <c:pt idx="6">
                  <c:v>11.0</c:v>
                </c:pt>
                <c:pt idx="7">
                  <c:v>14.0</c:v>
                </c:pt>
                <c:pt idx="8">
                  <c:v>16.0</c:v>
                </c:pt>
                <c:pt idx="9">
                  <c:v>17.0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57-44FA-AE3C-957493F93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6876432"/>
        <c:axId val="1541341728"/>
      </c:barChart>
      <c:catAx>
        <c:axId val="1726876432"/>
        <c:scaling>
          <c:orientation val="minMax"/>
        </c:scaling>
        <c:delete val="0"/>
        <c:axPos val="l"/>
        <c:numFmt formatCode="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1541341728"/>
        <c:crossesAt val="0.0"/>
        <c:auto val="1"/>
        <c:lblAlgn val="ctr"/>
        <c:lblOffset val="100"/>
        <c:noMultiLvlLbl val="0"/>
      </c:catAx>
      <c:valAx>
        <c:axId val="1541341728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72687643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515189073588"/>
          <c:y val="0.161986314210724"/>
          <c:w val="0.502061617297838"/>
          <c:h val="0.67744625671791"/>
        </c:manualLayout>
      </c:layout>
      <c:barChart>
        <c:barDir val="bar"/>
        <c:grouping val="clustered"/>
        <c:varyColors val="0"/>
        <c:ser>
          <c:idx val="2"/>
          <c:order val="0"/>
          <c:spPr>
            <a:solidFill>
              <a:srgbClr val="A21636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862-4184-907C-C63AD70F024C}"/>
              </c:ext>
            </c:extLst>
          </c:dPt>
          <c:cat>
            <c:strRef>
              <c:f>Sheet3!$G$1:$G$10</c:f>
              <c:strCache>
                <c:ptCount val="10"/>
                <c:pt idx="0">
                  <c:v>Basic metals</c:v>
                </c:pt>
                <c:pt idx="1">
                  <c:v>Rubber and plastics</c:v>
                </c:pt>
                <c:pt idx="2">
                  <c:v>Fabricated metal products</c:v>
                </c:pt>
                <c:pt idx="3">
                  <c:v>Food products and beverages</c:v>
                </c:pt>
                <c:pt idx="4">
                  <c:v>Electrical machinery</c:v>
                </c:pt>
                <c:pt idx="5">
                  <c:v>Transport equipment</c:v>
                </c:pt>
                <c:pt idx="6">
                  <c:v>Medical instruments</c:v>
                </c:pt>
                <c:pt idx="7">
                  <c:v> Chemicals</c:v>
                </c:pt>
                <c:pt idx="8">
                  <c:v>Machinery and equipment</c:v>
                </c:pt>
                <c:pt idx="9">
                  <c:v>Motor vehicle</c:v>
                </c:pt>
              </c:strCache>
            </c:strRef>
          </c:cat>
          <c:val>
            <c:numRef>
              <c:f>Sheet3!$H$1:$H$10</c:f>
              <c:numCache>
                <c:formatCode>0.00</c:formatCode>
                <c:ptCount val="10"/>
                <c:pt idx="0">
                  <c:v>3.4</c:v>
                </c:pt>
                <c:pt idx="1">
                  <c:v>3.4</c:v>
                </c:pt>
                <c:pt idx="2">
                  <c:v>3.5</c:v>
                </c:pt>
                <c:pt idx="3">
                  <c:v>7.1</c:v>
                </c:pt>
                <c:pt idx="4">
                  <c:v>8.9</c:v>
                </c:pt>
                <c:pt idx="5">
                  <c:v>11.0</c:v>
                </c:pt>
                <c:pt idx="6">
                  <c:v>12.0</c:v>
                </c:pt>
                <c:pt idx="7">
                  <c:v>23.0</c:v>
                </c:pt>
                <c:pt idx="8">
                  <c:v>24.0</c:v>
                </c:pt>
                <c:pt idx="9">
                  <c:v>29.0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62-4184-907C-C63AD70F0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5600096"/>
        <c:axId val="1645342032"/>
      </c:barChart>
      <c:catAx>
        <c:axId val="1645600096"/>
        <c:scaling>
          <c:orientation val="minMax"/>
        </c:scaling>
        <c:delete val="0"/>
        <c:axPos val="l"/>
        <c:numFmt formatCode="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1645342032"/>
        <c:crossesAt val="0.0"/>
        <c:auto val="1"/>
        <c:lblAlgn val="ctr"/>
        <c:lblOffset val="100"/>
        <c:noMultiLvlLbl val="0"/>
      </c:catAx>
      <c:valAx>
        <c:axId val="1645342032"/>
        <c:scaling>
          <c:orientation val="minMax"/>
          <c:max val="30.0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4560009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62332833395825"/>
          <c:y val="0.197514569294077"/>
          <c:w val="0.872117235345582"/>
          <c:h val="0.625289456585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Graphs!$H$1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A21636"/>
            </a:solidFill>
            <a:ln>
              <a:solidFill>
                <a:srgbClr val="A21636"/>
              </a:solidFill>
            </a:ln>
          </c:spPr>
          <c:invertIfNegative val="0"/>
          <c:cat>
            <c:numRef>
              <c:f>Graphs!$G$2:$G$30</c:f>
              <c:numCache>
                <c:formatCode>m/d/yyyy</c:formatCode>
                <c:ptCount val="29"/>
                <c:pt idx="0">
                  <c:v>27759.0</c:v>
                </c:pt>
                <c:pt idx="1">
                  <c:v>28125.0</c:v>
                </c:pt>
                <c:pt idx="2">
                  <c:v>28490.0</c:v>
                </c:pt>
                <c:pt idx="3">
                  <c:v>28855.0</c:v>
                </c:pt>
                <c:pt idx="4">
                  <c:v>29220.0</c:v>
                </c:pt>
                <c:pt idx="5">
                  <c:v>29586.0</c:v>
                </c:pt>
                <c:pt idx="6">
                  <c:v>29951.0</c:v>
                </c:pt>
                <c:pt idx="7">
                  <c:v>30316.0</c:v>
                </c:pt>
                <c:pt idx="8">
                  <c:v>30681.0</c:v>
                </c:pt>
                <c:pt idx="9">
                  <c:v>31047.0</c:v>
                </c:pt>
                <c:pt idx="10">
                  <c:v>31412.0</c:v>
                </c:pt>
                <c:pt idx="11">
                  <c:v>31777.0</c:v>
                </c:pt>
                <c:pt idx="12">
                  <c:v>32142.0</c:v>
                </c:pt>
                <c:pt idx="13">
                  <c:v>32508.0</c:v>
                </c:pt>
                <c:pt idx="14">
                  <c:v>32873.0</c:v>
                </c:pt>
                <c:pt idx="15">
                  <c:v>33238.0</c:v>
                </c:pt>
                <c:pt idx="16">
                  <c:v>33603.0</c:v>
                </c:pt>
                <c:pt idx="17">
                  <c:v>33969.0</c:v>
                </c:pt>
                <c:pt idx="18">
                  <c:v>34334.0</c:v>
                </c:pt>
                <c:pt idx="19">
                  <c:v>34699.0</c:v>
                </c:pt>
                <c:pt idx="20">
                  <c:v>35064.0</c:v>
                </c:pt>
                <c:pt idx="21">
                  <c:v>35430.0</c:v>
                </c:pt>
                <c:pt idx="22">
                  <c:v>35795.0</c:v>
                </c:pt>
                <c:pt idx="23">
                  <c:v>36160.0</c:v>
                </c:pt>
                <c:pt idx="24">
                  <c:v>36525.0</c:v>
                </c:pt>
                <c:pt idx="25">
                  <c:v>36891.0</c:v>
                </c:pt>
                <c:pt idx="26">
                  <c:v>37256.0</c:v>
                </c:pt>
                <c:pt idx="27">
                  <c:v>40543.0</c:v>
                </c:pt>
                <c:pt idx="28">
                  <c:v>43100.0</c:v>
                </c:pt>
              </c:numCache>
            </c:numRef>
          </c:cat>
          <c:val>
            <c:numRef>
              <c:f>Graphs!$H$2:$H$30</c:f>
              <c:numCache>
                <c:formatCode>General</c:formatCode>
                <c:ptCount val="29"/>
                <c:pt idx="0">
                  <c:v>6.0</c:v>
                </c:pt>
                <c:pt idx="1">
                  <c:v>5.0</c:v>
                </c:pt>
                <c:pt idx="2">
                  <c:v>3.0</c:v>
                </c:pt>
                <c:pt idx="3">
                  <c:v>2.0</c:v>
                </c:pt>
                <c:pt idx="4">
                  <c:v>5.0</c:v>
                </c:pt>
                <c:pt idx="5">
                  <c:v>0.0</c:v>
                </c:pt>
                <c:pt idx="6">
                  <c:v>10.0</c:v>
                </c:pt>
                <c:pt idx="7">
                  <c:v>7.0</c:v>
                </c:pt>
                <c:pt idx="8">
                  <c:v>7.0</c:v>
                </c:pt>
                <c:pt idx="9">
                  <c:v>2.0</c:v>
                </c:pt>
                <c:pt idx="10">
                  <c:v>5.0</c:v>
                </c:pt>
                <c:pt idx="11">
                  <c:v>6.0</c:v>
                </c:pt>
                <c:pt idx="12">
                  <c:v>5.0</c:v>
                </c:pt>
                <c:pt idx="13">
                  <c:v>7.0</c:v>
                </c:pt>
                <c:pt idx="14">
                  <c:v>9.0</c:v>
                </c:pt>
                <c:pt idx="15">
                  <c:v>4.0</c:v>
                </c:pt>
                <c:pt idx="16">
                  <c:v>5.0</c:v>
                </c:pt>
                <c:pt idx="17">
                  <c:v>2.0</c:v>
                </c:pt>
                <c:pt idx="18">
                  <c:v>1.0</c:v>
                </c:pt>
                <c:pt idx="19">
                  <c:v>5.0</c:v>
                </c:pt>
                <c:pt idx="20">
                  <c:v>5.0</c:v>
                </c:pt>
                <c:pt idx="21">
                  <c:v>9.0</c:v>
                </c:pt>
                <c:pt idx="22">
                  <c:v>6.0</c:v>
                </c:pt>
                <c:pt idx="23">
                  <c:v>2.0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2.0</c:v>
                </c:pt>
                <c:pt idx="28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38-4313-8915-68AD63B3F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17632784"/>
        <c:axId val="1617631008"/>
      </c:barChart>
      <c:barChart>
        <c:barDir val="col"/>
        <c:grouping val="clustered"/>
        <c:varyColors val="0"/>
        <c:ser>
          <c:idx val="1"/>
          <c:order val="1"/>
          <c:tx>
            <c:strRef>
              <c:f>Graphs!$I$1</c:f>
              <c:strCache>
                <c:ptCount val="1"/>
                <c:pt idx="0">
                  <c:v>x</c:v>
                </c:pt>
              </c:strCache>
            </c:strRef>
          </c:tx>
          <c:invertIfNegative val="0"/>
          <c:val>
            <c:numLit>
              <c:formatCode>General</c:formatCode>
              <c:ptCount val="1"/>
              <c:pt idx="0">
                <c:v>0.0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38-4313-8915-68AD63B3F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17331376"/>
        <c:axId val="1617668464"/>
      </c:barChart>
      <c:valAx>
        <c:axId val="1617631008"/>
        <c:scaling>
          <c:orientation val="minMax"/>
          <c:max val="10.0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crossAx val="1617632784"/>
        <c:crosses val="autoZero"/>
        <c:crossBetween val="between"/>
        <c:majorUnit val="2.0"/>
      </c:valAx>
      <c:dateAx>
        <c:axId val="1617632784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crossAx val="1617631008"/>
        <c:crosses val="autoZero"/>
        <c:auto val="1"/>
        <c:lblOffset val="100"/>
        <c:baseTimeUnit val="years"/>
        <c:majorUnit val="6.0"/>
        <c:majorTimeUnit val="years"/>
      </c:dateAx>
      <c:valAx>
        <c:axId val="1617668464"/>
        <c:scaling>
          <c:orientation val="minMax"/>
          <c:max val="10.0"/>
        </c:scaling>
        <c:delete val="0"/>
        <c:axPos val="r"/>
        <c:numFmt formatCode="General" sourceLinked="1"/>
        <c:majorTickMark val="out"/>
        <c:minorTickMark val="none"/>
        <c:tickLblPos val="nextTo"/>
        <c:crossAx val="1617331376"/>
        <c:crosses val="max"/>
        <c:crossBetween val="between"/>
        <c:majorUnit val="2.0"/>
      </c:valAx>
      <c:catAx>
        <c:axId val="1617331376"/>
        <c:scaling>
          <c:orientation val="minMax"/>
        </c:scaling>
        <c:delete val="1"/>
        <c:axPos val="b"/>
        <c:majorTickMark val="out"/>
        <c:minorTickMark val="none"/>
        <c:tickLblPos val="nextTo"/>
        <c:crossAx val="16176684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85745531808524"/>
          <c:y val="0.23775634295713"/>
          <c:w val="0.854351956005499"/>
          <c:h val="0.549872703412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'337'!$B$1</c:f>
              <c:strCache>
                <c:ptCount val="1"/>
                <c:pt idx="0">
                  <c:v>Count by Calendar Year</c:v>
                </c:pt>
              </c:strCache>
            </c:strRef>
          </c:tx>
          <c:spPr>
            <a:solidFill>
              <a:srgbClr val="A21636"/>
            </a:solidFill>
            <a:ln>
              <a:solidFill>
                <a:srgbClr val="A2163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794-4104-A046-7B25E5C1850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794-4104-A046-7B25E5C1850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794-4104-A046-7B25E5C1850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794-4104-A046-7B25E5C1850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794-4104-A046-7B25E5C18504}"/>
              </c:ext>
            </c:extLst>
          </c:dPt>
          <c:cat>
            <c:strRef>
              <c:f>'337'!$A$2:$A$48</c:f>
              <c:strCache>
                <c:ptCount val="47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2018*</c:v>
                </c:pt>
              </c:strCache>
            </c:strRef>
          </c:cat>
          <c:val>
            <c:numRef>
              <c:f>'337'!$B$2:$B$48</c:f>
              <c:numCache>
                <c:formatCode>General</c:formatCode>
                <c:ptCount val="47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5.0</c:v>
                </c:pt>
                <c:pt idx="4">
                  <c:v>7.0</c:v>
                </c:pt>
                <c:pt idx="5">
                  <c:v>11.0</c:v>
                </c:pt>
                <c:pt idx="6">
                  <c:v>22.0</c:v>
                </c:pt>
                <c:pt idx="7">
                  <c:v>15.0</c:v>
                </c:pt>
                <c:pt idx="8">
                  <c:v>18.0</c:v>
                </c:pt>
                <c:pt idx="9">
                  <c:v>18.0</c:v>
                </c:pt>
                <c:pt idx="10">
                  <c:v>23.0</c:v>
                </c:pt>
                <c:pt idx="11">
                  <c:v>43.0</c:v>
                </c:pt>
                <c:pt idx="12">
                  <c:v>33.0</c:v>
                </c:pt>
                <c:pt idx="13">
                  <c:v>25.0</c:v>
                </c:pt>
                <c:pt idx="14">
                  <c:v>24.0</c:v>
                </c:pt>
                <c:pt idx="15">
                  <c:v>18.0</c:v>
                </c:pt>
                <c:pt idx="16">
                  <c:v>11.0</c:v>
                </c:pt>
                <c:pt idx="17">
                  <c:v>19.0</c:v>
                </c:pt>
                <c:pt idx="18">
                  <c:v>13.0</c:v>
                </c:pt>
                <c:pt idx="19">
                  <c:v>11.0</c:v>
                </c:pt>
                <c:pt idx="20">
                  <c:v>13.0</c:v>
                </c:pt>
                <c:pt idx="21">
                  <c:v>17.0</c:v>
                </c:pt>
                <c:pt idx="22">
                  <c:v>6.0</c:v>
                </c:pt>
                <c:pt idx="23">
                  <c:v>11.0</c:v>
                </c:pt>
                <c:pt idx="24">
                  <c:v>13.0</c:v>
                </c:pt>
                <c:pt idx="25">
                  <c:v>13.0</c:v>
                </c:pt>
                <c:pt idx="26">
                  <c:v>11.0</c:v>
                </c:pt>
                <c:pt idx="27">
                  <c:v>9.0</c:v>
                </c:pt>
                <c:pt idx="28">
                  <c:v>17.0</c:v>
                </c:pt>
                <c:pt idx="29">
                  <c:v>24.0</c:v>
                </c:pt>
                <c:pt idx="30">
                  <c:v>17.0</c:v>
                </c:pt>
                <c:pt idx="31">
                  <c:v>18.0</c:v>
                </c:pt>
                <c:pt idx="32">
                  <c:v>26.0</c:v>
                </c:pt>
                <c:pt idx="33">
                  <c:v>29.0</c:v>
                </c:pt>
                <c:pt idx="34">
                  <c:v>33.0</c:v>
                </c:pt>
                <c:pt idx="35">
                  <c:v>35.0</c:v>
                </c:pt>
                <c:pt idx="36">
                  <c:v>41.0</c:v>
                </c:pt>
                <c:pt idx="37">
                  <c:v>31.0</c:v>
                </c:pt>
                <c:pt idx="38">
                  <c:v>56.0</c:v>
                </c:pt>
                <c:pt idx="39">
                  <c:v>69.0</c:v>
                </c:pt>
                <c:pt idx="40">
                  <c:v>40.0</c:v>
                </c:pt>
                <c:pt idx="41">
                  <c:v>42.0</c:v>
                </c:pt>
                <c:pt idx="42">
                  <c:v>39.0</c:v>
                </c:pt>
                <c:pt idx="43">
                  <c:v>36.0</c:v>
                </c:pt>
                <c:pt idx="44">
                  <c:v>54.0</c:v>
                </c:pt>
                <c:pt idx="45">
                  <c:v>59.0</c:v>
                </c:pt>
                <c:pt idx="46">
                  <c:v>17.0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794-4104-A046-7B25E5C18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92590448"/>
        <c:axId val="1651103472"/>
      </c:barChart>
      <c:barChart>
        <c:barDir val="col"/>
        <c:grouping val="clustered"/>
        <c:varyColors val="0"/>
        <c:ser>
          <c:idx val="1"/>
          <c:order val="1"/>
          <c:tx>
            <c:v>a</c:v>
          </c:tx>
          <c:invertIfNegative val="0"/>
          <c:val>
            <c:numLit>
              <c:formatCode>General</c:formatCode>
              <c:ptCount val="1"/>
              <c:pt idx="0">
                <c:v>1.0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794-4104-A046-7B25E5C18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17619520"/>
        <c:axId val="1651105760"/>
      </c:barChart>
      <c:catAx>
        <c:axId val="169259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eaVert"/>
          <a:lstStyle/>
          <a:p>
            <a:pPr>
              <a:defRPr/>
            </a:pPr>
            <a:endParaRPr lang="en-US"/>
          </a:p>
        </c:txPr>
        <c:crossAx val="1651103472"/>
        <c:crosses val="autoZero"/>
        <c:auto val="1"/>
        <c:lblAlgn val="ctr"/>
        <c:lblOffset val="100"/>
        <c:noMultiLvlLbl val="0"/>
      </c:catAx>
      <c:valAx>
        <c:axId val="1651103472"/>
        <c:scaling>
          <c:orientation val="minMax"/>
          <c:max val="70.0"/>
        </c:scaling>
        <c:delete val="0"/>
        <c:axPos val="l"/>
        <c:numFmt formatCode="General" sourceLinked="1"/>
        <c:majorTickMark val="out"/>
        <c:minorTickMark val="none"/>
        <c:tickLblPos val="nextTo"/>
        <c:crossAx val="1692590448"/>
        <c:crosses val="autoZero"/>
        <c:crossBetween val="between"/>
      </c:valAx>
      <c:valAx>
        <c:axId val="1651105760"/>
        <c:scaling>
          <c:orientation val="minMax"/>
          <c:max val="70.0"/>
        </c:scaling>
        <c:delete val="0"/>
        <c:axPos val="r"/>
        <c:numFmt formatCode="General" sourceLinked="1"/>
        <c:majorTickMark val="out"/>
        <c:minorTickMark val="none"/>
        <c:tickLblPos val="nextTo"/>
        <c:crossAx val="1617619520"/>
        <c:crosses val="max"/>
        <c:crossBetween val="between"/>
      </c:valAx>
      <c:catAx>
        <c:axId val="1617619520"/>
        <c:scaling>
          <c:orientation val="minMax"/>
        </c:scaling>
        <c:delete val="1"/>
        <c:axPos val="b"/>
        <c:majorTickMark val="out"/>
        <c:minorTickMark val="none"/>
        <c:tickLblPos val="nextTo"/>
        <c:crossAx val="16511057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en-US" dirty="0" smtClean="0">
                <a:solidFill>
                  <a:srgbClr val="C00000"/>
                </a:solidFill>
              </a:rPr>
              <a:t>Section </a:t>
            </a:r>
            <a:r>
              <a:rPr lang="en-US" dirty="0">
                <a:solidFill>
                  <a:srgbClr val="C00000"/>
                </a:solidFill>
              </a:rPr>
              <a:t>301 Investigation by countries 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739163854518185"/>
          <c:y val="0.18775634295713"/>
          <c:w val="0.854351956005499"/>
          <c:h val="0.4784442569678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Graphs!$P$34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A21636"/>
            </a:solidFill>
            <a:ln>
              <a:solidFill>
                <a:srgbClr val="A2163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894-418A-BB0B-C344AB3BFCB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894-418A-BB0B-C344AB3BFCB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894-418A-BB0B-C344AB3BFCB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894-418A-BB0B-C344AB3BFCB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894-418A-BB0B-C344AB3BFCB8}"/>
              </c:ext>
            </c:extLst>
          </c:dPt>
          <c:cat>
            <c:strRef>
              <c:f>Graphs!$O$35:$O$58</c:f>
              <c:strCache>
                <c:ptCount val="24"/>
                <c:pt idx="0">
                  <c:v>EU 28</c:v>
                </c:pt>
                <c:pt idx="1">
                  <c:v>Japan</c:v>
                </c:pt>
                <c:pt idx="2">
                  <c:v>Canada</c:v>
                </c:pt>
                <c:pt idx="3">
                  <c:v>Korea</c:v>
                </c:pt>
                <c:pt idx="4">
                  <c:v>Brazil</c:v>
                </c:pt>
                <c:pt idx="5">
                  <c:v>Argentina</c:v>
                </c:pt>
                <c:pt idx="6">
                  <c:v>China</c:v>
                </c:pt>
                <c:pt idx="7">
                  <c:v>Taiwan</c:v>
                </c:pt>
                <c:pt idx="8">
                  <c:v>India</c:v>
                </c:pt>
                <c:pt idx="9">
                  <c:v>Thailand</c:v>
                </c:pt>
                <c:pt idx="10">
                  <c:v>Indonesia</c:v>
                </c:pt>
                <c:pt idx="11">
                  <c:v>Australia</c:v>
                </c:pt>
                <c:pt idx="12">
                  <c:v>Colombia</c:v>
                </c:pt>
                <c:pt idx="13">
                  <c:v>Guatemala</c:v>
                </c:pt>
                <c:pt idx="14">
                  <c:v>Honduras</c:v>
                </c:pt>
                <c:pt idx="15">
                  <c:v>Mexico</c:v>
                </c:pt>
                <c:pt idx="16">
                  <c:v>Norway</c:v>
                </c:pt>
                <c:pt idx="17">
                  <c:v>Pakistan</c:v>
                </c:pt>
                <c:pt idx="18">
                  <c:v>Paraguay</c:v>
                </c:pt>
                <c:pt idx="19">
                  <c:v>Switzerland</c:v>
                </c:pt>
                <c:pt idx="20">
                  <c:v>UK</c:v>
                </c:pt>
                <c:pt idx="21">
                  <c:v>Ukraine</c:v>
                </c:pt>
                <c:pt idx="22">
                  <c:v>USSR</c:v>
                </c:pt>
                <c:pt idx="23">
                  <c:v>Turkey</c:v>
                </c:pt>
              </c:strCache>
            </c:strRef>
          </c:cat>
          <c:val>
            <c:numRef>
              <c:f>Graphs!$P$35:$P$58</c:f>
              <c:numCache>
                <c:formatCode>General</c:formatCode>
                <c:ptCount val="24"/>
                <c:pt idx="0">
                  <c:v>37.0</c:v>
                </c:pt>
                <c:pt idx="1">
                  <c:v>15.0</c:v>
                </c:pt>
                <c:pt idx="2">
                  <c:v>14.0</c:v>
                </c:pt>
                <c:pt idx="3">
                  <c:v>10.0</c:v>
                </c:pt>
                <c:pt idx="4">
                  <c:v>7.0</c:v>
                </c:pt>
                <c:pt idx="5">
                  <c:v>6.0</c:v>
                </c:pt>
                <c:pt idx="6">
                  <c:v>6.0</c:v>
                </c:pt>
                <c:pt idx="7">
                  <c:v>6.0</c:v>
                </c:pt>
                <c:pt idx="8">
                  <c:v>5.0</c:v>
                </c:pt>
                <c:pt idx="9">
                  <c:v>3.0</c:v>
                </c:pt>
                <c:pt idx="10">
                  <c:v>2.0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894-418A-BB0B-C344AB3BF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9999328"/>
        <c:axId val="1690001104"/>
      </c:barChart>
      <c:barChart>
        <c:barDir val="col"/>
        <c:grouping val="clustered"/>
        <c:varyColors val="0"/>
        <c:ser>
          <c:idx val="1"/>
          <c:order val="1"/>
          <c:tx>
            <c:v>a</c:v>
          </c:tx>
          <c:invertIfNegative val="0"/>
          <c:val>
            <c:numLit>
              <c:formatCode>General</c:formatCode>
              <c:ptCount val="1"/>
              <c:pt idx="0">
                <c:v>0.0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894-418A-BB0B-C344AB3BF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9923312"/>
        <c:axId val="1690003664"/>
      </c:barChart>
      <c:catAx>
        <c:axId val="168999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eaVert"/>
          <a:lstStyle/>
          <a:p>
            <a:pPr>
              <a:defRPr/>
            </a:pPr>
            <a:endParaRPr lang="en-US"/>
          </a:p>
        </c:txPr>
        <c:crossAx val="1690001104"/>
        <c:crosses val="autoZero"/>
        <c:auto val="1"/>
        <c:lblAlgn val="ctr"/>
        <c:lblOffset val="100"/>
        <c:noMultiLvlLbl val="0"/>
      </c:catAx>
      <c:valAx>
        <c:axId val="1690001104"/>
        <c:scaling>
          <c:orientation val="minMax"/>
          <c:max val="40.0"/>
        </c:scaling>
        <c:delete val="0"/>
        <c:axPos val="l"/>
        <c:numFmt formatCode="General" sourceLinked="1"/>
        <c:majorTickMark val="out"/>
        <c:minorTickMark val="none"/>
        <c:tickLblPos val="nextTo"/>
        <c:crossAx val="1689999328"/>
        <c:crosses val="autoZero"/>
        <c:crossBetween val="between"/>
      </c:valAx>
      <c:valAx>
        <c:axId val="1690003664"/>
        <c:scaling>
          <c:orientation val="minMax"/>
          <c:max val="40.0"/>
        </c:scaling>
        <c:delete val="0"/>
        <c:axPos val="r"/>
        <c:numFmt formatCode="General" sourceLinked="1"/>
        <c:majorTickMark val="out"/>
        <c:minorTickMark val="none"/>
        <c:tickLblPos val="nextTo"/>
        <c:crossAx val="1689923312"/>
        <c:crosses val="max"/>
        <c:crossBetween val="between"/>
      </c:valAx>
      <c:catAx>
        <c:axId val="1689923312"/>
        <c:scaling>
          <c:orientation val="minMax"/>
        </c:scaling>
        <c:delete val="1"/>
        <c:axPos val="b"/>
        <c:majorTickMark val="out"/>
        <c:minorTickMark val="none"/>
        <c:tickLblPos val="nextTo"/>
        <c:crossAx val="16900036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16610770875863"/>
          <c:y val="0.19410542432196"/>
          <c:w val="0.854351956005499"/>
          <c:h val="0.49828552680914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'337'!$C$1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solidFill>
                <a:sysClr val="window" lastClr="FFFFFF">
                  <a:lumMod val="50000"/>
                </a:sysClr>
              </a:solidFill>
            </a:ln>
          </c:spPr>
          <c:invertIfNegative val="0"/>
          <c:cat>
            <c:strRef>
              <c:f>'337'!$A$31:$A$48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</c:strCache>
            </c:strRef>
          </c:cat>
          <c:val>
            <c:numRef>
              <c:f>'337'!$C$31:$C$48</c:f>
              <c:numCache>
                <c:formatCode>General</c:formatCode>
                <c:ptCount val="18"/>
                <c:pt idx="0">
                  <c:v>1.0</c:v>
                </c:pt>
                <c:pt idx="1">
                  <c:v>5.0</c:v>
                </c:pt>
                <c:pt idx="2">
                  <c:v>8.0</c:v>
                </c:pt>
                <c:pt idx="3">
                  <c:v>10.0</c:v>
                </c:pt>
                <c:pt idx="4">
                  <c:v>10.0</c:v>
                </c:pt>
                <c:pt idx="5">
                  <c:v>8.0</c:v>
                </c:pt>
                <c:pt idx="6">
                  <c:v>10.0</c:v>
                </c:pt>
                <c:pt idx="7">
                  <c:v>11.0</c:v>
                </c:pt>
                <c:pt idx="8">
                  <c:v>8.0</c:v>
                </c:pt>
                <c:pt idx="9">
                  <c:v>19.0</c:v>
                </c:pt>
                <c:pt idx="10">
                  <c:v>16.0</c:v>
                </c:pt>
                <c:pt idx="11">
                  <c:v>13.0</c:v>
                </c:pt>
                <c:pt idx="12">
                  <c:v>14.0</c:v>
                </c:pt>
                <c:pt idx="13">
                  <c:v>12.0</c:v>
                </c:pt>
                <c:pt idx="14">
                  <c:v>8.0</c:v>
                </c:pt>
                <c:pt idx="15">
                  <c:v>18.0</c:v>
                </c:pt>
                <c:pt idx="16">
                  <c:v>22.0</c:v>
                </c:pt>
                <c:pt idx="17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0C-461A-A565-D262F6C90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93863152"/>
        <c:axId val="1694382320"/>
      </c:barChart>
      <c:lineChart>
        <c:grouping val="standard"/>
        <c:varyColors val="0"/>
        <c:ser>
          <c:idx val="2"/>
          <c:order val="1"/>
          <c:tx>
            <c:strRef>
              <c:f>'337'!$D$1</c:f>
              <c:strCache>
                <c:ptCount val="1"/>
                <c:pt idx="0">
                  <c:v>Proportion (%, rhs)</c:v>
                </c:pt>
              </c:strCache>
            </c:strRef>
          </c:tx>
          <c:spPr>
            <a:ln w="19050">
              <a:solidFill>
                <a:srgbClr val="A21636"/>
              </a:solidFill>
            </a:ln>
          </c:spPr>
          <c:marker>
            <c:symbol val="none"/>
          </c:marker>
          <c:cat>
            <c:strRef>
              <c:f>'337'!$A$31:$A$48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</c:strCache>
            </c:strRef>
          </c:cat>
          <c:val>
            <c:numRef>
              <c:f>'337'!$D$31:$D$48</c:f>
              <c:numCache>
                <c:formatCode>0.00</c:formatCode>
                <c:ptCount val="18"/>
                <c:pt idx="0">
                  <c:v>4.166666666666666</c:v>
                </c:pt>
                <c:pt idx="1">
                  <c:v>29.41176470588236</c:v>
                </c:pt>
                <c:pt idx="2">
                  <c:v>44.44444444444441</c:v>
                </c:pt>
                <c:pt idx="3">
                  <c:v>38.46153846153845</c:v>
                </c:pt>
                <c:pt idx="4">
                  <c:v>34.48275862068966</c:v>
                </c:pt>
                <c:pt idx="5">
                  <c:v>24.24242424242423</c:v>
                </c:pt>
                <c:pt idx="6">
                  <c:v>28.57142857142857</c:v>
                </c:pt>
                <c:pt idx="7">
                  <c:v>26.82926829268293</c:v>
                </c:pt>
                <c:pt idx="8">
                  <c:v>25.80645161290322</c:v>
                </c:pt>
                <c:pt idx="9">
                  <c:v>33.92857142857143</c:v>
                </c:pt>
                <c:pt idx="10">
                  <c:v>23.18840579710145</c:v>
                </c:pt>
                <c:pt idx="11">
                  <c:v>32.5</c:v>
                </c:pt>
                <c:pt idx="12">
                  <c:v>33.33333333333333</c:v>
                </c:pt>
                <c:pt idx="13">
                  <c:v>30.76923076923077</c:v>
                </c:pt>
                <c:pt idx="14">
                  <c:v>22.2222222222222</c:v>
                </c:pt>
                <c:pt idx="15">
                  <c:v>33.33333333333333</c:v>
                </c:pt>
                <c:pt idx="16">
                  <c:v>37.28813559322034</c:v>
                </c:pt>
                <c:pt idx="17">
                  <c:v>47.05882352941175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10C-461A-A565-D262F6C90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3662960"/>
        <c:axId val="1693458560"/>
      </c:lineChart>
      <c:catAx>
        <c:axId val="169386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eaVert"/>
          <a:lstStyle/>
          <a:p>
            <a:pPr>
              <a:defRPr/>
            </a:pPr>
            <a:endParaRPr lang="en-US"/>
          </a:p>
        </c:txPr>
        <c:crossAx val="1694382320"/>
        <c:crosses val="autoZero"/>
        <c:auto val="1"/>
        <c:lblAlgn val="ctr"/>
        <c:lblOffset val="100"/>
        <c:noMultiLvlLbl val="0"/>
      </c:catAx>
      <c:valAx>
        <c:axId val="1694382320"/>
        <c:scaling>
          <c:orientation val="minMax"/>
          <c:max val="30.0"/>
        </c:scaling>
        <c:delete val="0"/>
        <c:axPos val="l"/>
        <c:numFmt formatCode="General" sourceLinked="1"/>
        <c:majorTickMark val="out"/>
        <c:minorTickMark val="none"/>
        <c:tickLblPos val="nextTo"/>
        <c:crossAx val="1693863152"/>
        <c:crosses val="autoZero"/>
        <c:crossBetween val="between"/>
      </c:valAx>
      <c:valAx>
        <c:axId val="1693458560"/>
        <c:scaling>
          <c:orientation val="minMax"/>
          <c:max val="50.0"/>
        </c:scaling>
        <c:delete val="0"/>
        <c:axPos val="r"/>
        <c:numFmt formatCode="0" sourceLinked="0"/>
        <c:majorTickMark val="out"/>
        <c:minorTickMark val="none"/>
        <c:tickLblPos val="nextTo"/>
        <c:crossAx val="1693662960"/>
        <c:crosses val="max"/>
        <c:crossBetween val="between"/>
        <c:majorUnit val="10.0"/>
      </c:valAx>
      <c:catAx>
        <c:axId val="1693662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345856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0311692288463942"/>
          <c:y val="0.162826771653543"/>
          <c:w val="0.968830771153606"/>
          <c:h val="0.068790901137357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r>
              <a:rPr lang="en-US" sz="1200" dirty="0">
                <a:solidFill>
                  <a:schemeClr val="accent1"/>
                </a:solidFill>
              </a:rPr>
              <a:t>Regional </a:t>
            </a:r>
            <a:r>
              <a:rPr lang="en-US" sz="1200">
                <a:solidFill>
                  <a:schemeClr val="accent1"/>
                </a:solidFill>
              </a:rPr>
              <a:t>distribution </a:t>
            </a:r>
            <a:r>
              <a:rPr lang="en-US" sz="1200" smtClean="0">
                <a:solidFill>
                  <a:schemeClr val="accent1"/>
                </a:solidFill>
              </a:rPr>
              <a:t>of</a:t>
            </a:r>
            <a:r>
              <a:rPr lang="en-US" sz="1200" baseline="0" smtClean="0">
                <a:solidFill>
                  <a:schemeClr val="accent1"/>
                </a:solidFill>
              </a:rPr>
              <a:t> China’s </a:t>
            </a:r>
            <a:endParaRPr lang="en-US" sz="1200" dirty="0" smtClean="0">
              <a:solidFill>
                <a:schemeClr val="accent1"/>
              </a:solidFill>
            </a:endParaRPr>
          </a:p>
          <a:p>
            <a:pPr>
              <a:defRPr sz="1200">
                <a:solidFill>
                  <a:schemeClr val="accent1"/>
                </a:solidFill>
              </a:defRPr>
            </a:pPr>
            <a:r>
              <a:rPr lang="en-US" sz="1200" dirty="0" smtClean="0">
                <a:solidFill>
                  <a:schemeClr val="accent1"/>
                </a:solidFill>
              </a:rPr>
              <a:t>overseas </a:t>
            </a:r>
            <a:r>
              <a:rPr lang="en-US" sz="1200" dirty="0">
                <a:solidFill>
                  <a:schemeClr val="accent1"/>
                </a:solidFill>
              </a:rPr>
              <a:t>M&amp;A </a:t>
            </a:r>
          </a:p>
        </c:rich>
      </c:tx>
      <c:layout>
        <c:manualLayout>
          <c:xMode val="edge"/>
          <c:yMode val="edge"/>
          <c:x val="0.0686893573787148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741118882066"/>
          <c:y val="0.208009367681499"/>
          <c:w val="0.772975132192741"/>
          <c:h val="0.5731663869885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Country!$N$15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31869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Country!$R$14:$S$14</c:f>
              <c:numCache>
                <c:formatCode>General</c:formatCode>
                <c:ptCount val="2"/>
                <c:pt idx="0">
                  <c:v>2016.0</c:v>
                </c:pt>
                <c:pt idx="1">
                  <c:v>2017.0</c:v>
                </c:pt>
              </c:numCache>
            </c:numRef>
          </c:cat>
          <c:val>
            <c:numRef>
              <c:f>Country!$Y$18:$Z$18</c:f>
              <c:numCache>
                <c:formatCode>General</c:formatCode>
                <c:ptCount val="2"/>
                <c:pt idx="0">
                  <c:v>51228.0</c:v>
                </c:pt>
                <c:pt idx="1">
                  <c:v>9626.0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FB-469D-98B7-7912F05C3162}"/>
            </c:ext>
          </c:extLst>
        </c:ser>
        <c:ser>
          <c:idx val="1"/>
          <c:order val="1"/>
          <c:tx>
            <c:strRef>
              <c:f>Country!$N$16</c:f>
              <c:strCache>
                <c:ptCount val="1"/>
                <c:pt idx="0">
                  <c:v>EU (excl. BRI)</c:v>
                </c:pt>
              </c:strCache>
            </c:strRef>
          </c:tx>
          <c:spPr>
            <a:solidFill>
              <a:srgbClr val="E4D0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Country!$R$14:$S$14</c:f>
              <c:numCache>
                <c:formatCode>General</c:formatCode>
                <c:ptCount val="2"/>
                <c:pt idx="0">
                  <c:v>2016.0</c:v>
                </c:pt>
                <c:pt idx="1">
                  <c:v>2017.0</c:v>
                </c:pt>
              </c:numCache>
            </c:numRef>
          </c:cat>
          <c:val>
            <c:numRef>
              <c:f>Country!$Y$16:$Z$16</c:f>
              <c:numCache>
                <c:formatCode>General</c:formatCode>
                <c:ptCount val="2"/>
                <c:pt idx="0">
                  <c:v>59003.0</c:v>
                </c:pt>
                <c:pt idx="1">
                  <c:v>18999.0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FB-469D-98B7-7912F05C3162}"/>
            </c:ext>
          </c:extLst>
        </c:ser>
        <c:ser>
          <c:idx val="2"/>
          <c:order val="2"/>
          <c:tx>
            <c:strRef>
              <c:f>Country!$N$17</c:f>
              <c:strCache>
                <c:ptCount val="1"/>
                <c:pt idx="0">
                  <c:v>BRI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Country!$R$14:$S$14</c:f>
              <c:numCache>
                <c:formatCode>General</c:formatCode>
                <c:ptCount val="2"/>
                <c:pt idx="0">
                  <c:v>2016.0</c:v>
                </c:pt>
                <c:pt idx="1">
                  <c:v>2017.0</c:v>
                </c:pt>
              </c:numCache>
            </c:numRef>
          </c:cat>
          <c:val>
            <c:numRef>
              <c:f>Country!$Y$15:$Z$15</c:f>
              <c:numCache>
                <c:formatCode>General</c:formatCode>
                <c:ptCount val="2"/>
                <c:pt idx="0">
                  <c:v>21002.0</c:v>
                </c:pt>
                <c:pt idx="1">
                  <c:v>9399.0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FB-469D-98B7-7912F05C3162}"/>
            </c:ext>
          </c:extLst>
        </c:ser>
        <c:ser>
          <c:idx val="3"/>
          <c:order val="3"/>
          <c:tx>
            <c:strRef>
              <c:f>Country!$N$18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Country!$R$14:$S$14</c:f>
              <c:numCache>
                <c:formatCode>General</c:formatCode>
                <c:ptCount val="2"/>
                <c:pt idx="0">
                  <c:v>2016.0</c:v>
                </c:pt>
                <c:pt idx="1">
                  <c:v>2017.0</c:v>
                </c:pt>
              </c:numCache>
            </c:numRef>
          </c:cat>
          <c:val>
            <c:numRef>
              <c:f>Country!$Y$17:$Z$17</c:f>
              <c:numCache>
                <c:formatCode>General</c:formatCode>
                <c:ptCount val="2"/>
                <c:pt idx="0">
                  <c:v>66286.0</c:v>
                </c:pt>
                <c:pt idx="1">
                  <c:v>6442.0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FB-469D-98B7-7912F05C3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94119360"/>
        <c:axId val="1694120992"/>
      </c:barChart>
      <c:catAx>
        <c:axId val="169411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94120992"/>
        <c:crosses val="autoZero"/>
        <c:auto val="1"/>
        <c:lblAlgn val="ctr"/>
        <c:lblOffset val="100"/>
        <c:noMultiLvlLbl val="0"/>
      </c:catAx>
      <c:valAx>
        <c:axId val="16941209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6941193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62332833395825"/>
          <c:y val="0.262765091863517"/>
          <c:w val="0.964216504186977"/>
          <c:h val="0.47957436570428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[CFIUS_Stats.xlsx]Graphs!$A$20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85D-474F-A3E6-2F8B24B5DA5A}"/>
              </c:ext>
            </c:extLst>
          </c:dPt>
          <c:cat>
            <c:strRef>
              <c:f>[CFIUS_Stats.xlsx]Graphs!$B$19:$E$19</c:f>
              <c:strCache>
                <c:ptCount val="4"/>
                <c:pt idx="0">
                  <c:v>Manufacturing</c:v>
                </c:pt>
                <c:pt idx="1">
                  <c:v>Finance, Information and services</c:v>
                </c:pt>
                <c:pt idx="2">
                  <c:v>Mining, Utilities, and Construction</c:v>
                </c:pt>
                <c:pt idx="3">
                  <c:v>Retail, Transportation</c:v>
                </c:pt>
              </c:strCache>
            </c:strRef>
          </c:cat>
          <c:val>
            <c:numRef>
              <c:f>[CFIUS_Stats.xlsx]Graphs!$B$20:$E$20</c:f>
              <c:numCache>
                <c:formatCode>General</c:formatCode>
                <c:ptCount val="4"/>
                <c:pt idx="0">
                  <c:v>133.0</c:v>
                </c:pt>
                <c:pt idx="1">
                  <c:v>97.0</c:v>
                </c:pt>
                <c:pt idx="2">
                  <c:v>53.0</c:v>
                </c:pt>
                <c:pt idx="3">
                  <c:v>30.0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5D-474F-A3E6-2F8B24B5DA5A}"/>
            </c:ext>
          </c:extLst>
        </c:ser>
        <c:ser>
          <c:idx val="0"/>
          <c:order val="1"/>
          <c:tx>
            <c:strRef>
              <c:f>[CFIUS_Stats.xlsx]Graphs!$A$21</c:f>
              <c:strCache>
                <c:ptCount val="1"/>
                <c:pt idx="0">
                  <c:v>Number of China-Related Filings </c:v>
                </c:pt>
              </c:strCache>
            </c:strRef>
          </c:tx>
          <c:spPr>
            <a:solidFill>
              <a:srgbClr val="A21636"/>
            </a:solidFill>
          </c:spPr>
          <c:invertIfNegative val="0"/>
          <c:cat>
            <c:strRef>
              <c:f>[CFIUS_Stats.xlsx]Graphs!$B$19:$E$19</c:f>
              <c:strCache>
                <c:ptCount val="4"/>
                <c:pt idx="0">
                  <c:v>Manufacturing</c:v>
                </c:pt>
                <c:pt idx="1">
                  <c:v>Finance, Information and services</c:v>
                </c:pt>
                <c:pt idx="2">
                  <c:v>Mining, Utilities, and Construction</c:v>
                </c:pt>
                <c:pt idx="3">
                  <c:v>Retail, Transportation</c:v>
                </c:pt>
              </c:strCache>
            </c:strRef>
          </c:cat>
          <c:val>
            <c:numRef>
              <c:f>[CFIUS_Stats.xlsx]Graphs!$B$21:$E$21</c:f>
              <c:numCache>
                <c:formatCode>General</c:formatCode>
                <c:ptCount val="4"/>
                <c:pt idx="0">
                  <c:v>39.0</c:v>
                </c:pt>
                <c:pt idx="1">
                  <c:v>15.0</c:v>
                </c:pt>
                <c:pt idx="2">
                  <c:v>13.0</c:v>
                </c:pt>
                <c:pt idx="3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5D-474F-A3E6-2F8B24B5D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9783088"/>
        <c:axId val="1689786816"/>
      </c:barChart>
      <c:barChart>
        <c:barDir val="col"/>
        <c:grouping val="stacked"/>
        <c:varyColors val="0"/>
        <c:ser>
          <c:idx val="2"/>
          <c:order val="2"/>
          <c:tx>
            <c:v>x</c:v>
          </c:tx>
          <c:invertIfNegative val="0"/>
          <c:val>
            <c:numLit>
              <c:formatCode>General</c:formatCode>
              <c:ptCount val="1"/>
              <c:pt idx="0">
                <c:v>0.0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5D-474F-A3E6-2F8B24B5D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7688208"/>
        <c:axId val="1577686576"/>
      </c:barChart>
      <c:catAx>
        <c:axId val="168978308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1689786816"/>
        <c:crosses val="autoZero"/>
        <c:auto val="1"/>
        <c:lblAlgn val="ctr"/>
        <c:lblOffset val="100"/>
        <c:noMultiLvlLbl val="0"/>
      </c:catAx>
      <c:valAx>
        <c:axId val="168978681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1689783088"/>
        <c:crosses val="autoZero"/>
        <c:crossBetween val="between"/>
        <c:majorUnit val="40.0"/>
      </c:valAx>
      <c:valAx>
        <c:axId val="1577686576"/>
        <c:scaling>
          <c:orientation val="minMax"/>
          <c:max val="200.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577688208"/>
        <c:crosses val="max"/>
        <c:crossBetween val="between"/>
        <c:majorUnit val="40.0"/>
      </c:valAx>
      <c:catAx>
        <c:axId val="1577688208"/>
        <c:scaling>
          <c:orientation val="minMax"/>
        </c:scaling>
        <c:delete val="1"/>
        <c:axPos val="b"/>
        <c:majorTickMark val="out"/>
        <c:minorTickMark val="none"/>
        <c:tickLblPos val="nextTo"/>
        <c:crossAx val="1577686576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0"/>
          <c:y val="0.154501749781277"/>
          <c:w val="1.0"/>
          <c:h val="0.10767979002624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  <c:showDLblsOverMax val="0"/>
  </c:chart>
  <c:spPr>
    <a:solidFill>
      <a:srgbClr val="FFFFFF"/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r>
              <a:rPr lang="en-US" b="1">
                <a:solidFill>
                  <a:srgbClr val="C00000"/>
                </a:solidFill>
              </a:rPr>
              <a:t>Effective tax rate for Chinese listed companies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799752515978812"/>
          <c:y val="0.209730971128609"/>
          <c:w val="0.875347503376265"/>
          <c:h val="0.646807586551681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'Chart (Sum)'!$D$6</c:f>
              <c:strCache>
                <c:ptCount val="1"/>
                <c:pt idx="0">
                  <c:v>15</c:v>
                </c:pt>
              </c:strCache>
            </c:strRef>
          </c:tx>
          <c:spPr>
            <a:solidFill>
              <a:srgbClr val="A21636">
                <a:lumMod val="20000"/>
                <a:lumOff val="80000"/>
              </a:srgb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'Chart (Sum)'!$D$5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'Chart (Sum)'!$J$6</c:f>
              <c:numCache>
                <c:formatCode>0</c:formatCode>
                <c:ptCount val="1"/>
                <c:pt idx="0">
                  <c:v>16.30273663829129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72-4703-8440-A0AC8ED1F509}"/>
            </c:ext>
          </c:extLst>
        </c:ser>
        <c:ser>
          <c:idx val="0"/>
          <c:order val="1"/>
          <c:tx>
            <c:strRef>
              <c:f>'Chart (Sum)'!$D$7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A2163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'Chart (Sum)'!$D$5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'Chart (Sum)'!$J$7</c:f>
              <c:numCache>
                <c:formatCode>0</c:formatCode>
                <c:ptCount val="1"/>
                <c:pt idx="0">
                  <c:v>16.65734138484072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72-4703-8440-A0AC8ED1F5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7319488"/>
        <c:axId val="1647320848"/>
      </c:barChart>
      <c:catAx>
        <c:axId val="1647319488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1647320848"/>
        <c:crossesAt val="0.0"/>
        <c:auto val="1"/>
        <c:lblAlgn val="ctr"/>
        <c:lblOffset val="100"/>
        <c:noMultiLvlLbl val="0"/>
      </c:catAx>
      <c:valAx>
        <c:axId val="1647320848"/>
        <c:scaling>
          <c:orientation val="minMax"/>
          <c:min val="0.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4731948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C00000"/>
                </a:solidFill>
              </a:defRPr>
            </a:pPr>
            <a:r>
              <a:rPr lang="en-US" sz="1200" b="1" i="0" u="none" strike="noStrike" baseline="0" dirty="0" smtClean="0">
                <a:solidFill>
                  <a:srgbClr val="C00000"/>
                </a:solidFill>
                <a:effectLst/>
              </a:rPr>
              <a:t>China’s effective tax rate is not standing out compare to the OECD countries: </a:t>
            </a:r>
            <a:r>
              <a:rPr lang="en-US" sz="1200" dirty="0" smtClean="0">
                <a:solidFill>
                  <a:srgbClr val="C00000"/>
                </a:solidFill>
              </a:rPr>
              <a:t>Total </a:t>
            </a:r>
            <a:r>
              <a:rPr lang="en-US" sz="1200" dirty="0">
                <a:solidFill>
                  <a:srgbClr val="C00000"/>
                </a:solidFill>
              </a:rPr>
              <a:t>Tax </a:t>
            </a:r>
            <a:r>
              <a:rPr lang="en-US" sz="1200" dirty="0" smtClean="0">
                <a:solidFill>
                  <a:srgbClr val="C00000"/>
                </a:solidFill>
              </a:rPr>
              <a:t>Revenue</a:t>
            </a:r>
            <a:r>
              <a:rPr lang="en-US" sz="1200" baseline="0" dirty="0" smtClean="0">
                <a:solidFill>
                  <a:srgbClr val="C00000"/>
                </a:solidFill>
              </a:rPr>
              <a:t> </a:t>
            </a:r>
            <a:r>
              <a:rPr lang="en-US" sz="1200" baseline="0" dirty="0">
                <a:solidFill>
                  <a:srgbClr val="C00000"/>
                </a:solidFill>
              </a:rPr>
              <a:t>% of GDP</a:t>
            </a:r>
            <a:endParaRPr lang="en-US" sz="1200" dirty="0">
              <a:solidFill>
                <a:srgbClr val="C00000"/>
              </a:solidFill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763898609895985"/>
          <c:y val="0.134920634920635"/>
          <c:w val="0.858098327986779"/>
          <c:h val="0.482836156181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Sheet2!$U$2</c:f>
              <c:strCache>
                <c:ptCount val="1"/>
                <c:pt idx="0">
                  <c:v>Tax % of GDP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Sheet2!$T$3:$T$34</c:f>
              <c:strCache>
                <c:ptCount val="32"/>
                <c:pt idx="0">
                  <c:v>Denmark</c:v>
                </c:pt>
                <c:pt idx="1">
                  <c:v>France</c:v>
                </c:pt>
                <c:pt idx="2">
                  <c:v>Belgium</c:v>
                </c:pt>
                <c:pt idx="3">
                  <c:v>Finland</c:v>
                </c:pt>
                <c:pt idx="4">
                  <c:v>Sweden</c:v>
                </c:pt>
                <c:pt idx="5">
                  <c:v>Italy</c:v>
                </c:pt>
                <c:pt idx="6">
                  <c:v>Austria</c:v>
                </c:pt>
                <c:pt idx="7">
                  <c:v>Hungary</c:v>
                </c:pt>
                <c:pt idx="8">
                  <c:v>Netherlands</c:v>
                </c:pt>
                <c:pt idx="9">
                  <c:v>Norway</c:v>
                </c:pt>
                <c:pt idx="10">
                  <c:v>Germany</c:v>
                </c:pt>
                <c:pt idx="11">
                  <c:v>Luxembourg</c:v>
                </c:pt>
                <c:pt idx="12">
                  <c:v>Slovenia</c:v>
                </c:pt>
                <c:pt idx="13">
                  <c:v>Iceland</c:v>
                </c:pt>
                <c:pt idx="14">
                  <c:v>Estonia</c:v>
                </c:pt>
                <c:pt idx="15">
                  <c:v>Portugal</c:v>
                </c:pt>
                <c:pt idx="16">
                  <c:v>OECD Average</c:v>
                </c:pt>
                <c:pt idx="17">
                  <c:v>Czech Republic</c:v>
                </c:pt>
                <c:pt idx="18">
                  <c:v>Poland</c:v>
                </c:pt>
                <c:pt idx="19">
                  <c:v>Spain</c:v>
                </c:pt>
                <c:pt idx="20">
                  <c:v>United Kingdom</c:v>
                </c:pt>
                <c:pt idx="21">
                  <c:v>Slovak Republic</c:v>
                </c:pt>
                <c:pt idx="22">
                  <c:v>New Zealand</c:v>
                </c:pt>
                <c:pt idx="23">
                  <c:v>Canada</c:v>
                </c:pt>
                <c:pt idx="24">
                  <c:v>Israel</c:v>
                </c:pt>
                <c:pt idx="25">
                  <c:v>Switzerland</c:v>
                </c:pt>
                <c:pt idx="26">
                  <c:v>Korea</c:v>
                </c:pt>
                <c:pt idx="27">
                  <c:v>United States</c:v>
                </c:pt>
                <c:pt idx="28">
                  <c:v>Turkey</c:v>
                </c:pt>
                <c:pt idx="29">
                  <c:v>Ireland</c:v>
                </c:pt>
                <c:pt idx="30">
                  <c:v>Chile</c:v>
                </c:pt>
                <c:pt idx="31">
                  <c:v>China</c:v>
                </c:pt>
              </c:strCache>
            </c:strRef>
          </c:cat>
          <c:val>
            <c:numRef>
              <c:f>Sheet2!$U$3:$U$34</c:f>
              <c:numCache>
                <c:formatCode>General</c:formatCode>
                <c:ptCount val="32"/>
                <c:pt idx="0">
                  <c:v>45.942</c:v>
                </c:pt>
                <c:pt idx="1">
                  <c:v>45.272</c:v>
                </c:pt>
                <c:pt idx="2">
                  <c:v>44.179</c:v>
                </c:pt>
                <c:pt idx="3">
                  <c:v>44.131</c:v>
                </c:pt>
                <c:pt idx="4">
                  <c:v>44.12</c:v>
                </c:pt>
                <c:pt idx="5">
                  <c:v>42.866</c:v>
                </c:pt>
                <c:pt idx="6">
                  <c:v>42.675</c:v>
                </c:pt>
                <c:pt idx="7">
                  <c:v>39.41</c:v>
                </c:pt>
                <c:pt idx="8">
                  <c:v>38.849</c:v>
                </c:pt>
                <c:pt idx="9">
                  <c:v>37.984</c:v>
                </c:pt>
                <c:pt idx="10">
                  <c:v>37.555</c:v>
                </c:pt>
                <c:pt idx="11">
                  <c:v>37.072</c:v>
                </c:pt>
                <c:pt idx="12">
                  <c:v>36.97900000000001</c:v>
                </c:pt>
                <c:pt idx="13">
                  <c:v>36.371</c:v>
                </c:pt>
                <c:pt idx="14">
                  <c:v>34.73900000000001</c:v>
                </c:pt>
                <c:pt idx="15">
                  <c:v>34.38</c:v>
                </c:pt>
                <c:pt idx="16">
                  <c:v>34.258</c:v>
                </c:pt>
                <c:pt idx="17">
                  <c:v>34.03100000000001</c:v>
                </c:pt>
                <c:pt idx="18">
                  <c:v>33.563</c:v>
                </c:pt>
                <c:pt idx="19">
                  <c:v>33.483</c:v>
                </c:pt>
                <c:pt idx="20">
                  <c:v>33.21</c:v>
                </c:pt>
                <c:pt idx="21">
                  <c:v>32.735</c:v>
                </c:pt>
                <c:pt idx="22">
                  <c:v>32.075</c:v>
                </c:pt>
                <c:pt idx="23">
                  <c:v>31.675</c:v>
                </c:pt>
                <c:pt idx="24">
                  <c:v>31.245</c:v>
                </c:pt>
                <c:pt idx="25">
                  <c:v>27.826</c:v>
                </c:pt>
                <c:pt idx="26">
                  <c:v>26.307</c:v>
                </c:pt>
                <c:pt idx="27">
                  <c:v>26.021</c:v>
                </c:pt>
                <c:pt idx="28">
                  <c:v>25.465</c:v>
                </c:pt>
                <c:pt idx="29">
                  <c:v>23.031</c:v>
                </c:pt>
                <c:pt idx="30">
                  <c:v>20.39099999999999</c:v>
                </c:pt>
                <c:pt idx="31">
                  <c:v>17.45329617153072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7D-43F4-B854-FB21FE1BE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6268224"/>
        <c:axId val="1726270000"/>
      </c:barChart>
      <c:barChart>
        <c:barDir val="col"/>
        <c:grouping val="clustered"/>
        <c:varyColors val="0"/>
        <c:ser>
          <c:idx val="1"/>
          <c:order val="1"/>
          <c:tx>
            <c:v>X</c:v>
          </c:tx>
          <c:invertIfNegative val="0"/>
          <c:val>
            <c:numRef>
              <c:f>Sheet2!$P$3:$P$34</c:f>
              <c:numCache>
                <c:formatCode>General</c:formatCode>
                <c:ptCount val="3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7D-43F4-B854-FB21FE1BE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6272288"/>
        <c:axId val="1726274064"/>
      </c:barChart>
      <c:catAx>
        <c:axId val="172626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726270000"/>
        <c:crosses val="autoZero"/>
        <c:auto val="1"/>
        <c:lblAlgn val="ctr"/>
        <c:lblOffset val="100"/>
        <c:noMultiLvlLbl val="0"/>
      </c:catAx>
      <c:valAx>
        <c:axId val="1726270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26268224"/>
        <c:crosses val="autoZero"/>
        <c:crossBetween val="between"/>
        <c:majorUnit val="10.0"/>
      </c:valAx>
      <c:catAx>
        <c:axId val="1726272288"/>
        <c:scaling>
          <c:orientation val="minMax"/>
        </c:scaling>
        <c:delete val="1"/>
        <c:axPos val="b"/>
        <c:majorTickMark val="out"/>
        <c:minorTickMark val="none"/>
        <c:tickLblPos val="nextTo"/>
        <c:crossAx val="1726274064"/>
        <c:crosses val="autoZero"/>
        <c:auto val="1"/>
        <c:lblAlgn val="ctr"/>
        <c:lblOffset val="100"/>
        <c:noMultiLvlLbl val="0"/>
      </c:catAx>
      <c:valAx>
        <c:axId val="1726274064"/>
        <c:scaling>
          <c:orientation val="minMax"/>
          <c:max val="50.0"/>
          <c:min val="0.0"/>
        </c:scaling>
        <c:delete val="0"/>
        <c:axPos val="r"/>
        <c:numFmt formatCode="General" sourceLinked="1"/>
        <c:majorTickMark val="out"/>
        <c:minorTickMark val="none"/>
        <c:tickLblPos val="nextTo"/>
        <c:crossAx val="1726272288"/>
        <c:crosses val="max"/>
        <c:crossBetween val="between"/>
        <c:majorUnit val="10.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0.00231</cdr:x>
      <cdr:y>0.94048</cdr:y>
    </cdr:from>
    <cdr:to>
      <cdr:x>0.22454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25" y="3009900"/>
          <a:ext cx="9144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Source: </a:t>
          </a:r>
          <a:r>
            <a:rPr lang="en-US" sz="800" dirty="0" smtClean="0">
              <a:latin typeface="Arial" panose="020B0604020202020204" pitchFamily="34" charset="0"/>
              <a:cs typeface="Arial" panose="020B0604020202020204" pitchFamily="34" charset="0"/>
            </a:rPr>
            <a:t>USITC</a:t>
          </a:r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, UN </a:t>
          </a:r>
          <a:r>
            <a:rPr lang="en-US" sz="800" dirty="0" err="1">
              <a:latin typeface="Arial" panose="020B0604020202020204" pitchFamily="34" charset="0"/>
              <a:cs typeface="Arial" panose="020B0604020202020204" pitchFamily="34" charset="0"/>
            </a:rPr>
            <a:t>Comtrade</a:t>
          </a:r>
          <a:endParaRPr lang="en-US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0.91667</cdr:y>
    </cdr:from>
    <cdr:to>
      <cdr:x>0.99405</cdr:x>
      <cdr:y>0.98162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095500"/>
          <a:ext cx="3181358" cy="148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6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Source: Natixis, </a:t>
          </a:r>
          <a:r>
            <a:rPr lang="en-US" altLang="zh-CN" sz="6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USITC</a:t>
          </a:r>
          <a:endParaRPr lang="en-US" sz="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4.60469E-7</cdr:y>
    </cdr:from>
    <cdr:to>
      <cdr:x>1</cdr:x>
      <cdr:y>0.16082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"/>
          <a:ext cx="2781300" cy="349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200" b="1" i="0" baseline="0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 </a:t>
          </a:r>
          <a:r>
            <a:rPr lang="en-US" sz="1200" b="1" i="0" baseline="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number of </a:t>
          </a:r>
          <a:r>
            <a:rPr lang="en-US" sz="12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Section 301 investigations</a:t>
          </a:r>
          <a:endParaRPr lang="en-US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0.90833</cdr:y>
    </cdr:from>
    <cdr:to>
      <cdr:x>0.99405</cdr:x>
      <cdr:y>0.98162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076450"/>
          <a:ext cx="3181358" cy="167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600">
              <a:latin typeface="Arial" panose="020B0604020202020204" pitchFamily="34" charset="0"/>
              <a:cs typeface="Arial" panose="020B0604020202020204" pitchFamily="34" charset="0"/>
            </a:rPr>
            <a:t>N.B.*Till</a:t>
          </a:r>
          <a:r>
            <a:rPr lang="en-US" sz="600" baseline="0">
              <a:latin typeface="Arial" panose="020B0604020202020204" pitchFamily="34" charset="0"/>
              <a:cs typeface="Arial" panose="020B0604020202020204" pitchFamily="34" charset="0"/>
            </a:rPr>
            <a:t> April 14th of 2018. </a:t>
          </a:r>
          <a:r>
            <a:rPr lang="en-US" sz="600">
              <a:latin typeface="Arial" panose="020B0604020202020204" pitchFamily="34" charset="0"/>
              <a:cs typeface="Arial" panose="020B0604020202020204" pitchFamily="34" charset="0"/>
            </a:rPr>
            <a:t>Source: Natixis, US Government</a:t>
          </a:r>
        </a:p>
        <a:p xmlns:a="http://schemas.openxmlformats.org/drawingml/2006/main">
          <a:endParaRPr lang="en-US" sz="6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4.37445E-7</cdr:y>
    </cdr:from>
    <cdr:to>
      <cdr:x>1</cdr:x>
      <cdr:y>0.15417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"/>
          <a:ext cx="3200400" cy="352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200" b="1" i="0" baseline="0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 </a:t>
          </a:r>
          <a:r>
            <a:rPr lang="en-US" sz="1200" b="1" i="0" baseline="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number of 337 Investigation</a:t>
          </a:r>
          <a:endParaRPr lang="en-US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0.89167</cdr:y>
    </cdr:from>
    <cdr:to>
      <cdr:x>0.99405</cdr:x>
      <cdr:y>0.99167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038350"/>
          <a:ext cx="3181358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600">
              <a:latin typeface="Arial" panose="020B0604020202020204" pitchFamily="34" charset="0"/>
              <a:cs typeface="Arial" panose="020B0604020202020204" pitchFamily="34" charset="0"/>
            </a:rPr>
            <a:t>N.B.</a:t>
          </a:r>
          <a:r>
            <a:rPr lang="en-US" sz="600" baseline="0">
              <a:latin typeface="Arial" panose="020B0604020202020204" pitchFamily="34" charset="0"/>
              <a:cs typeface="Arial" panose="020B0604020202020204" pitchFamily="34" charset="0"/>
            </a:rPr>
            <a:t> EU 28 also includes the EC before the establishment of the European Union. </a:t>
          </a:r>
        </a:p>
        <a:p xmlns:a="http://schemas.openxmlformats.org/drawingml/2006/main">
          <a:r>
            <a:rPr lang="en-US" sz="600">
              <a:latin typeface="Arial" panose="020B0604020202020204" pitchFamily="34" charset="0"/>
              <a:cs typeface="Arial" panose="020B0604020202020204" pitchFamily="34" charset="0"/>
            </a:rPr>
            <a:t>Source: Natixis, US Government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0.90833</cdr:y>
    </cdr:from>
    <cdr:to>
      <cdr:x>0.99405</cdr:x>
      <cdr:y>0.98162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076450"/>
          <a:ext cx="3181358" cy="167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600">
              <a:latin typeface="Arial" panose="020B0604020202020204" pitchFamily="34" charset="0"/>
              <a:cs typeface="Arial" panose="020B0604020202020204" pitchFamily="34" charset="0"/>
            </a:rPr>
            <a:t>N.B.*Till</a:t>
          </a:r>
          <a:r>
            <a:rPr lang="en-US" sz="600" baseline="0">
              <a:latin typeface="Arial" panose="020B0604020202020204" pitchFamily="34" charset="0"/>
              <a:cs typeface="Arial" panose="020B0604020202020204" pitchFamily="34" charset="0"/>
            </a:rPr>
            <a:t> April 14th of 2018. </a:t>
          </a:r>
          <a:r>
            <a:rPr lang="en-US" sz="600">
              <a:latin typeface="Arial" panose="020B0604020202020204" pitchFamily="34" charset="0"/>
              <a:cs typeface="Arial" panose="020B0604020202020204" pitchFamily="34" charset="0"/>
            </a:rPr>
            <a:t>Source: Natixis, US Government</a:t>
          </a:r>
        </a:p>
        <a:p xmlns:a="http://schemas.openxmlformats.org/drawingml/2006/main">
          <a:endParaRPr lang="en-US" sz="6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0.15417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3200400" cy="35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200" b="1" i="0" baseline="0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337 </a:t>
          </a:r>
          <a:r>
            <a:rPr lang="en-US" sz="1200" b="1" i="0" baseline="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Investigation involving companies in China </a:t>
          </a:r>
          <a:endParaRPr lang="en-US" sz="1200" b="1" dirty="0">
            <a:solidFill>
              <a:srgbClr val="C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0.87917</cdr:y>
    </cdr:from>
    <cdr:to>
      <cdr:x>1</cdr:x>
      <cdr:y>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0" y="2009775"/>
          <a:ext cx="32004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eaLnBrk="1" fontAlgn="auto" latinLnBrk="0" hangingPunct="1"/>
          <a:endParaRPr lang="en-US" sz="800" b="0" i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eaLnBrk="1" fontAlgn="auto" latinLnBrk="0" hangingPunct="1"/>
          <a:r>
            <a:rPr lang="en-US" sz="8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Source: Natixis, CFIUS</a:t>
          </a:r>
          <a:endParaRPr lang="en-US" sz="800" b="0" i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0.0119</cdr:x>
      <cdr:y>0</cdr:y>
    </cdr:from>
    <cdr:to>
      <cdr:x>1</cdr:x>
      <cdr:y>0.11429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153" y="0"/>
          <a:ext cx="3915247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200" b="1" i="0" baseline="0" dirty="0" smtClean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 cases scrutinized </a:t>
          </a:r>
          <a:r>
            <a:rPr lang="en-US" sz="1200" b="1" i="0" dirty="0" smtClean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i="0" baseline="0" dirty="0" smtClean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by </a:t>
          </a:r>
          <a:r>
            <a:rPr lang="en-US" sz="1200" b="1" i="0" baseline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target sector, 2013-2015</a:t>
          </a:r>
          <a:endParaRPr lang="en-US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0.88413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048000"/>
          <a:ext cx="5410200" cy="399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aseline="0" dirty="0" smtClean="0">
              <a:latin typeface="Arial" panose="020B0604020202020204" pitchFamily="34" charset="0"/>
              <a:cs typeface="Arial" panose="020B0604020202020204" pitchFamily="34" charset="0"/>
            </a:rPr>
            <a:t>N.B. 2015 data for OECD average  and 2016 data for individual OECD countries and</a:t>
          </a:r>
          <a:r>
            <a:rPr lang="en-US" sz="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800" baseline="0" dirty="0" smtClean="0">
              <a:latin typeface="Arial" panose="020B0604020202020204" pitchFamily="34" charset="0"/>
              <a:cs typeface="Arial" panose="020B0604020202020204" pitchFamily="34" charset="0"/>
            </a:rPr>
            <a:t>2017 data for China.</a:t>
          </a:r>
          <a:r>
            <a:rPr lang="en-US" sz="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 xmlns:a="http://schemas.openxmlformats.org/drawingml/2006/main">
          <a:r>
            <a:rPr lang="en-US" sz="800" dirty="0" smtClean="0">
              <a:latin typeface="Arial" panose="020B0604020202020204" pitchFamily="34" charset="0"/>
              <a:cs typeface="Arial" panose="020B0604020202020204" pitchFamily="34" charset="0"/>
            </a:rPr>
            <a:t>Source</a:t>
          </a:r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: OECD,</a:t>
          </a:r>
          <a:r>
            <a:rPr lang="en-US" sz="8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800" baseline="0" dirty="0" smtClean="0">
              <a:latin typeface="Arial" panose="020B0604020202020204" pitchFamily="34" charset="0"/>
              <a:cs typeface="Arial" panose="020B0604020202020204" pitchFamily="34" charset="0"/>
            </a:rPr>
            <a:t>NBS</a:t>
          </a:r>
          <a:endParaRPr lang="en-US" sz="800" baseline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0.90586</cdr:x>
      <cdr:y>0.31944</cdr:y>
    </cdr:from>
    <cdr:to>
      <cdr:x>0.93596</cdr:x>
      <cdr:y>0.82837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727450" y="1022350"/>
          <a:ext cx="123825" cy="1628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0.00169</cdr:x>
      <cdr:y>0.9221</cdr:y>
    </cdr:from>
    <cdr:to>
      <cdr:x>0.94482</cdr:x>
      <cdr:y>0.98357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0" y="2108980"/>
          <a:ext cx="2943228" cy="138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eaLnBrk="1" fontAlgn="auto" latinLnBrk="0" hangingPunct="1"/>
          <a:r>
            <a:rPr lang="en-US" sz="800" i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Source: Natixis,</a:t>
          </a:r>
          <a:r>
            <a:rPr lang="en-US" sz="800" i="0" baseline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UN Comtrade</a:t>
          </a:r>
          <a:endParaRPr lang="en-US" sz="800" i="0">
            <a:effectLst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0.0125</cdr:y>
    </cdr:from>
    <cdr:to>
      <cdr:x>1</cdr:x>
      <cdr:y>0.17083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28575"/>
          <a:ext cx="320040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200" b="1" i="0" baseline="0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China’s </a:t>
          </a:r>
          <a:r>
            <a:rPr lang="en-US" sz="1200" b="1" i="0" baseline="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top 10 imports from the US in 2016 (USD </a:t>
          </a:r>
          <a:r>
            <a:rPr lang="en-US" sz="1200" b="1" i="0" baseline="0" dirty="0" err="1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bn</a:t>
          </a:r>
          <a:r>
            <a:rPr lang="en-US" sz="1200" b="1" i="0" baseline="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en-US" sz="1200" b="1" dirty="0">
            <a:solidFill>
              <a:srgbClr val="C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n-US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0.00169</cdr:x>
      <cdr:y>0.88843</cdr:y>
    </cdr:from>
    <cdr:to>
      <cdr:x>0.94482</cdr:x>
      <cdr:y>0.98357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6954" y="3276600"/>
          <a:ext cx="3880791" cy="350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eaLnBrk="1" fontAlgn="auto" latinLnBrk="0" hangingPunct="1"/>
          <a:r>
            <a:rPr lang="en-US" sz="800" i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Source: Natixis,</a:t>
          </a:r>
          <a:r>
            <a:rPr lang="en-US" sz="800" i="0" baseline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UN </a:t>
          </a:r>
          <a:r>
            <a:rPr lang="en-US" sz="800" i="0" baseline="0" dirty="0" err="1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Comtrade</a:t>
          </a:r>
          <a:endParaRPr lang="en-US" sz="800" i="0" baseline="0" dirty="0" smtClean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 xmlns:a="http://schemas.openxmlformats.org/drawingml/2006/main">
          <a:pPr eaLnBrk="1" fontAlgn="auto" latinLnBrk="0" hangingPunct="1"/>
          <a:r>
            <a:rPr lang="en-US" sz="800" dirty="0" smtClean="0">
              <a:latin typeface="Arial" panose="020B0604020202020204" pitchFamily="34" charset="0"/>
              <a:cs typeface="Arial" panose="020B0604020202020204" pitchFamily="34" charset="0"/>
            </a:rPr>
            <a:t>N.B. Europe-5 includes Germany, the UK, France, Italy and Spain</a:t>
          </a:r>
          <a:endParaRPr lang="en-US" sz="800" i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0.01389</cdr:y>
    </cdr:from>
    <cdr:to>
      <cdr:x>1</cdr:x>
      <cdr:y>0.17222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31750"/>
          <a:ext cx="320040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200" b="1" i="0" baseline="0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China’s </a:t>
          </a:r>
          <a:r>
            <a:rPr lang="en-US" sz="1200" b="1" i="0" baseline="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top 10 imports from the </a:t>
          </a:r>
          <a:r>
            <a:rPr lang="en-US" sz="1200" b="1" i="0" baseline="0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Europe-5 </a:t>
          </a:r>
          <a:r>
            <a:rPr lang="en-US" sz="1200" b="1" i="0" baseline="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 2016 </a:t>
          </a:r>
          <a:endParaRPr lang="en-US" sz="1200" b="1" i="0" baseline="0" dirty="0" smtClean="0">
            <a:solidFill>
              <a:srgbClr val="C00000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 xmlns:a="http://schemas.openxmlformats.org/drawingml/2006/main">
          <a:pPr algn="ctr" rtl="0"/>
          <a:r>
            <a:rPr lang="en-US" sz="1200" b="1" i="0" baseline="0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n-US" sz="1200" b="1" i="0" baseline="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USD </a:t>
          </a:r>
          <a:r>
            <a:rPr lang="en-US" sz="1200" b="1" i="0" baseline="0" dirty="0" err="1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bn</a:t>
          </a:r>
          <a:r>
            <a:rPr lang="en-US" sz="1200" b="1" i="0" baseline="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en-US" sz="1200" b="1" dirty="0">
            <a:solidFill>
              <a:srgbClr val="C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n-US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F40C4DB8-03A6-4103-BCF0-701DBB301D98}" type="datetime1">
              <a:rPr lang="en-US" smtClean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662A0C9B-38F4-41BA-BDEB-6CAC4E6B96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4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AC68-DFF9-487F-8B4A-2C568FB33A57}" type="datetime1">
              <a:rPr lang="en-US" smtClean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7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2232-3052-4626-A499-B266D1A4F0F6}" type="datetime1">
              <a:rPr lang="en-US" smtClean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1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F94-EE8F-4A2C-AC7A-49E2FCAAC4D6}" type="datetime1">
              <a:rPr lang="en-US" smtClean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EE496C1-E954-470D-AC60-F171CE4978CA}" type="datetime1">
              <a:rPr lang="en-US" smtClean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662A0C9B-38F4-41BA-BDEB-6CAC4E6B96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5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1AAF-BECB-4B8E-B6F4-72B8361E3DF4}" type="datetime1">
              <a:rPr lang="en-US" smtClean="0"/>
              <a:t>6/28/18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4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D0C2-75C3-4F6E-878B-4729D5DBCD2D}" type="datetime1">
              <a:rPr lang="en-US" smtClean="0"/>
              <a:t>6/28/18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9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0A09-D753-488D-A0CD-600C6F555561}" type="datetime1">
              <a:rPr lang="en-US" smtClean="0"/>
              <a:t>6/28/18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4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1386-A187-43D9-8882-CAC259E61C83}" type="datetime1">
              <a:rPr lang="en-US" smtClean="0"/>
              <a:t>6/28/18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8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FCE3-6E4D-4517-8BF6-0DA888270006}" type="datetime1">
              <a:rPr lang="en-US" smtClean="0"/>
              <a:t>6/28/18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6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E58A-6626-404A-ABB5-F9A7C36474B5}" type="datetime1">
              <a:rPr lang="en-US" smtClean="0"/>
              <a:t>6/28/18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4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2DEC-7C29-4EC9-A9B9-DF875124977D}" type="datetime1">
              <a:rPr lang="en-US" smtClean="0"/>
              <a:t>6/28/18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A0C9B-38F4-41BA-BDEB-6CAC4E6B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China and US trade war and beyond: </a:t>
            </a:r>
            <a:br>
              <a:rPr lang="en-US" dirty="0"/>
            </a:br>
            <a:r>
              <a:rPr lang="en-US" dirty="0"/>
              <a:t>What can Europe do?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2500" dirty="0"/>
              <a:t>Alicia Garcia Herrero</a:t>
            </a:r>
          </a:p>
          <a:p>
            <a:r>
              <a:rPr lang="en-US" sz="2500" dirty="0" smtClean="0"/>
              <a:t>Research </a:t>
            </a:r>
            <a:r>
              <a:rPr lang="en-US" sz="2500" dirty="0"/>
              <a:t>fellow at </a:t>
            </a:r>
            <a:r>
              <a:rPr lang="en-US" sz="2500" dirty="0" smtClean="0"/>
              <a:t>Bruegel</a:t>
            </a:r>
          </a:p>
          <a:p>
            <a:endParaRPr lang="en-US" sz="2500" dirty="0"/>
          </a:p>
          <a:p>
            <a:r>
              <a:rPr lang="en-US" sz="2500" dirty="0" smtClean="0"/>
              <a:t>alicia.garciaherrero@bruegel.org</a:t>
            </a:r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r>
              <a:rPr lang="en-US" sz="2500" dirty="0"/>
              <a:t>June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29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But also with other means, such as trade and even corporate tax taxes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9210"/>
            <a:ext cx="8210550" cy="1601479"/>
          </a:xfrm>
        </p:spPr>
        <p:txBody>
          <a:bodyPr>
            <a:normAutofit/>
          </a:bodyPr>
          <a:lstStyle/>
          <a:p>
            <a:r>
              <a:rPr lang="en-US" dirty="0"/>
              <a:t>US also limiting China’s ability to buy its technology…</a:t>
            </a:r>
            <a:br>
              <a:rPr lang="en-US" dirty="0"/>
            </a:br>
            <a:r>
              <a:rPr lang="en-US" dirty="0" smtClean="0"/>
              <a:t>This </a:t>
            </a:r>
            <a:r>
              <a:rPr lang="en-US" dirty="0"/>
              <a:t>is why China is going to Europe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2347008"/>
              </p:ext>
            </p:extLst>
          </p:nvPr>
        </p:nvGraphicFramePr>
        <p:xfrm>
          <a:off x="304800" y="1981994"/>
          <a:ext cx="4724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68141344"/>
              </p:ext>
            </p:extLst>
          </p:nvPr>
        </p:nvGraphicFramePr>
        <p:xfrm>
          <a:off x="4630189" y="1981994"/>
          <a:ext cx="4419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3946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17" y="178420"/>
            <a:ext cx="8597590" cy="15122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Technology related to industrial sector has become the key target of Chinese M&amp;A into Europe. ICT preferred in US but also financial and energy sectors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Industrial M&amp;A seems to diminish in the US, but start to be prevalent in the EU.</a:t>
            </a:r>
          </a:p>
          <a:p>
            <a:r>
              <a:rPr lang="en-US" dirty="0" smtClean="0"/>
              <a:t>Consumer </a:t>
            </a:r>
            <a:r>
              <a:rPr lang="en-US" dirty="0"/>
              <a:t>sector has been expanding rapidly in the non-EU and USA region, especially in the Belt and Road.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8"/>
          <a:stretch/>
        </p:blipFill>
        <p:spPr bwMode="auto">
          <a:xfrm>
            <a:off x="350751" y="2863735"/>
            <a:ext cx="8572500" cy="3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95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 consequences US’ corporate tax reform probably also linked to containing </a:t>
            </a:r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Although China’s officially standard corporate tax rate is 25% but this is really a maximum and there are a number of ways to lower it</a:t>
            </a:r>
          </a:p>
          <a:p>
            <a:r>
              <a:rPr lang="en-US" sz="1800" dirty="0"/>
              <a:t>In effective </a:t>
            </a:r>
            <a:r>
              <a:rPr lang="en-US" sz="1800" dirty="0" err="1" smtClean="0"/>
              <a:t>termswhen</a:t>
            </a:r>
            <a:r>
              <a:rPr lang="en-US" sz="1800" dirty="0" smtClean="0"/>
              <a:t> </a:t>
            </a:r>
            <a:r>
              <a:rPr lang="en-US" sz="1800" dirty="0"/>
              <a:t>including value added taxes, China’s effective tax rate  only 17%, </a:t>
            </a:r>
            <a:r>
              <a:rPr lang="en-US" sz="1800" dirty="0" smtClean="0"/>
              <a:t>much </a:t>
            </a:r>
            <a:r>
              <a:rPr lang="en-US" sz="1800" dirty="0"/>
              <a:t>lower than US new corporate tax ratio alone.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301999"/>
              </p:ext>
            </p:extLst>
          </p:nvPr>
        </p:nvGraphicFramePr>
        <p:xfrm>
          <a:off x="357447" y="3284912"/>
          <a:ext cx="4495800" cy="266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0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5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91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China’s official corporate income tax rate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81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17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rate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73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enterprises that satisfy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certain criteria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73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Recognized high-tech firms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 (2-year exemption)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17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Non-resident firms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52053062"/>
              </p:ext>
            </p:extLst>
          </p:nvPr>
        </p:nvGraphicFramePr>
        <p:xfrm>
          <a:off x="5403273" y="3395749"/>
          <a:ext cx="3276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908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really hard for US to be a threat </a:t>
            </a:r>
            <a:r>
              <a:rPr lang="en-US" dirty="0"/>
              <a:t>to </a:t>
            </a:r>
            <a:r>
              <a:rPr lang="en-US" dirty="0" smtClean="0"/>
              <a:t>China based on tax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0" y="1825625"/>
            <a:ext cx="823657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For </a:t>
            </a:r>
            <a:r>
              <a:rPr lang="en-US" sz="1800" b="1" dirty="0"/>
              <a:t>domestic firms</a:t>
            </a:r>
            <a:r>
              <a:rPr lang="en-US" sz="1800" dirty="0"/>
              <a:t>, less relevant due to capital control and government implicit subsidies</a:t>
            </a:r>
          </a:p>
          <a:p>
            <a:r>
              <a:rPr lang="en-US" sz="1800" dirty="0"/>
              <a:t>For </a:t>
            </a:r>
            <a:r>
              <a:rPr lang="en-US" sz="1800" b="1" dirty="0"/>
              <a:t>foreign companies</a:t>
            </a:r>
            <a:r>
              <a:rPr lang="en-US" sz="1800" dirty="0"/>
              <a:t>, China can still afford to lower the corporate income tax as it is a very small part of the tax base. Furthermore, China has already announced a temporarily exemption for foreign firms from taxes for reinvested profits.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156104"/>
              </p:ext>
            </p:extLst>
          </p:nvPr>
        </p:nvGraphicFramePr>
        <p:xfrm>
          <a:off x="1866900" y="3410545"/>
          <a:ext cx="5410200" cy="344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952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Europe do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37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Focusing on direct impact, </a:t>
            </a:r>
            <a:r>
              <a:rPr lang="en-US" dirty="0"/>
              <a:t>Europe could become the key </a:t>
            </a:r>
            <a:r>
              <a:rPr lang="en-US" dirty="0" smtClean="0"/>
              <a:t>loser</a:t>
            </a:r>
            <a:r>
              <a:rPr lang="en-US" dirty="0"/>
              <a:t> </a:t>
            </a:r>
            <a:r>
              <a:rPr lang="en-US" dirty="0" smtClean="0"/>
              <a:t>of a trade deal between the US and China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China were finally to accept a massive import bill from the US (say USD 200 billion as discussed), China would need to divert imports away from other parts of the world. EU as main target being a key competitor of US products for several sectors.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302653"/>
              </p:ext>
            </p:extLst>
          </p:nvPr>
        </p:nvGraphicFramePr>
        <p:xfrm>
          <a:off x="457200" y="3093720"/>
          <a:ext cx="4114800" cy="376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272946"/>
              </p:ext>
            </p:extLst>
          </p:nvPr>
        </p:nvGraphicFramePr>
        <p:xfrm>
          <a:off x="4743450" y="3033396"/>
          <a:ext cx="4114800" cy="368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9467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85" y="156118"/>
            <a:ext cx="8191965" cy="15345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Instead, EU could gain in </a:t>
            </a:r>
            <a:r>
              <a:rPr lang="en-US" sz="2800" dirty="0"/>
              <a:t>relative terms, if China and US continue with their trade war. </a:t>
            </a:r>
            <a:r>
              <a:rPr lang="en-US" sz="2800" dirty="0" smtClean="0"/>
              <a:t>This is only true if EU does not take. sides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5058"/>
            <a:ext cx="9144000" cy="46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67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European industries’ potential market in China if China/US import tariffs are </a:t>
            </a:r>
            <a:r>
              <a:rPr lang="en-US" dirty="0" smtClean="0"/>
              <a:t>imposed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922" y="1740945"/>
            <a:ext cx="4572396" cy="4797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064" y="4038518"/>
            <a:ext cx="1755800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29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22" y="211873"/>
            <a:ext cx="8314628" cy="1478817"/>
          </a:xfrm>
        </p:spPr>
        <p:txBody>
          <a:bodyPr>
            <a:normAutofit/>
          </a:bodyPr>
          <a:lstStyle/>
          <a:p>
            <a:r>
              <a:rPr lang="en-US" dirty="0"/>
              <a:t>European industries’ potential market in US if China/US import tariffs are </a:t>
            </a:r>
            <a:r>
              <a:rPr lang="en-US" dirty="0" smtClean="0"/>
              <a:t>imposed much bigger and more </a:t>
            </a:r>
            <a:r>
              <a:rPr lang="en-US" dirty="0" err="1" smtClean="0"/>
              <a:t>broadbased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10" y="1690689"/>
            <a:ext cx="7236579" cy="5102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187" y="3994601"/>
            <a:ext cx="1755800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6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2</a:t>
            </a:fld>
            <a:endParaRPr lang="en-US"/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500143" y="1812712"/>
            <a:ext cx="5761172" cy="307769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/>
              <a:t>US containing China with trade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But also with other means, such as trade and even corporate taxes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What can Europe do?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672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289932"/>
            <a:ext cx="8046999" cy="1400757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EU play the mid-field game as the world becomes dominated by two hegemons in a tech arms race?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EU could move away from a one-sided position anchored on the transatlantic alliance if it wants to profit from a </a:t>
            </a:r>
            <a:r>
              <a:rPr lang="en-US" sz="2000" b="1" dirty="0"/>
              <a:t>mid-field role</a:t>
            </a:r>
            <a:r>
              <a:rPr lang="en-US" sz="2000" dirty="0"/>
              <a:t>.</a:t>
            </a:r>
          </a:p>
          <a:p>
            <a:r>
              <a:rPr lang="en-US" sz="2000" dirty="0"/>
              <a:t>However, China should offer enough for EU to take that </a:t>
            </a:r>
            <a:r>
              <a:rPr lang="en-US" sz="2000" dirty="0" smtClean="0"/>
              <a:t>risk.</a:t>
            </a:r>
          </a:p>
          <a:p>
            <a:r>
              <a:rPr lang="en-US" sz="2000" dirty="0" smtClean="0"/>
              <a:t>So far EU gains more from US trade relation than from China.</a:t>
            </a:r>
          </a:p>
          <a:p>
            <a:r>
              <a:rPr lang="en-US" sz="2000" dirty="0" smtClean="0"/>
              <a:t>For China to entice EU, at least for trade, more is needed.</a:t>
            </a:r>
          </a:p>
          <a:p>
            <a:pPr lvl="1"/>
            <a:endParaRPr lang="en-US" sz="1700" dirty="0"/>
          </a:p>
          <a:p>
            <a:pPr lvl="1"/>
            <a:r>
              <a:rPr lang="en-US" sz="1700" b="1" dirty="0"/>
              <a:t>Market access and reciprocity </a:t>
            </a:r>
            <a:r>
              <a:rPr lang="en-US" sz="1700" dirty="0"/>
              <a:t>being key but also a change in </a:t>
            </a:r>
            <a:r>
              <a:rPr lang="en-US" sz="1700" b="1" dirty="0"/>
              <a:t>corporate governance </a:t>
            </a:r>
            <a:r>
              <a:rPr lang="en-US" sz="1700" dirty="0"/>
              <a:t>which cannot happen with China reducing </a:t>
            </a:r>
            <a:r>
              <a:rPr lang="en-US" sz="1700" b="1" dirty="0"/>
              <a:t>the role of the state </a:t>
            </a:r>
            <a:r>
              <a:rPr lang="en-US" sz="1700" dirty="0"/>
              <a:t>in the economy.</a:t>
            </a:r>
          </a:p>
          <a:p>
            <a:pPr lvl="1"/>
            <a:r>
              <a:rPr lang="en-US" sz="1700" b="1" dirty="0"/>
              <a:t>China’s unwillingness to take these actions may now change as US containment could become an existential risk for China’s growth model.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7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containing China with </a:t>
            </a:r>
            <a:r>
              <a:rPr lang="en-US" dirty="0" smtClean="0"/>
              <a:t>trade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6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Tic-Tac-Toe game on trade between the US and China US not really looking to settle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366668"/>
              </p:ext>
            </p:extLst>
          </p:nvPr>
        </p:nvGraphicFramePr>
        <p:xfrm>
          <a:off x="304800" y="1676400"/>
          <a:ext cx="8610599" cy="4730254"/>
        </p:xfrm>
        <a:graphic>
          <a:graphicData uri="http://schemas.openxmlformats.org/drawingml/2006/table">
            <a:tbl>
              <a:tblPr firstRow="1" bandRow="1"/>
              <a:tblGrid>
                <a:gridCol w="1133270">
                  <a:extLst>
                    <a:ext uri="{9D8B030D-6E8A-4147-A177-3AD203B41FA5}">
                      <a16:colId xmlns:a16="http://schemas.microsoft.com/office/drawing/2014/main" xmlns="" val="1789446325"/>
                    </a:ext>
                  </a:extLst>
                </a:gridCol>
                <a:gridCol w="2019808">
                  <a:extLst>
                    <a:ext uri="{9D8B030D-6E8A-4147-A177-3AD203B41FA5}">
                      <a16:colId xmlns:a16="http://schemas.microsoft.com/office/drawing/2014/main" xmlns="" val="593787419"/>
                    </a:ext>
                  </a:extLst>
                </a:gridCol>
                <a:gridCol w="1961489">
                  <a:extLst>
                    <a:ext uri="{9D8B030D-6E8A-4147-A177-3AD203B41FA5}">
                      <a16:colId xmlns:a16="http://schemas.microsoft.com/office/drawing/2014/main" xmlns="" val="282678953"/>
                    </a:ext>
                  </a:extLst>
                </a:gridCol>
                <a:gridCol w="1748016">
                  <a:extLst>
                    <a:ext uri="{9D8B030D-6E8A-4147-A177-3AD203B41FA5}">
                      <a16:colId xmlns:a16="http://schemas.microsoft.com/office/drawing/2014/main" xmlns="" val="4126597850"/>
                    </a:ext>
                  </a:extLst>
                </a:gridCol>
                <a:gridCol w="1748016">
                  <a:extLst>
                    <a:ext uri="{9D8B030D-6E8A-4147-A177-3AD203B41FA5}">
                      <a16:colId xmlns:a16="http://schemas.microsoft.com/office/drawing/2014/main" xmlns="" val="2467275910"/>
                    </a:ext>
                  </a:extLst>
                </a:gridCol>
              </a:tblGrid>
              <a:tr h="5300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Type of Product</a:t>
                      </a: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Solar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panels/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Washing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machines </a:t>
                      </a: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Steel / 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Aluminum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Intellectual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Property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(1102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products valued at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USD 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50bn)</a:t>
                      </a:r>
                      <a:endParaRPr lang="en-US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Autos /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Automotive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Parts</a:t>
                      </a:r>
                      <a:endParaRPr lang="en-US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3427338"/>
                  </a:ext>
                </a:extLst>
              </a:tr>
              <a:tr h="512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Rules</a:t>
                      </a: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Section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 Relief for Domestic Industries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Section 232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National security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Section 301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Intellectual property laws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Section 232 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National security</a:t>
                      </a: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2408404"/>
                  </a:ext>
                </a:extLst>
              </a:tr>
              <a:tr h="3289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Effective Date</a:t>
                      </a: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 additional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duty effective on July 6 for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818 products (worth 34bn)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included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 the p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roposed list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on April 6, and 284 products (worth 16bn) will undergo further review.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further review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172564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Exemption</a:t>
                      </a: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“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GSP-Eligible” developing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nations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Australia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Argentina, Brazil and South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Targeted at China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1231847"/>
                  </a:ext>
                </a:extLst>
              </a:tr>
              <a:tr h="2714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Applied to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√</a:t>
                      </a: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√</a:t>
                      </a: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√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√</a:t>
                      </a: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3032194"/>
                  </a:ext>
                </a:extLst>
              </a:tr>
              <a:tr h="871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Retaliation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from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Tariffs on $3 billion of 128 products including pork, fruit, nuts and wine of up to 25%</a:t>
                      </a: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25% duty effective on July 6 for 545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products valued at about $34 billion and 114 products valued at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about $16 billion with no effective date announced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408918"/>
                  </a:ext>
                </a:extLst>
              </a:tr>
              <a:tr h="243474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N.B.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Philippines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 Thailand are not excluded, even though they are GSP-Eligible.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Exclusions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from US steel and aluminum tariffs may take 90 days</a:t>
                      </a: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6429940"/>
                  </a:ext>
                </a:extLst>
              </a:tr>
              <a:tr h="256288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Source: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Natixis, U.S. Government</a:t>
                      </a: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1" marR="9061" marT="90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2612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59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41" y="167268"/>
            <a:ext cx="8136209" cy="1523421"/>
          </a:xfrm>
        </p:spPr>
        <p:txBody>
          <a:bodyPr>
            <a:normAutofit/>
          </a:bodyPr>
          <a:lstStyle/>
          <a:p>
            <a:r>
              <a:rPr lang="en-US" dirty="0"/>
              <a:t>With tariffs based on intellectual property, US is targeting at China’s </a:t>
            </a:r>
            <a:r>
              <a:rPr lang="en-US" dirty="0" smtClean="0"/>
              <a:t>future will China is targeting US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130373"/>
              </p:ext>
            </p:extLst>
          </p:nvPr>
        </p:nvGraphicFramePr>
        <p:xfrm>
          <a:off x="1360449" y="1870077"/>
          <a:ext cx="5419492" cy="444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158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41" y="245328"/>
            <a:ext cx="8136209" cy="1445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More specifically, the </a:t>
            </a:r>
            <a:r>
              <a:rPr lang="en-US" sz="2400" dirty="0"/>
              <a:t>US wants to hurt China’s high-tech sector while protecting its consumers.  China cannot afford targeting high-end products, especially aircraft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76" y="1690690"/>
            <a:ext cx="8281174" cy="4486273"/>
          </a:xfrm>
        </p:spPr>
        <p:txBody>
          <a:bodyPr>
            <a:normAutofit/>
          </a:bodyPr>
          <a:lstStyle/>
          <a:p>
            <a:r>
              <a:rPr lang="en-US" sz="1600" dirty="0"/>
              <a:t>A comparison of the new lists and the earlier lists released by the US and China reveals that the US exempts a long list of white goods from tariffs while adding semiconductors to the new list.</a:t>
            </a:r>
          </a:p>
          <a:p>
            <a:pPr algn="just"/>
            <a:r>
              <a:rPr lang="en-US" sz="1600" dirty="0"/>
              <a:t>China, on the other hand, excludes </a:t>
            </a:r>
            <a:r>
              <a:rPr lang="en-US" sz="1600" b="1" dirty="0"/>
              <a:t>aircraft</a:t>
            </a:r>
            <a:r>
              <a:rPr lang="en-US" sz="1600" dirty="0"/>
              <a:t> (used to be the second largest component in the list) from the targeted products. </a:t>
            </a:r>
            <a:r>
              <a:rPr lang="en-US" sz="1600" b="1" dirty="0"/>
              <a:t>Soybeans</a:t>
            </a:r>
            <a:r>
              <a:rPr lang="en-US" sz="1600" dirty="0"/>
              <a:t> and </a:t>
            </a:r>
            <a:r>
              <a:rPr lang="en-US" sz="1600" b="1" dirty="0"/>
              <a:t>vehicles</a:t>
            </a:r>
            <a:r>
              <a:rPr lang="en-US" sz="1600" dirty="0"/>
              <a:t> continue to be the largest components in China’s tariff list.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335704"/>
            <a:ext cx="764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Comparison of the new and old lists for the 50 billion products (key products by value)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59265"/>
              </p:ext>
            </p:extLst>
          </p:nvPr>
        </p:nvGraphicFramePr>
        <p:xfrm>
          <a:off x="1371600" y="3733800"/>
          <a:ext cx="6858000" cy="1817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7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6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220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</a:t>
                      </a:r>
                      <a:endParaRPr lang="en-US" dirty="0"/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Removed</a:t>
                      </a:r>
                      <a:endParaRPr lang="en-US" dirty="0"/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31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581A77"/>
                          </a:solidFill>
                        </a:rPr>
                        <a:t>(561</a:t>
                      </a:r>
                      <a:r>
                        <a:rPr lang="en-US" b="1" baseline="0" dirty="0" smtClean="0">
                          <a:solidFill>
                            <a:srgbClr val="581A77"/>
                          </a:solidFill>
                        </a:rPr>
                        <a:t> products) </a:t>
                      </a:r>
                    </a:p>
                    <a:p>
                      <a:pPr algn="ctr"/>
                      <a:r>
                        <a:rPr lang="en-US" dirty="0" smtClean="0"/>
                        <a:t>Petroleum</a:t>
                      </a:r>
                      <a:r>
                        <a:rPr lang="en-US" baseline="0" dirty="0" smtClean="0"/>
                        <a:t> and gases</a:t>
                      </a:r>
                    </a:p>
                    <a:p>
                      <a:pPr algn="ctr"/>
                      <a:r>
                        <a:rPr lang="en-US" baseline="0" dirty="0" smtClean="0"/>
                        <a:t>Medical appliances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b="1" kern="1200" dirty="0" smtClean="0">
                          <a:solidFill>
                            <a:srgbClr val="581A77"/>
                          </a:solidFill>
                          <a:latin typeface="+mn-lt"/>
                          <a:ea typeface="+mn-ea"/>
                          <a:cs typeface="+mn-cs"/>
                        </a:rPr>
                        <a:t>(8 products) 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Aircraft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2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b="1" kern="1200" dirty="0" smtClean="0">
                          <a:solidFill>
                            <a:srgbClr val="581A77"/>
                          </a:solidFill>
                          <a:latin typeface="+mn-lt"/>
                          <a:ea typeface="+mn-ea"/>
                          <a:cs typeface="+mn-cs"/>
                        </a:rPr>
                        <a:t>(284 products) </a:t>
                      </a:r>
                    </a:p>
                    <a:p>
                      <a:pPr algn="ctr"/>
                      <a:r>
                        <a:rPr lang="en-US" dirty="0" smtClean="0"/>
                        <a:t>Semiconductors and parts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b="1" kern="1200" dirty="0" smtClean="0">
                          <a:solidFill>
                            <a:srgbClr val="581A77"/>
                          </a:solidFill>
                          <a:latin typeface="+mn-lt"/>
                          <a:ea typeface="+mn-ea"/>
                          <a:cs typeface="+mn-cs"/>
                        </a:rPr>
                        <a:t>(515 products)</a:t>
                      </a:r>
                    </a:p>
                    <a:p>
                      <a:pPr algn="ctr"/>
                      <a:r>
                        <a:rPr lang="en-US" dirty="0" smtClean="0"/>
                        <a:t>White goods and parts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76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learn from US past protectionism?: </a:t>
            </a:r>
            <a:br>
              <a:rPr lang="en-US" dirty="0"/>
            </a:br>
            <a:r>
              <a:rPr lang="en-US" dirty="0"/>
              <a:t>Legal instrument used relevant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Two </a:t>
            </a:r>
            <a:r>
              <a:rPr lang="en-US" sz="1800" dirty="0"/>
              <a:t>main tools of US trade act on intellectual property protection violation: Section 301 and Section 337</a:t>
            </a:r>
          </a:p>
          <a:p>
            <a:r>
              <a:rPr lang="en-US" sz="1800" dirty="0"/>
              <a:t>Section 301 had hardly been used in recent times (after WTP international dispute settlement system approved, which is a substitute of 301)</a:t>
            </a:r>
          </a:p>
          <a:p>
            <a:r>
              <a:rPr lang="en-US" sz="1800" dirty="0"/>
              <a:t>Since then, mainly Section 337 used. Then why 301 used this time?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98531801"/>
              </p:ext>
            </p:extLst>
          </p:nvPr>
        </p:nvGraphicFramePr>
        <p:xfrm>
          <a:off x="282633" y="3521076"/>
          <a:ext cx="411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87036061"/>
              </p:ext>
            </p:extLst>
          </p:nvPr>
        </p:nvGraphicFramePr>
        <p:xfrm>
          <a:off x="4746567" y="3420687"/>
          <a:ext cx="411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101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70" y="231311"/>
            <a:ext cx="7886700" cy="1325563"/>
          </a:xfrm>
        </p:spPr>
        <p:txBody>
          <a:bodyPr/>
          <a:lstStyle/>
          <a:p>
            <a:r>
              <a:rPr lang="en-US" dirty="0"/>
              <a:t>How much has China been a target?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China was not an apparent US target for 301 investigations. More were targeted at EU and others.</a:t>
            </a:r>
          </a:p>
          <a:p>
            <a:r>
              <a:rPr lang="en-US" sz="1800" dirty="0"/>
              <a:t>However, 337 investigations have been increasingly targeted towards China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594876"/>
              </p:ext>
            </p:extLst>
          </p:nvPr>
        </p:nvGraphicFramePr>
        <p:xfrm>
          <a:off x="457200" y="3066257"/>
          <a:ext cx="411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704262"/>
              </p:ext>
            </p:extLst>
          </p:nvPr>
        </p:nvGraphicFramePr>
        <p:xfrm>
          <a:off x="4638502" y="3021410"/>
          <a:ext cx="411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827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has US preferred Section 301 this time?: </a:t>
            </a:r>
            <a:r>
              <a:rPr lang="en-US" dirty="0" smtClean="0"/>
              <a:t>To </a:t>
            </a:r>
            <a:r>
              <a:rPr lang="en-US" dirty="0"/>
              <a:t>target China’s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Investigation could be launched without waiting for applicants</a:t>
            </a:r>
          </a:p>
          <a:p>
            <a:r>
              <a:rPr lang="en-US" sz="1800" dirty="0"/>
              <a:t>Much broader set of industries can be targeted versus one specific industry for 337 investigation </a:t>
            </a:r>
          </a:p>
          <a:p>
            <a:r>
              <a:rPr lang="en-US" sz="1800" dirty="0"/>
              <a:t>Products not yet exported to US could be included in US list as 301 can be applied extraterritorially to protect US in other markets.</a:t>
            </a:r>
          </a:p>
          <a:p>
            <a:r>
              <a:rPr lang="en-US" sz="1800" dirty="0"/>
              <a:t>Latter helps US with final objective with trade war, namely to target  China’s future production capacity rather than only present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0C9B-38F4-41BA-BDEB-6CAC4E6B9662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61176"/>
            <a:ext cx="8333172" cy="17738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17486" y="4114955"/>
            <a:ext cx="3812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 Section 301 Investigations against China in the past</a:t>
            </a:r>
            <a:endParaRPr lang="en-US" sz="1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227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ruegel colours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21636"/>
      </a:accent1>
      <a:accent2>
        <a:srgbClr val="F3A7B9"/>
      </a:accent2>
      <a:accent3>
        <a:srgbClr val="60BBCE"/>
      </a:accent3>
      <a:accent4>
        <a:srgbClr val="A5D9E3"/>
      </a:accent4>
      <a:accent5>
        <a:srgbClr val="DA8E33"/>
      </a:accent5>
      <a:accent6>
        <a:srgbClr val="EDC89B"/>
      </a:accent6>
      <a:hlink>
        <a:srgbClr val="89B440"/>
      </a:hlink>
      <a:folHlink>
        <a:srgbClr val="CBE0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aquette 2016">
    <a:dk1>
      <a:srgbClr val="191919"/>
    </a:dk1>
    <a:lt1>
      <a:srgbClr val="FAFAFA"/>
    </a:lt1>
    <a:dk2>
      <a:srgbClr val="879DB0"/>
    </a:dk2>
    <a:lt2>
      <a:srgbClr val="FAFAFA"/>
    </a:lt2>
    <a:accent1>
      <a:srgbClr val="66C6F5"/>
    </a:accent1>
    <a:accent2>
      <a:srgbClr val="C7C9CB"/>
    </a:accent2>
    <a:accent3>
      <a:srgbClr val="8369A4"/>
    </a:accent3>
    <a:accent4>
      <a:srgbClr val="EB66B0"/>
    </a:accent4>
    <a:accent5>
      <a:srgbClr val="FFF999"/>
    </a:accent5>
    <a:accent6>
      <a:srgbClr val="88B2BF"/>
    </a:accent6>
    <a:hlink>
      <a:srgbClr val="FAFAFA"/>
    </a:hlink>
    <a:folHlink>
      <a:srgbClr val="FAFAFA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69</TotalTime>
  <Words>1390</Words>
  <Application>Microsoft Macintosh PowerPoint</Application>
  <PresentationFormat>On-screen Show (4:3)</PresentationFormat>
  <Paragraphs>166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宋体</vt:lpstr>
      <vt:lpstr>黑体</vt:lpstr>
      <vt:lpstr>Arial</vt:lpstr>
      <vt:lpstr>Theme1</vt:lpstr>
      <vt:lpstr>China and US trade war and beyond:  What can Europe do?</vt:lpstr>
      <vt:lpstr>Key issues</vt:lpstr>
      <vt:lpstr>US containing China with trade</vt:lpstr>
      <vt:lpstr>Tic-Tac-Toe game on trade between the US and China US not really looking to settle</vt:lpstr>
      <vt:lpstr>With tariffs based on intellectual property, US is targeting at China’s future will China is targeting US past</vt:lpstr>
      <vt:lpstr>More specifically, the US wants to hurt China’s high-tech sector while protecting its consumers.  China cannot afford targeting high-end products, especially aircraft</vt:lpstr>
      <vt:lpstr>What to learn from US past protectionism?:  Legal instrument used relevant  </vt:lpstr>
      <vt:lpstr>How much has China been a target?</vt:lpstr>
      <vt:lpstr>Why has US preferred Section 301 this time?: To target China’s future</vt:lpstr>
      <vt:lpstr> But also with other means, such as trade and even corporate tax taxes</vt:lpstr>
      <vt:lpstr>US also limiting China’s ability to buy its technology… This is why China is going to Europe </vt:lpstr>
      <vt:lpstr>Technology related to industrial sector has become the key target of Chinese M&amp;A into Europe. ICT preferred in US but also financial and energy sectors</vt:lpstr>
      <vt:lpstr>International consequences US’ corporate tax reform probably also linked to containing China</vt:lpstr>
      <vt:lpstr>But really hard for US to be a threat to China based on tax competition</vt:lpstr>
      <vt:lpstr>What can Europe do?</vt:lpstr>
      <vt:lpstr>Focusing on direct impact, Europe could become the key loser of a trade deal between the US and China </vt:lpstr>
      <vt:lpstr>Instead, EU could gain in relative terms, if China and US continue with their trade war. This is only true if EU does not take. sides</vt:lpstr>
      <vt:lpstr>European industries’ potential market in China if China/US import tariffs are imposed</vt:lpstr>
      <vt:lpstr>European industries’ potential market in US if China/US import tariffs are imposed much bigger and more broadbased</vt:lpstr>
      <vt:lpstr>How can EU play the mid-field game as the world becomes dominated by two hegemons in a tech arms race?</vt:lpstr>
    </vt:vector>
  </TitlesOfParts>
  <Company>Natixis SA.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and US trade war and beyond:  What can Europe do?</dc:title>
  <dc:creator>Qiu Yvette (EXT)</dc:creator>
  <cp:lastModifiedBy>Alicia Garcia Herrero</cp:lastModifiedBy>
  <cp:revision>15</cp:revision>
  <dcterms:created xsi:type="dcterms:W3CDTF">2018-06-28T07:18:08Z</dcterms:created>
  <dcterms:modified xsi:type="dcterms:W3CDTF">2018-06-28T10:06:09Z</dcterms:modified>
</cp:coreProperties>
</file>