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288" r:id="rId3"/>
    <p:sldId id="302" r:id="rId4"/>
    <p:sldId id="303" r:id="rId5"/>
    <p:sldId id="299" r:id="rId6"/>
    <p:sldId id="305" r:id="rId7"/>
    <p:sldId id="306" r:id="rId8"/>
    <p:sldId id="292" r:id="rId9"/>
    <p:sldId id="307" r:id="rId10"/>
    <p:sldId id="308" r:id="rId11"/>
    <p:sldId id="310" r:id="rId12"/>
    <p:sldId id="309" r:id="rId13"/>
    <p:sldId id="31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7D-35E5-47AA-9C6C-FFABA9C5D4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BB9-EA67-420C-B3A7-F450571C8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8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7D-35E5-47AA-9C6C-FFABA9C5D4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BB9-EA67-420C-B3A7-F450571C8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1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7D-35E5-47AA-9C6C-FFABA9C5D4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BB9-EA67-420C-B3A7-F450571C8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0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7D-35E5-47AA-9C6C-FFABA9C5D4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BB9-EA67-420C-B3A7-F450571C8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3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7D-35E5-47AA-9C6C-FFABA9C5D4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BB9-EA67-420C-B3A7-F450571C8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1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7D-35E5-47AA-9C6C-FFABA9C5D4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BB9-EA67-420C-B3A7-F450571C8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7D-35E5-47AA-9C6C-FFABA9C5D4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BB9-EA67-420C-B3A7-F450571C8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7D-35E5-47AA-9C6C-FFABA9C5D4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BB9-EA67-420C-B3A7-F450571C8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1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7D-35E5-47AA-9C6C-FFABA9C5D4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BB9-EA67-420C-B3A7-F450571C8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0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7D-35E5-47AA-9C6C-FFABA9C5D4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BB9-EA67-420C-B3A7-F450571C8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8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7D-35E5-47AA-9C6C-FFABA9C5D4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8CBB9-EA67-420C-B3A7-F450571C8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5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AB7D-35E5-47AA-9C6C-FFABA9C5D4A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8CBB9-EA67-420C-B3A7-F450571C8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0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721" y="301246"/>
            <a:ext cx="4307840" cy="6509627"/>
          </a:xfrm>
        </p:spPr>
      </p:pic>
    </p:spTree>
    <p:extLst>
      <p:ext uri="{BB962C8B-B14F-4D97-AF65-F5344CB8AC3E}">
        <p14:creationId xmlns:p14="http://schemas.microsoft.com/office/powerpoint/2010/main" val="426615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Expansionary Legal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Spending mandates. </a:t>
            </a:r>
          </a:p>
          <a:p>
            <a:r>
              <a:rPr lang="en-US" dirty="0" smtClean="0"/>
              <a:t>Debt reorganization and leverage. </a:t>
            </a:r>
          </a:p>
          <a:p>
            <a:r>
              <a:rPr lang="en-US" dirty="0" smtClean="0"/>
              <a:t>Utility regulation. </a:t>
            </a:r>
          </a:p>
          <a:p>
            <a:r>
              <a:rPr lang="en-US" dirty="0" smtClean="0"/>
              <a:t>Environmental rules. </a:t>
            </a:r>
          </a:p>
          <a:p>
            <a:r>
              <a:rPr lang="en-US" dirty="0" smtClean="0"/>
              <a:t>Government procurement rules.</a:t>
            </a:r>
          </a:p>
          <a:p>
            <a:r>
              <a:rPr lang="en-US" dirty="0" smtClean="0"/>
              <a:t>Enacted by legislature or using existing legal/regulatory discretion.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9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and Benefits of Expansionary Legal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mess. </a:t>
            </a:r>
          </a:p>
          <a:p>
            <a:r>
              <a:rPr lang="en-US" dirty="0" smtClean="0"/>
              <a:t>Only worth considering when stakes are high.</a:t>
            </a:r>
          </a:p>
          <a:p>
            <a:r>
              <a:rPr lang="en-US" dirty="0" smtClean="0"/>
              <a:t>ZLB or clear macro mismatch. </a:t>
            </a:r>
          </a:p>
          <a:p>
            <a:r>
              <a:rPr lang="en-US" dirty="0" smtClean="0"/>
              <a:t>Makes macro policy more robust to failures in one institution. </a:t>
            </a:r>
          </a:p>
        </p:txBody>
      </p:sp>
    </p:spTree>
    <p:extLst>
      <p:ext uri="{BB962C8B-B14F-4D97-AF65-F5344CB8AC3E}">
        <p14:creationId xmlns:p14="http://schemas.microsoft.com/office/powerpoint/2010/main" val="716060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Maximal Expansionary Legal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Greece, ask: “What set of laws would most resemble a currency devaluation?” </a:t>
            </a:r>
          </a:p>
          <a:p>
            <a:r>
              <a:rPr lang="en-US" dirty="0" smtClean="0"/>
              <a:t>Mandatory wage and price and (domestic) debt deflation?</a:t>
            </a:r>
          </a:p>
          <a:p>
            <a:r>
              <a:rPr lang="en-US" dirty="0" smtClean="0"/>
              <a:t>Would obviously need to be supported by outsiders. </a:t>
            </a:r>
          </a:p>
          <a:p>
            <a:r>
              <a:rPr lang="en-US" dirty="0" smtClean="0"/>
              <a:t> May be better than “internal devaluation”.</a:t>
            </a:r>
          </a:p>
        </p:txBody>
      </p:sp>
    </p:spTree>
    <p:extLst>
      <p:ext uri="{BB962C8B-B14F-4D97-AF65-F5344CB8AC3E}">
        <p14:creationId xmlns:p14="http://schemas.microsoft.com/office/powerpoint/2010/main" val="3321536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offers: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1. An important but overlooked perspective on monetary and fiscal policy.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2. A suite of macro tools when the conventional tools don’t 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8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Recession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408" y="1690688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Stakes:</a:t>
            </a:r>
            <a:endParaRPr lang="en-US" dirty="0"/>
          </a:p>
          <a:p>
            <a:pPr lvl="1"/>
            <a:r>
              <a:rPr lang="en-US" dirty="0"/>
              <a:t>Tens of trillions in lost output, hysteresis/secular stagnation. </a:t>
            </a:r>
          </a:p>
          <a:p>
            <a:pPr lvl="1"/>
            <a:r>
              <a:rPr lang="en-US" dirty="0"/>
              <a:t>Unequally distributed.</a:t>
            </a:r>
          </a:p>
          <a:p>
            <a:pPr lvl="1"/>
            <a:r>
              <a:rPr lang="en-US" dirty="0"/>
              <a:t>Threat to </a:t>
            </a:r>
            <a:r>
              <a:rPr lang="en-US" dirty="0" smtClean="0"/>
              <a:t>social/political </a:t>
            </a:r>
            <a:r>
              <a:rPr lang="en-US" dirty="0"/>
              <a:t>order.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688" y="1609343"/>
            <a:ext cx="6500244" cy="4727449"/>
          </a:xfrm>
        </p:spPr>
      </p:pic>
    </p:spTree>
    <p:extLst>
      <p:ext uri="{BB962C8B-B14F-4D97-AF65-F5344CB8AC3E}">
        <p14:creationId xmlns:p14="http://schemas.microsoft.com/office/powerpoint/2010/main" val="16435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Do Nothing</a:t>
            </a:r>
            <a:r>
              <a:rPr lang="en-US" dirty="0"/>
              <a:t> </a:t>
            </a:r>
            <a:r>
              <a:rPr lang="en-US" dirty="0" smtClean="0"/>
              <a:t>(Austrians/ institutional pessimists). </a:t>
            </a:r>
          </a:p>
          <a:p>
            <a:r>
              <a:rPr lang="en-US" dirty="0" smtClean="0"/>
              <a:t>2. Monetarism to promote aggregate demand (Friedman). </a:t>
            </a:r>
          </a:p>
          <a:p>
            <a:r>
              <a:rPr lang="en-US" dirty="0" smtClean="0"/>
              <a:t>3. Fiscal Policy to promote aggregate demand (Keynes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Monetary Policy and Fiscal Policy have lots of virtues (and vices), but often don’t work– sometimes by design.</a:t>
            </a:r>
          </a:p>
          <a:p>
            <a:r>
              <a:rPr lang="en-US" dirty="0" smtClean="0"/>
              <a:t>Are there any other policy options?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00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and Macroeconomics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Explore powerful alternative set of legal/regulatory tools for aggregate demand management. </a:t>
            </a:r>
          </a:p>
          <a:p>
            <a:r>
              <a:rPr lang="en-US" dirty="0" smtClean="0"/>
              <a:t>2. Emphasize critical role of law in the making of macroeconomic policy.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27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Law in the Making of Fiscal and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Law usually plays little role in monetary policy. </a:t>
            </a:r>
          </a:p>
          <a:p>
            <a:pPr lvl="1"/>
            <a:r>
              <a:rPr lang="en-US" dirty="0" smtClean="0"/>
              <a:t>Except when it really matters. </a:t>
            </a:r>
          </a:p>
          <a:p>
            <a:pPr lvl="2"/>
            <a:r>
              <a:rPr lang="en-US" dirty="0" smtClean="0"/>
              <a:t>Lehman Brothers in the U.S.</a:t>
            </a:r>
          </a:p>
          <a:p>
            <a:pPr lvl="2"/>
            <a:r>
              <a:rPr lang="en-US" dirty="0" smtClean="0"/>
              <a:t>OMT (and possibly QE) in Eurozone.</a:t>
            </a:r>
          </a:p>
          <a:p>
            <a:r>
              <a:rPr lang="en-US" dirty="0" smtClean="0"/>
              <a:t>Fiscal </a:t>
            </a:r>
            <a:r>
              <a:rPr lang="en-US" dirty="0" smtClean="0"/>
              <a:t>policy generally </a:t>
            </a:r>
            <a:r>
              <a:rPr lang="en-US" dirty="0"/>
              <a:t>treated as inferior to monetary policy: Why?</a:t>
            </a:r>
          </a:p>
          <a:p>
            <a:pPr lvl="1"/>
            <a:r>
              <a:rPr lang="en-US" dirty="0"/>
              <a:t>Not an economic </a:t>
            </a:r>
            <a:r>
              <a:rPr lang="en-US" dirty="0" smtClean="0"/>
              <a:t>argument.</a:t>
            </a:r>
            <a:endParaRPr lang="en-US" dirty="0"/>
          </a:p>
          <a:p>
            <a:pPr lvl="1"/>
            <a:r>
              <a:rPr lang="en-US" dirty="0" smtClean="0"/>
              <a:t>Institutional/legal</a:t>
            </a:r>
            <a:endParaRPr lang="en-US" dirty="0"/>
          </a:p>
          <a:p>
            <a:pPr lvl="2"/>
            <a:r>
              <a:rPr lang="en-US" dirty="0" smtClean="0"/>
              <a:t>Extraordinary power and flexibility has been delegated to central banks.</a:t>
            </a:r>
          </a:p>
          <a:p>
            <a:pPr lvl="2"/>
            <a:r>
              <a:rPr lang="en-US" dirty="0" smtClean="0"/>
              <a:t>Lots of benefits, but costs to democracy/legitimacy. </a:t>
            </a:r>
          </a:p>
          <a:p>
            <a:pPr lvl="2"/>
            <a:r>
              <a:rPr lang="en-US" dirty="0" smtClean="0"/>
              <a:t>Corollary: careful adherence to limits.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1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920" y="365125"/>
            <a:ext cx="544576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Legality of ECB </a:t>
            </a:r>
            <a:r>
              <a:rPr lang="en-US" dirty="0" err="1" smtClean="0"/>
              <a:t>Programmes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“Monetary financing” of government is prohibited. TFEU Article 123. </a:t>
            </a:r>
          </a:p>
          <a:p>
            <a:r>
              <a:rPr lang="en-US" sz="3600" dirty="0" smtClean="0"/>
              <a:t>OMT</a:t>
            </a:r>
            <a:endParaRPr lang="en-US" sz="3600" dirty="0" smtClean="0"/>
          </a:p>
          <a:p>
            <a:r>
              <a:rPr lang="en-US" sz="3600" i="1" dirty="0" err="1" smtClean="0"/>
              <a:t>Gauweiler</a:t>
            </a:r>
            <a:r>
              <a:rPr lang="en-US" sz="3600" i="1" dirty="0" smtClean="0"/>
              <a:t> </a:t>
            </a:r>
            <a:r>
              <a:rPr lang="en-US" sz="3600" dirty="0" smtClean="0"/>
              <a:t>on OMT. </a:t>
            </a:r>
            <a:endParaRPr lang="en-US" sz="3600" i="1" dirty="0" smtClean="0"/>
          </a:p>
          <a:p>
            <a:r>
              <a:rPr lang="en-US" sz="3600" dirty="0" smtClean="0"/>
              <a:t>ECJ opinion says  “monetary policy</a:t>
            </a:r>
            <a:r>
              <a:rPr lang="en-US" sz="3600" dirty="0" smtClean="0"/>
              <a:t>.”</a:t>
            </a:r>
          </a:p>
          <a:p>
            <a:r>
              <a:rPr lang="en-US" sz="3600" dirty="0" smtClean="0"/>
              <a:t>QE (see figure). 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25" y="1965960"/>
            <a:ext cx="5455082" cy="44531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37960" y="765631"/>
            <a:ext cx="4968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National central bank holdings of domestic sovereign bonds (% of total outstanding sovereign bonds), selected </a:t>
            </a:r>
            <a:r>
              <a:rPr lang="en-US" sz="1600" b="1" dirty="0" smtClean="0"/>
              <a:t>countries</a:t>
            </a:r>
          </a:p>
          <a:p>
            <a:r>
              <a:rPr lang="en-US" sz="1600" b="1" dirty="0" smtClean="0"/>
              <a:t>2014-2018</a:t>
            </a:r>
          </a:p>
          <a:p>
            <a:r>
              <a:rPr lang="en-US" sz="1600" b="1" dirty="0" smtClean="0"/>
              <a:t>Source: Bruegel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5048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Macroeconomics Take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90688"/>
            <a:ext cx="10784840" cy="48523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do I think of what the ECB did and the ECJ </a:t>
            </a:r>
            <a:r>
              <a:rPr lang="en-US" dirty="0" smtClean="0"/>
              <a:t>approved in OMT?</a:t>
            </a:r>
            <a:endParaRPr lang="en-US" dirty="0" smtClean="0"/>
          </a:p>
          <a:p>
            <a:pPr lvl="1"/>
            <a:r>
              <a:rPr lang="en-US" dirty="0" smtClean="0"/>
              <a:t>Incredibly expansive </a:t>
            </a:r>
            <a:r>
              <a:rPr lang="en-US" dirty="0" smtClean="0"/>
              <a:t>(purposive), </a:t>
            </a:r>
            <a:r>
              <a:rPr lang="en-US" dirty="0" smtClean="0"/>
              <a:t>reading of the Treaty of Lisbon. </a:t>
            </a:r>
          </a:p>
          <a:p>
            <a:pPr lvl="1"/>
            <a:r>
              <a:rPr lang="en-US" dirty="0" smtClean="0"/>
              <a:t>Not a crazy reading: recall the purpose of the Treaty expressed in </a:t>
            </a:r>
            <a:r>
              <a:rPr lang="en-US" dirty="0"/>
              <a:t>the preamble: </a:t>
            </a:r>
            <a:endParaRPr lang="en-US" dirty="0" smtClean="0"/>
          </a:p>
          <a:p>
            <a:pPr lvl="2"/>
            <a:r>
              <a:rPr lang="en-US" dirty="0" smtClean="0"/>
              <a:t>“to </a:t>
            </a:r>
            <a:r>
              <a:rPr lang="en-US" dirty="0"/>
              <a:t>achieve the strengthening and the convergence of </a:t>
            </a:r>
            <a:r>
              <a:rPr lang="en-US" dirty="0" smtClean="0"/>
              <a:t>[EU] </a:t>
            </a:r>
            <a:r>
              <a:rPr lang="en-US" dirty="0"/>
              <a:t>economies and to establish an economic and monetary union </a:t>
            </a:r>
            <a:r>
              <a:rPr lang="en-US" dirty="0" smtClean="0"/>
              <a:t>including … a </a:t>
            </a:r>
            <a:r>
              <a:rPr lang="en-US" dirty="0"/>
              <a:t>single and stable </a:t>
            </a:r>
            <a:r>
              <a:rPr lang="en-US" dirty="0" smtClean="0"/>
              <a:t>currency</a:t>
            </a:r>
          </a:p>
          <a:p>
            <a:r>
              <a:rPr lang="en-US" dirty="0" smtClean="0"/>
              <a:t>How it was explained and justified?</a:t>
            </a:r>
          </a:p>
          <a:p>
            <a:pPr lvl="1"/>
            <a:r>
              <a:rPr lang="en-US" dirty="0" smtClean="0"/>
              <a:t>Inadequate at both ECB and ECJ level. </a:t>
            </a:r>
            <a:endParaRPr lang="en-US" dirty="0"/>
          </a:p>
          <a:p>
            <a:pPr lvl="2"/>
            <a:r>
              <a:rPr lang="en-US" dirty="0" smtClean="0"/>
              <a:t>ECB provided very little until </a:t>
            </a:r>
            <a:r>
              <a:rPr lang="en-US" i="1" dirty="0" err="1" smtClean="0"/>
              <a:t>Gauweiler</a:t>
            </a:r>
            <a:r>
              <a:rPr lang="en-US" i="1" dirty="0" smtClean="0"/>
              <a:t>. </a:t>
            </a:r>
          </a:p>
          <a:p>
            <a:pPr lvl="2"/>
            <a:r>
              <a:rPr lang="en-US" dirty="0" smtClean="0"/>
              <a:t>Both ECB and ECJ hide the ball. </a:t>
            </a:r>
            <a:endParaRPr lang="en-US" dirty="0"/>
          </a:p>
          <a:p>
            <a:r>
              <a:rPr lang="en-US" dirty="0" smtClean="0"/>
              <a:t>Central Bank transparency revolution should affect law.</a:t>
            </a:r>
            <a:endParaRPr lang="en-US" dirty="0" smtClean="0"/>
          </a:p>
          <a:p>
            <a:r>
              <a:rPr lang="en-US" i="1" dirty="0" smtClean="0"/>
              <a:t>There needs to be some limit.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Policy at the Zero 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 response vs. Great Recession experience.</a:t>
            </a:r>
          </a:p>
          <a:p>
            <a:r>
              <a:rPr lang="en-US" dirty="0" smtClean="0"/>
              <a:t>Law and Macroeconomic Lessons for Europe</a:t>
            </a:r>
          </a:p>
          <a:p>
            <a:pPr lvl="1"/>
            <a:r>
              <a:rPr lang="en-US" dirty="0" smtClean="0"/>
              <a:t>Stability and Growth Pact</a:t>
            </a:r>
          </a:p>
          <a:p>
            <a:pPr lvl="2"/>
            <a:r>
              <a:rPr lang="en-US" dirty="0" smtClean="0"/>
              <a:t>Highly constraining (this is the point).</a:t>
            </a:r>
          </a:p>
          <a:p>
            <a:pPr lvl="1"/>
            <a:r>
              <a:rPr lang="en-US" dirty="0" smtClean="0"/>
              <a:t>Value </a:t>
            </a:r>
            <a:r>
              <a:rPr lang="en-US" dirty="0" smtClean="0"/>
              <a:t>of automatic stabilizers! </a:t>
            </a:r>
          </a:p>
          <a:p>
            <a:pPr lvl="2"/>
            <a:r>
              <a:rPr lang="en-US" dirty="0" smtClean="0"/>
              <a:t>Survey budgets for automatic destabilizers– e.g. tax expenditures (Italy, Spain, UK, Austria).</a:t>
            </a:r>
          </a:p>
          <a:p>
            <a:pPr lvl="2"/>
            <a:r>
              <a:rPr lang="en-US" dirty="0" smtClean="0"/>
              <a:t>Other types of automatic stabilizers.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12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</a:t>
            </a:r>
            <a:r>
              <a:rPr lang="en-US" dirty="0"/>
              <a:t>i</a:t>
            </a:r>
            <a:r>
              <a:rPr lang="en-US" dirty="0" smtClean="0"/>
              <a:t>f Monetary and Fiscal </a:t>
            </a:r>
            <a:r>
              <a:rPr lang="en-US" dirty="0"/>
              <a:t>S</a:t>
            </a:r>
            <a:r>
              <a:rPr lang="en-US" dirty="0" smtClean="0"/>
              <a:t>timulus </a:t>
            </a:r>
            <a:r>
              <a:rPr lang="en-US" dirty="0"/>
              <a:t>D</a:t>
            </a:r>
            <a:r>
              <a:rPr lang="en-US" dirty="0" smtClean="0"/>
              <a:t>on’t Suffice?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Likely to occur</a:t>
            </a:r>
            <a:r>
              <a:rPr lang="en-US" dirty="0" smtClean="0"/>
              <a:t> </a:t>
            </a:r>
            <a:r>
              <a:rPr lang="en-US" dirty="0" smtClean="0"/>
              <a:t>in Europe. </a:t>
            </a:r>
          </a:p>
          <a:p>
            <a:pPr lvl="1"/>
            <a:r>
              <a:rPr lang="en-US" dirty="0" smtClean="0"/>
              <a:t>Monetary policy </a:t>
            </a:r>
            <a:r>
              <a:rPr lang="en-US" dirty="0" smtClean="0"/>
              <a:t>limitations—ZLB </a:t>
            </a:r>
            <a:r>
              <a:rPr lang="en-US" dirty="0" smtClean="0"/>
              <a:t>and out-of-sync economies.</a:t>
            </a:r>
          </a:p>
          <a:p>
            <a:pPr lvl="1"/>
            <a:r>
              <a:rPr lang="en-US" dirty="0" smtClean="0"/>
              <a:t>Fiscal policy limitations.</a:t>
            </a:r>
          </a:p>
          <a:p>
            <a:r>
              <a:rPr lang="en-US" dirty="0" smtClean="0"/>
              <a:t>Expansionary Legal Policy</a:t>
            </a:r>
          </a:p>
          <a:p>
            <a:pPr lvl="1"/>
            <a:r>
              <a:rPr lang="en-US" dirty="0" smtClean="0"/>
              <a:t>Use law and regulation to stimulate spending in depressed economies.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25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20307</TotalTime>
  <Words>632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The Great Recession</vt:lpstr>
      <vt:lpstr>Responses</vt:lpstr>
      <vt:lpstr>Law and Macroeconomics</vt:lpstr>
      <vt:lpstr>Role of Law in the Making of Fiscal and Monetary Policy</vt:lpstr>
      <vt:lpstr>Legality of ECB Programmes </vt:lpstr>
      <vt:lpstr>The Law and Macroeconomics Take</vt:lpstr>
      <vt:lpstr>Fiscal Policy at the Zero Lower Bound</vt:lpstr>
      <vt:lpstr>What to do if Monetary and Fiscal Stimulus Don’t Suffice?</vt:lpstr>
      <vt:lpstr>Examples of Expansionary Legal Policy</vt:lpstr>
      <vt:lpstr>Costs and Benefits of Expansionary Legal Policy</vt:lpstr>
      <vt:lpstr>Maximal Expansionary Legal Policy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and Macroeconomics</dc:title>
  <dc:creator>YL</dc:creator>
  <cp:lastModifiedBy>YL</cp:lastModifiedBy>
  <cp:revision>168</cp:revision>
  <dcterms:created xsi:type="dcterms:W3CDTF">2016-12-14T14:31:46Z</dcterms:created>
  <dcterms:modified xsi:type="dcterms:W3CDTF">2019-03-07T10:36:49Z</dcterms:modified>
</cp:coreProperties>
</file>