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notesMasterIdLst>
    <p:notesMasterId r:id="rId9"/>
  </p:notesMasterIdLst>
  <p:sldIdLst>
    <p:sldId id="268" r:id="rId2"/>
    <p:sldId id="304" r:id="rId3"/>
    <p:sldId id="305" r:id="rId4"/>
    <p:sldId id="292" r:id="rId5"/>
    <p:sldId id="302" r:id="rId6"/>
    <p:sldId id="306" r:id="rId7"/>
    <p:sldId id="307" r:id="rId8"/>
  </p:sldIdLst>
  <p:sldSz cx="9144000" cy="6858000" type="screen4x3"/>
  <p:notesSz cx="6805613" cy="99441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nduit ITC" panose="020B06040202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13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98764-35C0-4B0D-8DFC-B6EB39B15D36}" type="datetimeFigureOut">
              <a:rPr lang="en-GB" smtClean="0"/>
              <a:t>19/03/2019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7BDC9-D1D9-482C-B060-915388B01EF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07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Bruegel, brussels-based Economic policy Think</a:t>
            </a:r>
            <a:r>
              <a:rPr lang="en-AU" baseline="0" dirty="0"/>
              <a:t> Tank, not only academic, but also policy and blog</a:t>
            </a:r>
          </a:p>
          <a:p>
            <a:r>
              <a:rPr lang="en-AU" baseline="0" dirty="0"/>
              <a:t>All our research is open</a:t>
            </a:r>
          </a:p>
          <a:p>
            <a:endParaRPr lang="en-AU" baseline="0" dirty="0"/>
          </a:p>
          <a:p>
            <a:endParaRPr lang="en-AU" baseline="0" dirty="0"/>
          </a:p>
          <a:p>
            <a:r>
              <a:rPr lang="en-AU" baseline="0" dirty="0"/>
              <a:t>Paper of larger ongoing research project extending beyond Europe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7BCF1-6D5C-43B7-8AC4-AFE1D60FCEB0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0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15103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CB44-4E3D-405A-B5B9-6632A1E283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B9944-7299-499F-A6D8-0939B85B4EC5}" type="slidenum">
              <a:rPr lang="en-US" smtClean="0"/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D07A-F12F-44C3-8FFA-D07DA52D0B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B9944-7299-499F-A6D8-0939B85B4EC5}" type="slidenum">
              <a:rPr lang="en-US" smtClean="0"/>
              <a:pPr/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5802"/>
            <a:ext cx="7886700" cy="887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48554"/>
            <a:ext cx="7886700" cy="472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8D9E2-3314-4481-9F43-28121A1D60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/>
                </a:solidFill>
                <a:latin typeface="Conduit ITC" panose="02000506040000020004" pitchFamily="50" charset="0"/>
              </a:defRPr>
            </a:lvl1pPr>
          </a:lstStyle>
          <a:p>
            <a:fld id="{6F0B9944-7299-499F-A6D8-0939B85B4EC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6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247050" y="1155101"/>
            <a:ext cx="8744550" cy="2983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solidFill>
                  <a:prstClr val="white"/>
                </a:solidFill>
                <a:latin typeface="Conduit ITC" panose="02000506040000020004" pitchFamily="50" charset="0"/>
                <a:cs typeface="Arial" panose="020B0604020202020204" pitchFamily="34" charset="0"/>
              </a:rPr>
              <a:t>Sustainable and digital</a:t>
            </a:r>
            <a:endParaRPr lang="en-US" sz="4800" dirty="0">
              <a:solidFill>
                <a:prstClr val="white"/>
              </a:solidFill>
              <a:latin typeface="Conduit ITC" panose="02000506040000020004" pitchFamily="50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600" dirty="0">
              <a:solidFill>
                <a:prstClr val="white"/>
              </a:solidFill>
              <a:latin typeface="Conduit ITC" panose="02000506040000020004" pitchFamily="50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latin typeface="Conduit ITC" panose="02000506040000020004" pitchFamily="50" charset="0"/>
                <a:cs typeface="Arial" panose="020B0604020202020204" pitchFamily="34" charset="0"/>
              </a:rPr>
              <a:t>Georg </a:t>
            </a:r>
            <a:r>
              <a:rPr lang="en-US" sz="2800" dirty="0" err="1">
                <a:solidFill>
                  <a:prstClr val="white"/>
                </a:solidFill>
                <a:latin typeface="Conduit ITC" panose="02000506040000020004" pitchFamily="50" charset="0"/>
                <a:cs typeface="Arial" panose="020B0604020202020204" pitchFamily="34" charset="0"/>
              </a:rPr>
              <a:t>Zachmann</a:t>
            </a:r>
            <a:endParaRPr lang="en-US" sz="2800" dirty="0">
              <a:solidFill>
                <a:prstClr val="white"/>
              </a:solidFill>
              <a:latin typeface="Conduit ITC" panose="02000506040000020004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91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29EE-C53D-4A7F-B812-F65D2002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 err="1"/>
              <a:t>Sustainability</a:t>
            </a:r>
            <a:r>
              <a:rPr lang="de-DE" sz="3200" dirty="0"/>
              <a:t> </a:t>
            </a:r>
            <a:r>
              <a:rPr lang="de-DE" sz="3200" dirty="0" err="1"/>
              <a:t>challenges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digitalisation</a:t>
            </a:r>
            <a:r>
              <a:rPr lang="de-DE" sz="3200" dirty="0"/>
              <a:t>: </a:t>
            </a:r>
            <a:r>
              <a:rPr lang="de-DE" sz="3200" b="1" dirty="0" err="1"/>
              <a:t>increasing</a:t>
            </a:r>
            <a:r>
              <a:rPr lang="de-DE" sz="3200" b="1" dirty="0"/>
              <a:t> material and </a:t>
            </a:r>
            <a:r>
              <a:rPr lang="de-DE" sz="3200" b="1" dirty="0" err="1"/>
              <a:t>energy</a:t>
            </a:r>
            <a:r>
              <a:rPr lang="de-DE" sz="3200" b="1" dirty="0"/>
              <a:t> </a:t>
            </a:r>
            <a:r>
              <a:rPr lang="de-DE" sz="3200" b="1" dirty="0" err="1"/>
              <a:t>use</a:t>
            </a:r>
            <a:endParaRPr lang="en-GB" sz="3200" b="1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2B287D7-81DF-4774-B7BB-B3F045DF3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37" b="13834"/>
          <a:stretch/>
        </p:blipFill>
        <p:spPr>
          <a:xfrm>
            <a:off x="169645" y="1758827"/>
            <a:ext cx="4859555" cy="355962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DD6352-71A5-446B-8680-D264C3B3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9944-7299-499F-A6D8-0939B85B4EC5}" type="slidenum">
              <a:rPr lang="en-US" smtClean="0"/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6144F9-6539-4BBF-A265-3B98EFE48E4F}"/>
              </a:ext>
            </a:extLst>
          </p:cNvPr>
          <p:cNvSpPr txBox="1"/>
          <p:nvPr/>
        </p:nvSpPr>
        <p:spPr>
          <a:xfrm>
            <a:off x="169645" y="1112496"/>
            <a:ext cx="485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Scenarios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evolution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share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consumption</a:t>
            </a:r>
            <a:r>
              <a:rPr lang="de-DE" b="1" dirty="0"/>
              <a:t> in </a:t>
            </a:r>
            <a:r>
              <a:rPr lang="de-DE" b="1" dirty="0" err="1"/>
              <a:t>the</a:t>
            </a:r>
            <a:r>
              <a:rPr lang="de-DE" b="1" dirty="0"/>
              <a:t> digital </a:t>
            </a:r>
            <a:r>
              <a:rPr lang="de-DE" b="1" dirty="0" err="1"/>
              <a:t>sector</a:t>
            </a:r>
            <a:endParaRPr lang="en-GB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F97FFD-21D3-4134-A65C-A36993334502}"/>
              </a:ext>
            </a:extLst>
          </p:cNvPr>
          <p:cNvSpPr txBox="1"/>
          <p:nvPr/>
        </p:nvSpPr>
        <p:spPr>
          <a:xfrm>
            <a:off x="169645" y="5318450"/>
            <a:ext cx="322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Source: The Shift Project (2019)</a:t>
            </a:r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4A06ABA-622A-40A0-A962-BB287C6C61EE}"/>
              </a:ext>
            </a:extLst>
          </p:cNvPr>
          <p:cNvSpPr txBox="1"/>
          <p:nvPr/>
        </p:nvSpPr>
        <p:spPr>
          <a:xfrm>
            <a:off x="5180697" y="3881383"/>
            <a:ext cx="485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Global „e-</a:t>
            </a:r>
            <a:r>
              <a:rPr lang="de-DE" b="1" dirty="0" err="1"/>
              <a:t>waste</a:t>
            </a:r>
            <a:r>
              <a:rPr lang="de-DE" b="1" dirty="0"/>
              <a:t>“</a:t>
            </a:r>
            <a:endParaRPr lang="en-GB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AD7E9D6-17B9-48F5-903A-567EC1184D10}"/>
              </a:ext>
            </a:extLst>
          </p:cNvPr>
          <p:cNvSpPr txBox="1"/>
          <p:nvPr/>
        </p:nvSpPr>
        <p:spPr>
          <a:xfrm>
            <a:off x="5029200" y="5822430"/>
            <a:ext cx="4054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Source: </a:t>
            </a:r>
            <a:r>
              <a:rPr lang="en-GB" dirty="0"/>
              <a:t>United Nations University (2017) </a:t>
            </a:r>
            <a:br>
              <a:rPr lang="en-GB" dirty="0"/>
            </a:br>
            <a:r>
              <a:rPr lang="en-GB" dirty="0"/>
              <a:t>Global E-waste Monitor 2017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773B451-D551-4061-B054-22F5C12D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4250715"/>
            <a:ext cx="4981575" cy="15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D7126-17FD-446A-BFC8-27734714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802"/>
            <a:ext cx="7886700" cy="887241"/>
          </a:xfrm>
        </p:spPr>
        <p:txBody>
          <a:bodyPr>
            <a:noAutofit/>
          </a:bodyPr>
          <a:lstStyle/>
          <a:p>
            <a:r>
              <a:rPr lang="de-DE" sz="2800" dirty="0"/>
              <a:t>Many </a:t>
            </a:r>
            <a:r>
              <a:rPr lang="de-DE" sz="2800" dirty="0" err="1"/>
              <a:t>ways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use</a:t>
            </a:r>
            <a:r>
              <a:rPr lang="de-DE" sz="2800" dirty="0"/>
              <a:t> digital </a:t>
            </a:r>
            <a:r>
              <a:rPr lang="de-DE" sz="2800" dirty="0" err="1"/>
              <a:t>technology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reduce</a:t>
            </a:r>
            <a:r>
              <a:rPr lang="de-DE" sz="2800" dirty="0"/>
              <a:t> environmental </a:t>
            </a:r>
            <a:r>
              <a:rPr lang="de-DE" sz="2800" dirty="0" err="1"/>
              <a:t>footprint</a:t>
            </a:r>
            <a:endParaRPr lang="en-GB" sz="2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8A03E7-2F3B-42A4-A1A0-0932C43C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9944-7299-499F-A6D8-0939B85B4EC5}" type="slidenum">
              <a:rPr lang="en-US" smtClean="0"/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8" name="Picture 4" descr="LoRa website smart agriculture NNNCo">
            <a:extLst>
              <a:ext uri="{FF2B5EF4-FFF2-40B4-BE49-F238E27FC236}">
                <a16:creationId xmlns:a16="http://schemas.microsoft.com/office/drawing/2014/main" id="{D0D84F98-0681-4884-95BF-1C4A1B5D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42192"/>
            <a:ext cx="3429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doÂ° TÃªte Thermostatique Intelligente Kit de DÃ©marrage V3+ - contrÃ´le via l'appli - compatible avec Amazon Alexa, Google Home, Apple HomeKit, IFTTT">
            <a:extLst>
              <a:ext uri="{FF2B5EF4-FFF2-40B4-BE49-F238E27FC236}">
                <a16:creationId xmlns:a16="http://schemas.microsoft.com/office/drawing/2014/main" id="{EAE1DC05-26C7-475F-835A-62E0A4F0F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89" y="1341047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ar sharing">
            <a:extLst>
              <a:ext uri="{FF2B5EF4-FFF2-40B4-BE49-F238E27FC236}">
                <a16:creationId xmlns:a16="http://schemas.microsoft.com/office/drawing/2014/main" id="{544C80E0-FC71-4EF2-84BB-9BEB927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96" y="351274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geekwire.com/wp-content/uploads/2018/02/DSC_0598-630x420.jpg">
            <a:extLst>
              <a:ext uri="{FF2B5EF4-FFF2-40B4-BE49-F238E27FC236}">
                <a16:creationId xmlns:a16="http://schemas.microsoft.com/office/drawing/2014/main" id="{08EE6CA5-B73F-4B26-89A4-8DCCB2753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8" t="973" r="12064"/>
          <a:stretch/>
        </p:blipFill>
        <p:spPr bwMode="auto">
          <a:xfrm>
            <a:off x="6884957" y="3325148"/>
            <a:ext cx="1873617" cy="316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logistics IT">
            <a:extLst>
              <a:ext uri="{FF2B5EF4-FFF2-40B4-BE49-F238E27FC236}">
                <a16:creationId xmlns:a16="http://schemas.microsoft.com/office/drawing/2014/main" id="{7F9B1B85-9CE0-4902-9BE4-7FF581CF7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t="27916" r="12050"/>
          <a:stretch/>
        </p:blipFill>
        <p:spPr bwMode="auto">
          <a:xfrm>
            <a:off x="6884958" y="1361361"/>
            <a:ext cx="1873617" cy="184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CA27304-C879-485B-B215-600A1B865D8D}"/>
              </a:ext>
            </a:extLst>
          </p:cNvPr>
          <p:cNvSpPr txBox="1"/>
          <p:nvPr/>
        </p:nvSpPr>
        <p:spPr>
          <a:xfrm>
            <a:off x="628650" y="1356769"/>
            <a:ext cx="15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Primary </a:t>
            </a:r>
            <a:r>
              <a:rPr lang="de-DE" dirty="0" err="1"/>
              <a:t>sector</a:t>
            </a:r>
            <a:endParaRPr lang="en-GB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63B2F7D-F273-4ACC-8EA2-0F9E080D8927}"/>
              </a:ext>
            </a:extLst>
          </p:cNvPr>
          <p:cNvSpPr txBox="1"/>
          <p:nvPr/>
        </p:nvSpPr>
        <p:spPr>
          <a:xfrm>
            <a:off x="6884958" y="1341047"/>
            <a:ext cx="97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Logistics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1DD65F3-B01E-415D-BBFC-3741044C778B}"/>
              </a:ext>
            </a:extLst>
          </p:cNvPr>
          <p:cNvSpPr txBox="1"/>
          <p:nvPr/>
        </p:nvSpPr>
        <p:spPr>
          <a:xfrm>
            <a:off x="4226289" y="1341047"/>
            <a:ext cx="14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Smart </a:t>
            </a:r>
            <a:r>
              <a:rPr lang="de-DE" dirty="0" err="1">
                <a:solidFill>
                  <a:schemeClr val="bg1"/>
                </a:solidFill>
              </a:rPr>
              <a:t>homes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F8DAB1-DE6E-47CE-B88E-0D8A1BCB7945}"/>
              </a:ext>
            </a:extLst>
          </p:cNvPr>
          <p:cNvSpPr txBox="1"/>
          <p:nvPr/>
        </p:nvSpPr>
        <p:spPr>
          <a:xfrm>
            <a:off x="616696" y="352732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Sharing</a:t>
            </a:r>
            <a:endParaRPr lang="en-GB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423E69-DD6F-4586-9F68-9CE5E94EEF58}"/>
              </a:ext>
            </a:extLst>
          </p:cNvPr>
          <p:cNvSpPr txBox="1"/>
          <p:nvPr/>
        </p:nvSpPr>
        <p:spPr>
          <a:xfrm>
            <a:off x="6804078" y="327862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Recycling/</a:t>
            </a:r>
            <a:r>
              <a:rPr lang="de-DE" dirty="0" err="1">
                <a:solidFill>
                  <a:schemeClr val="bg1"/>
                </a:solidFill>
              </a:rPr>
              <a:t>sorting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36" name="Picture 12" descr="Image result for 3d printing">
            <a:extLst>
              <a:ext uri="{FF2B5EF4-FFF2-40B4-BE49-F238E27FC236}">
                <a16:creationId xmlns:a16="http://schemas.microsoft.com/office/drawing/2014/main" id="{5610D868-BE15-4635-A69B-22D25D861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6667" r="8292" b="10260"/>
          <a:stretch/>
        </p:blipFill>
        <p:spPr bwMode="auto">
          <a:xfrm>
            <a:off x="616696" y="5333723"/>
            <a:ext cx="1982143" cy="147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B7990D2-CA82-40EF-8261-30FA6524670C}"/>
              </a:ext>
            </a:extLst>
          </p:cNvPr>
          <p:cNvSpPr txBox="1"/>
          <p:nvPr/>
        </p:nvSpPr>
        <p:spPr>
          <a:xfrm>
            <a:off x="616696" y="5333723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3D </a:t>
            </a:r>
            <a:r>
              <a:rPr lang="de-DE" dirty="0" err="1"/>
              <a:t>Printing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38" name="Picture 14" descr="Image result for videoconferencing">
            <a:extLst>
              <a:ext uri="{FF2B5EF4-FFF2-40B4-BE49-F238E27FC236}">
                <a16:creationId xmlns:a16="http://schemas.microsoft.com/office/drawing/2014/main" id="{FFF678F2-3E79-4B98-8D8B-3F11E85AA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05" y="3601529"/>
            <a:ext cx="2200991" cy="16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023EDF-5B85-4BEC-BDE3-FC4F77283664}"/>
              </a:ext>
            </a:extLst>
          </p:cNvPr>
          <p:cNvSpPr txBox="1"/>
          <p:nvPr/>
        </p:nvSpPr>
        <p:spPr>
          <a:xfrm>
            <a:off x="4178962" y="3601529"/>
            <a:ext cx="145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Remote-</a:t>
            </a:r>
            <a:r>
              <a:rPr lang="de-DE" dirty="0" err="1"/>
              <a:t>work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B65653-224E-4622-B292-D0F43A716E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2935" y="5403897"/>
            <a:ext cx="1936913" cy="133818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802BA5F-AA6E-4D48-96BA-78D534368817}"/>
              </a:ext>
            </a:extLst>
          </p:cNvPr>
          <p:cNvSpPr txBox="1"/>
          <p:nvPr/>
        </p:nvSpPr>
        <p:spPr>
          <a:xfrm>
            <a:off x="2903250" y="5259044"/>
            <a:ext cx="1838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energy</a:t>
            </a:r>
            <a:r>
              <a:rPr lang="de-DE" sz="1400" dirty="0"/>
              <a:t>-management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24196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EU cannot compete on energy and </a:t>
            </a:r>
            <a:r>
              <a:rPr lang="en-GB" noProof="0" dirty="0" err="1"/>
              <a:t>ressource</a:t>
            </a:r>
            <a:r>
              <a:rPr lang="en-GB" noProof="0" dirty="0"/>
              <a:t> endowment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895248"/>
              </p:ext>
            </p:extLst>
          </p:nvPr>
        </p:nvGraphicFramePr>
        <p:xfrm>
          <a:off x="238126" y="1646872"/>
          <a:ext cx="8496300" cy="3564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01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946701788"/>
                    </a:ext>
                  </a:extLst>
                </a:gridCol>
                <a:gridCol w="1169807">
                  <a:extLst>
                    <a:ext uri="{9D8B030D-6E8A-4147-A177-3AD203B41FA5}">
                      <a16:colId xmlns:a16="http://schemas.microsoft.com/office/drawing/2014/main" val="2374982509"/>
                    </a:ext>
                  </a:extLst>
                </a:gridCol>
                <a:gridCol w="1735319">
                  <a:extLst>
                    <a:ext uri="{9D8B030D-6E8A-4147-A177-3AD203B41FA5}">
                      <a16:colId xmlns:a16="http://schemas.microsoft.com/office/drawing/2014/main" val="2023823943"/>
                    </a:ext>
                  </a:extLst>
                </a:gridCol>
              </a:tblGrid>
              <a:tr h="361315">
                <a:tc>
                  <a:txBody>
                    <a:bodyPr/>
                    <a:lstStyle/>
                    <a:p>
                      <a:pPr algn="ctr" fontAlgn="b"/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dirty="0"/>
                        <a:t>Arable </a:t>
                      </a:r>
                      <a:r>
                        <a:rPr lang="en-GB" sz="1600" b="1" dirty="0"/>
                        <a:t>Land</a:t>
                      </a:r>
                      <a:r>
                        <a:rPr lang="en-GB" sz="1600" b="0" dirty="0"/>
                        <a:t> </a:t>
                      </a:r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hectaress</a:t>
                      </a:r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 per Capita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Energy </a:t>
                      </a:r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production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toe</a:t>
                      </a:r>
                      <a:r>
                        <a:rPr lang="de-DE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) per </a:t>
                      </a:r>
                      <a:r>
                        <a:rPr lang="de-DE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capita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Innovation</a:t>
                      </a:r>
                    </a:p>
                    <a:p>
                      <a:pPr algn="ctr"/>
                      <a:r>
                        <a:rPr lang="en-GB" sz="1600" b="0" dirty="0"/>
                        <a:t>(Triadic) patents per</a:t>
                      </a:r>
                      <a:r>
                        <a:rPr lang="en-GB" sz="1600" b="0" baseline="0" dirty="0"/>
                        <a:t> thousand capita 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0" dirty="0"/>
                        <a:t>Net non-</a:t>
                      </a:r>
                      <a:r>
                        <a:rPr lang="de-DE" sz="1600" b="0" dirty="0" err="1"/>
                        <a:t>energy</a:t>
                      </a:r>
                      <a:r>
                        <a:rPr lang="de-DE" sz="1600" b="0" dirty="0"/>
                        <a:t> </a:t>
                      </a:r>
                      <a:r>
                        <a:rPr lang="de-DE" sz="1600" b="1" dirty="0" err="1"/>
                        <a:t>materials</a:t>
                      </a:r>
                      <a:r>
                        <a:rPr lang="de-DE" sz="1600" b="0" dirty="0"/>
                        <a:t> </a:t>
                      </a:r>
                      <a:r>
                        <a:rPr lang="de-DE" sz="1600" b="0" dirty="0" err="1"/>
                        <a:t>imports</a:t>
                      </a:r>
                      <a:r>
                        <a:rPr lang="de-DE" sz="1600" b="0" dirty="0"/>
                        <a:t> in USD per </a:t>
                      </a:r>
                      <a:r>
                        <a:rPr lang="de-DE" sz="1600" b="0" dirty="0" err="1"/>
                        <a:t>capita</a:t>
                      </a:r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Capital</a:t>
                      </a:r>
                      <a:r>
                        <a:rPr lang="en-GB" sz="1600" baseline="0" dirty="0"/>
                        <a:t> </a:t>
                      </a:r>
                      <a:r>
                        <a:rPr lang="en-GB" sz="1600" b="0" baseline="0" dirty="0"/>
                        <a:t>stock </a:t>
                      </a:r>
                      <a:r>
                        <a:rPr lang="en-GB" sz="1600" b="0" dirty="0"/>
                        <a:t>per</a:t>
                      </a:r>
                      <a:r>
                        <a:rPr lang="en-GB" sz="1600" b="0" baseline="0" dirty="0"/>
                        <a:t> capita</a:t>
                      </a:r>
                      <a:endParaRPr lang="en-GB" sz="1600" b="0" dirty="0"/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Labour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Nominal wages per</a:t>
                      </a:r>
                      <a:r>
                        <a:rPr lang="en-GB" sz="1600" b="0" baseline="0" dirty="0"/>
                        <a:t> capita in USD</a:t>
                      </a:r>
                      <a:endParaRPr lang="en-GB" sz="1600" b="0" dirty="0"/>
                    </a:p>
                    <a:p>
                      <a:pPr algn="ctr"/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United States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.47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1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3700</a:t>
                      </a:r>
                      <a:endParaRPr lang="en-GB" sz="18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26</a:t>
                      </a:r>
                      <a:endParaRPr lang="en-GB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3000</a:t>
                      </a:r>
                      <a:endParaRPr lang="en-GB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GB" sz="1800" b="0" i="0" u="none" strike="noStrike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.016</a:t>
                      </a:r>
                      <a:endParaRPr lang="en-GB" sz="1800" b="0" i="0" u="none" strike="noStrike" kern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13</a:t>
                      </a:r>
                      <a:endParaRPr lang="en-GB" sz="1800" b="0" i="0" u="none" strike="noStrike" kern="1200" dirty="0">
                        <a:solidFill>
                          <a:srgbClr val="00B05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.02</a:t>
                      </a:r>
                      <a:endParaRPr lang="en-GB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.05</a:t>
                      </a:r>
                      <a:endParaRPr lang="en-GB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77</a:t>
                      </a:r>
                      <a:endParaRPr lang="en-GB" sz="1800" b="0" i="0" u="none" strike="noStrike" kern="1200" dirty="0">
                        <a:solidFill>
                          <a:srgbClr val="00B05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310">
                <a:tc gridSpan="7">
                  <a:txBody>
                    <a:bodyPr/>
                    <a:lstStyle/>
                    <a:p>
                      <a:pPr algn="ctr" fontAlgn="b"/>
                      <a:endParaRPr lang="en-GB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0723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source</a:t>
                      </a:r>
                      <a:endParaRPr lang="en-GB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World Bank 2016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Eurostat, IEA 2016</a:t>
                      </a:r>
                      <a:endParaRPr lang="en-GB" sz="16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OECD 2015</a:t>
                      </a:r>
                      <a:endParaRPr lang="en-GB" sz="1600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 </a:t>
                      </a: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Comtrade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feenstra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ILO</a:t>
                      </a:r>
                      <a:endParaRPr lang="en-GB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848194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9944-7299-499F-A6D8-0939B85B4EC5}" type="slidenum">
              <a:rPr lang="en-US" smtClean="0"/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D02112-F052-45DD-8820-200547AEBE97}"/>
              </a:ext>
            </a:extLst>
          </p:cNvPr>
          <p:cNvSpPr txBox="1"/>
          <p:nvPr/>
        </p:nvSpPr>
        <p:spPr>
          <a:xfrm>
            <a:off x="238126" y="1277540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factors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460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0390E-BCF2-4F9D-BB90-9D2BCE12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Different pathways with different factor-combinations are feasible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4D7B26-A742-4584-A5EC-DDFB7F5AA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4000"/>
            <a:ext cx="7886700" cy="4968876"/>
          </a:xfrm>
        </p:spPr>
        <p:txBody>
          <a:bodyPr/>
          <a:lstStyle/>
          <a:p>
            <a:r>
              <a:rPr lang="en-GB" noProof="0" dirty="0"/>
              <a:t>Example: Recycling</a:t>
            </a:r>
          </a:p>
          <a:p>
            <a:pPr lvl="1"/>
            <a:r>
              <a:rPr lang="en-GB" noProof="0" dirty="0"/>
              <a:t>energy intensive pyrolysis</a:t>
            </a:r>
          </a:p>
          <a:p>
            <a:pPr lvl="1"/>
            <a:r>
              <a:rPr lang="en-GB" noProof="0" dirty="0"/>
              <a:t>resource intensive “thermal recovery”</a:t>
            </a:r>
          </a:p>
          <a:p>
            <a:pPr lvl="1"/>
            <a:r>
              <a:rPr lang="en-GB" dirty="0"/>
              <a:t>l</a:t>
            </a:r>
            <a:r>
              <a:rPr lang="en-GB" noProof="0" dirty="0" err="1"/>
              <a:t>abour</a:t>
            </a:r>
            <a:r>
              <a:rPr lang="en-GB" noProof="0" dirty="0"/>
              <a:t> intensive sorting</a:t>
            </a:r>
          </a:p>
          <a:p>
            <a:pPr lvl="1"/>
            <a:r>
              <a:rPr lang="en-GB" b="1" noProof="0" dirty="0"/>
              <a:t>data/intelligence-intensive sorting approaches</a:t>
            </a:r>
          </a:p>
          <a:p>
            <a:r>
              <a:rPr lang="en-GB" b="1" dirty="0"/>
              <a:t>Europe’s comparative advantage might often lie in more capital/knowledge-intensive solutions</a:t>
            </a:r>
            <a:endParaRPr lang="en-GB" b="1" noProof="0" dirty="0"/>
          </a:p>
          <a:p>
            <a:pPr lvl="1"/>
            <a:endParaRPr lang="en-GB" noProof="0" dirty="0"/>
          </a:p>
          <a:p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81546A-11F6-400E-AAB5-914CB196F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9944-7299-499F-A6D8-0939B85B4EC5}" type="slidenum">
              <a:rPr lang="en-US" smtClean="0"/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1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10F24-106E-48D2-8444-48356DDE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: Energy Management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DBB6E-F743-406B-9DCB-F315D4B6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9944-7299-499F-A6D8-0939B85B4EC5}" type="slidenum">
              <a:rPr lang="en-US" smtClean="0"/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EABFFC-817D-42D2-B02A-FE430EF0C345}"/>
              </a:ext>
            </a:extLst>
          </p:cNvPr>
          <p:cNvSpPr txBox="1"/>
          <p:nvPr/>
        </p:nvSpPr>
        <p:spPr>
          <a:xfrm>
            <a:off x="428625" y="1149588"/>
            <a:ext cx="468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Potential </a:t>
            </a:r>
            <a:r>
              <a:rPr lang="de-DE" b="1" dirty="0" err="1"/>
              <a:t>comparative</a:t>
            </a:r>
            <a:r>
              <a:rPr lang="de-DE" b="1" dirty="0"/>
              <a:t> </a:t>
            </a:r>
            <a:r>
              <a:rPr lang="de-DE" b="1" dirty="0" err="1"/>
              <a:t>technological</a:t>
            </a:r>
            <a:r>
              <a:rPr lang="de-DE" b="1" dirty="0"/>
              <a:t> </a:t>
            </a:r>
            <a:r>
              <a:rPr lang="de-DE" b="1" dirty="0" err="1"/>
              <a:t>advantage</a:t>
            </a:r>
            <a:endParaRPr lang="en-GB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690311-5487-41AD-B8B8-05D2291EA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18920"/>
            <a:ext cx="7324725" cy="51785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67C967-2502-4090-AA7E-2D1AEA9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8" t="8397"/>
          <a:stretch/>
        </p:blipFill>
        <p:spPr>
          <a:xfrm>
            <a:off x="2232723" y="1574723"/>
            <a:ext cx="3720402" cy="29155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A28E324-958E-4646-874A-1C1E77058DC2}"/>
              </a:ext>
            </a:extLst>
          </p:cNvPr>
          <p:cNvSpPr/>
          <p:nvPr/>
        </p:nvSpPr>
        <p:spPr>
          <a:xfrm>
            <a:off x="495300" y="6328090"/>
            <a:ext cx="4674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Source: Bruegel based on data from EPO </a:t>
            </a:r>
            <a:r>
              <a:rPr lang="en-GB" dirty="0" err="1">
                <a:solidFill>
                  <a:schemeClr val="bg1"/>
                </a:solidFill>
              </a:rPr>
              <a:t>Patstat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46A937C-1BF8-481C-BD77-6D1587B93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27" r="49152"/>
          <a:stretch/>
        </p:blipFill>
        <p:spPr>
          <a:xfrm>
            <a:off x="628650" y="4924837"/>
            <a:ext cx="1320389" cy="13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EA1EC-4136-40E2-B262-B6D5F981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today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C01D47-D712-45FE-9CEE-A53A7288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b="1" dirty="0" err="1"/>
              <a:t>opportunities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European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digital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environmental </a:t>
            </a:r>
            <a:r>
              <a:rPr lang="de-DE" dirty="0" err="1"/>
              <a:t>footprint</a:t>
            </a:r>
            <a:r>
              <a:rPr lang="de-DE" dirty="0"/>
              <a:t>?</a:t>
            </a:r>
          </a:p>
          <a:p>
            <a:r>
              <a:rPr lang="en-GB" dirty="0"/>
              <a:t>What policy tools are available to enable European industry to use the identified potential?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5FC4A8-6C74-4BC3-B0A6-A007E606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B9944-7299-499F-A6D8-0939B85B4EC5}" type="slidenum">
              <a:rPr lang="en-US" smtClean="0"/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4648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Office PowerPoint</Application>
  <PresentationFormat>Bildschirmpräsentation (4:3)</PresentationFormat>
  <Paragraphs>87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Conduit ITC</vt:lpstr>
      <vt:lpstr>Powerpoint presentation</vt:lpstr>
      <vt:lpstr>PowerPoint-Präsentation</vt:lpstr>
      <vt:lpstr>Sustainability challenges of digitalisation: increasing material and energy use</vt:lpstr>
      <vt:lpstr>Many ways to use digital technology to reduce environmental footprint</vt:lpstr>
      <vt:lpstr>EU cannot compete on energy and ressource endowment</vt:lpstr>
      <vt:lpstr>Different pathways with different factor-combinations are feasible</vt:lpstr>
      <vt:lpstr>Example: Energy Management</vt:lpstr>
      <vt:lpstr>Two questions for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 Zachmann</dc:creator>
  <cp:lastModifiedBy>Georg</cp:lastModifiedBy>
  <cp:revision>192</cp:revision>
  <cp:lastPrinted>2019-03-19T13:28:30Z</cp:lastPrinted>
  <dcterms:created xsi:type="dcterms:W3CDTF">2017-01-04T13:11:20Z</dcterms:created>
  <dcterms:modified xsi:type="dcterms:W3CDTF">2019-03-21T12:26:24Z</dcterms:modified>
</cp:coreProperties>
</file>