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4502" r:id="rId1"/>
    <p:sldMasterId id="2147484514" r:id="rId2"/>
    <p:sldMasterId id="2147484520" r:id="rId3"/>
    <p:sldMasterId id="2147484526" r:id="rId4"/>
  </p:sldMasterIdLst>
  <p:notesMasterIdLst>
    <p:notesMasterId r:id="rId16"/>
  </p:notesMasterIdLst>
  <p:handoutMasterIdLst>
    <p:handoutMasterId r:id="rId17"/>
  </p:handoutMasterIdLst>
  <p:sldIdLst>
    <p:sldId id="2375" r:id="rId5"/>
    <p:sldId id="2329" r:id="rId6"/>
    <p:sldId id="2350" r:id="rId7"/>
    <p:sldId id="2377" r:id="rId8"/>
    <p:sldId id="2378" r:id="rId9"/>
    <p:sldId id="2372" r:id="rId10"/>
    <p:sldId id="2374" r:id="rId11"/>
    <p:sldId id="2373" r:id="rId12"/>
    <p:sldId id="2370" r:id="rId13"/>
    <p:sldId id="2371" r:id="rId14"/>
    <p:sldId id="2376" r:id="rId15"/>
  </p:sldIdLst>
  <p:sldSz cx="9906000" cy="6858000" type="A4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2" orient="horz" pos="1298" userDrawn="1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orient="horz" pos="845" userDrawn="1">
          <p15:clr>
            <a:srgbClr val="A4A3A4"/>
          </p15:clr>
        </p15:guide>
        <p15:guide id="7" pos="217" userDrawn="1">
          <p15:clr>
            <a:srgbClr val="A4A3A4"/>
          </p15:clr>
        </p15:guide>
        <p15:guide id="9" pos="1759" userDrawn="1">
          <p15:clr>
            <a:srgbClr val="A4A3A4"/>
          </p15:clr>
        </p15:guide>
        <p15:guide id="10" pos="3528" userDrawn="1">
          <p15:clr>
            <a:srgbClr val="A4A3A4"/>
          </p15:clr>
        </p15:guide>
        <p15:guide id="11" orient="horz" pos="25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pandera" initials="jp" lastIdx="47" clrIdx="0">
    <p:extLst/>
  </p:cmAuthor>
  <p:cmAuthor id="2" name="Andrzej Rubczyński" initials="AR" lastIdx="1" clrIdx="1">
    <p:extLst>
      <p:ext uri="{19B8F6BF-5375-455C-9EA6-DF929625EA0E}">
        <p15:presenceInfo xmlns:p15="http://schemas.microsoft.com/office/powerpoint/2012/main" userId="Andrzej Rubczyń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  <a:srgbClr val="C60C30"/>
    <a:srgbClr val="F1F10D"/>
    <a:srgbClr val="E7E200"/>
    <a:srgbClr val="000000"/>
    <a:srgbClr val="D4650A"/>
    <a:srgbClr val="FFB659"/>
    <a:srgbClr val="0000C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3979" autoAdjust="0"/>
  </p:normalViewPr>
  <p:slideViewPr>
    <p:cSldViewPr snapToObjects="1" showGuides="1">
      <p:cViewPr varScale="1">
        <p:scale>
          <a:sx n="65" d="100"/>
          <a:sy n="65" d="100"/>
        </p:scale>
        <p:origin x="1116" y="32"/>
      </p:cViewPr>
      <p:guideLst>
        <p:guide orient="horz" pos="1298"/>
        <p:guide orient="horz" pos="4319"/>
        <p:guide orient="horz" pos="3929"/>
        <p:guide orient="horz" pos="3793"/>
        <p:guide orient="horz" pos="845"/>
        <p:guide pos="217"/>
        <p:guide pos="1759"/>
        <p:guide pos="3528"/>
        <p:guide orient="horz" pos="252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608"/>
    </p:cViewPr>
  </p:sorterViewPr>
  <p:notesViewPr>
    <p:cSldViewPr snapToObjects="1" showGuides="1">
      <p:cViewPr varScale="1">
        <p:scale>
          <a:sx n="74" d="100"/>
          <a:sy n="74" d="100"/>
        </p:scale>
        <p:origin x="-205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t" anchorCtr="0" compatLnSpc="1">
            <a:prstTxWarp prst="textNoShape">
              <a:avLst/>
            </a:prstTxWarp>
          </a:bodyPr>
          <a:lstStyle>
            <a:lvl1pPr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t" anchorCtr="0" compatLnSpc="1">
            <a:prstTxWarp prst="textNoShape">
              <a:avLst/>
            </a:prstTxWarp>
          </a:bodyPr>
          <a:lstStyle>
            <a:lvl1pPr algn="r"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F407A259-889A-4F6C-97E5-4E49CC54D7B6}" type="datetime1">
              <a:rPr lang="de-DE"/>
              <a:pPr>
                <a:defRPr/>
              </a:pPr>
              <a:t>14.05.2019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b" anchorCtr="0" compatLnSpc="1">
            <a:prstTxWarp prst="textNoShape">
              <a:avLst/>
            </a:prstTxWarp>
          </a:bodyPr>
          <a:lstStyle>
            <a:lvl1pPr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b" anchorCtr="0" compatLnSpc="1">
            <a:prstTxWarp prst="textNoShape">
              <a:avLst/>
            </a:prstTxWarp>
          </a:bodyPr>
          <a:lstStyle>
            <a:lvl1pPr algn="r"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2F57BC18-1C41-4590-9029-9B246412121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49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t" anchorCtr="0" compatLnSpc="1">
            <a:prstTxWarp prst="textNoShape">
              <a:avLst/>
            </a:prstTxWarp>
          </a:bodyPr>
          <a:lstStyle>
            <a:lvl1pPr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t" anchorCtr="0" compatLnSpc="1">
            <a:prstTxWarp prst="textNoShape">
              <a:avLst/>
            </a:prstTxWarp>
          </a:bodyPr>
          <a:lstStyle>
            <a:lvl1pPr algn="r"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C5511B4A-E10E-4FF5-9EB1-7280A3ADCD72}" type="datetime1">
              <a:rPr lang="de-DE"/>
              <a:pPr>
                <a:defRPr/>
              </a:pPr>
              <a:t>14.05.2019</a:t>
            </a:fld>
            <a:endParaRPr lang="de-DE"/>
          </a:p>
        </p:txBody>
      </p:sp>
      <p:sp>
        <p:nvSpPr>
          <p:cNvPr id="9216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20725" y="742950"/>
            <a:ext cx="5376863" cy="37226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1574"/>
            <a:ext cx="5438748" cy="44713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b" anchorCtr="0" compatLnSpc="1">
            <a:prstTxWarp prst="textNoShape">
              <a:avLst/>
            </a:prstTxWarp>
          </a:bodyPr>
          <a:lstStyle>
            <a:lvl1pPr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4657" tIns="47330" rIns="94657" bIns="47330" numCol="1" anchor="b" anchorCtr="0" compatLnSpc="1">
            <a:prstTxWarp prst="textNoShape">
              <a:avLst/>
            </a:prstTxWarp>
          </a:bodyPr>
          <a:lstStyle>
            <a:lvl1pPr algn="r" defTabSz="473086" eaLnBrk="1" hangingPunct="1">
              <a:defRPr sz="1200">
                <a:latin typeface="Calibri" pitchFamily="34" charset="0"/>
                <a:ea typeface="Geneva" pitchFamily="-65" charset="-128"/>
                <a:cs typeface="+mn-cs"/>
              </a:defRPr>
            </a:lvl1pPr>
          </a:lstStyle>
          <a:p>
            <a:pPr>
              <a:defRPr/>
            </a:pPr>
            <a:fld id="{9EE35CA5-7E98-484F-9D08-BE3788C0ED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74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65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049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55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59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013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14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3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652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35CA5-7E98-484F-9D08-BE3788C0ED4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65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55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948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4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0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4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907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028700"/>
            <a:ext cx="9906000" cy="582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59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196084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28698"/>
            <a:ext cx="9906000" cy="582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445252"/>
            <a:ext cx="9880600" cy="1295400"/>
          </a:xfrm>
          <a:custGeom>
            <a:avLst/>
            <a:gdLst/>
            <a:ahLst/>
            <a:cxnLst/>
            <a:rect l="l" t="t" r="r" b="b"/>
            <a:pathLst>
              <a:path w="9880600" h="1295400">
                <a:moveTo>
                  <a:pt x="0" y="1295399"/>
                </a:moveTo>
                <a:lnTo>
                  <a:pt x="9880091" y="1295399"/>
                </a:lnTo>
                <a:lnTo>
                  <a:pt x="9880091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40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28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679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23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4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028700"/>
            <a:ext cx="9906000" cy="582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3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196084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28698"/>
            <a:ext cx="9906000" cy="582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445252"/>
            <a:ext cx="9880600" cy="1295400"/>
          </a:xfrm>
          <a:custGeom>
            <a:avLst/>
            <a:gdLst/>
            <a:ahLst/>
            <a:cxnLst/>
            <a:rect l="l" t="t" r="r" b="b"/>
            <a:pathLst>
              <a:path w="9880600" h="1295400">
                <a:moveTo>
                  <a:pt x="0" y="1295399"/>
                </a:moveTo>
                <a:lnTo>
                  <a:pt x="9880091" y="1295399"/>
                </a:lnTo>
                <a:lnTo>
                  <a:pt x="9880091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6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50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63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00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475219" y="35051"/>
            <a:ext cx="2037587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1028700"/>
            <a:ext cx="9906000" cy="582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082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196084" cy="111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1028698"/>
            <a:ext cx="9906000" cy="582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5445252"/>
            <a:ext cx="9880600" cy="1295400"/>
          </a:xfrm>
          <a:custGeom>
            <a:avLst/>
            <a:gdLst/>
            <a:ahLst/>
            <a:cxnLst/>
            <a:rect l="l" t="t" r="r" b="b"/>
            <a:pathLst>
              <a:path w="9880600" h="1295400">
                <a:moveTo>
                  <a:pt x="0" y="1295399"/>
                </a:moveTo>
                <a:lnTo>
                  <a:pt x="9880091" y="1295399"/>
                </a:lnTo>
                <a:lnTo>
                  <a:pt x="9880091" y="0"/>
                </a:lnTo>
                <a:lnTo>
                  <a:pt x="0" y="0"/>
                </a:lnTo>
                <a:lnTo>
                  <a:pt x="0" y="1295399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72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1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4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D5EB1D36-B2C5-BE45-9A1B-A1C4EE5C0BFB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BA0F41C-DC88-5A45-AF3D-C8B7E346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5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title</a:t>
            </a:r>
            <a:r>
              <a:rPr lang="pl-PL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Master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7380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www.fe.org.pl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3" y="359785"/>
            <a:ext cx="9491273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501" y="2149269"/>
            <a:ext cx="8432996" cy="228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3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3" y="359785"/>
            <a:ext cx="9491273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501" y="2149269"/>
            <a:ext cx="8432996" cy="228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0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358"/>
            <a:ext cx="9906000" cy="1356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742176"/>
            <a:ext cx="9906000" cy="116205"/>
          </a:xfrm>
          <a:custGeom>
            <a:avLst/>
            <a:gdLst/>
            <a:ahLst/>
            <a:cxnLst/>
            <a:rect l="l" t="t" r="r" b="b"/>
            <a:pathLst>
              <a:path w="9906000" h="116204">
                <a:moveTo>
                  <a:pt x="0" y="115823"/>
                </a:moveTo>
                <a:lnTo>
                  <a:pt x="9905999" y="115823"/>
                </a:lnTo>
                <a:lnTo>
                  <a:pt x="9905999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363" y="359785"/>
            <a:ext cx="9491273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0849B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6501" y="2149269"/>
            <a:ext cx="8432996" cy="2280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5/15/2019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ra.gawlikowska-fyk@forum-energii.e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867400"/>
            <a:ext cx="9170035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cs-CZ" sz="3200" b="1" i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Poland‘s Energy Policy until 2040 and NECP </a:t>
            </a:r>
            <a:endParaRPr lang="cs-CZ" sz="3200" i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r"/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Dr Aleksandra Gawlikowska-Fyk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20838"/>
            <a:ext cx="9906000" cy="137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" y="6740652"/>
            <a:ext cx="9885045" cy="116205"/>
          </a:xfrm>
          <a:custGeom>
            <a:avLst/>
            <a:gdLst/>
            <a:ahLst/>
            <a:cxnLst/>
            <a:rect l="l" t="t" r="r" b="b"/>
            <a:pathLst>
              <a:path w="9885045" h="116204">
                <a:moveTo>
                  <a:pt x="0" y="115823"/>
                </a:moveTo>
                <a:lnTo>
                  <a:pt x="9884664" y="115823"/>
                </a:lnTo>
                <a:lnTo>
                  <a:pt x="9884664" y="0"/>
                </a:lnTo>
                <a:lnTo>
                  <a:pt x="0" y="0"/>
                </a:lnTo>
                <a:lnTo>
                  <a:pt x="0" y="115823"/>
                </a:lnTo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7"/>
          <p:cNvSpPr/>
          <p:nvPr/>
        </p:nvSpPr>
        <p:spPr>
          <a:xfrm>
            <a:off x="304800" y="1591816"/>
            <a:ext cx="9267635" cy="2989312"/>
          </a:xfrm>
          <a:custGeom>
            <a:avLst/>
            <a:gdLst/>
            <a:ahLst/>
            <a:cxnLst/>
            <a:rect l="l" t="t" r="r" b="b"/>
            <a:pathLst>
              <a:path w="3729354" h="2862579">
                <a:moveTo>
                  <a:pt x="0" y="2862071"/>
                </a:moveTo>
                <a:lnTo>
                  <a:pt x="3729227" y="2862071"/>
                </a:lnTo>
                <a:lnTo>
                  <a:pt x="3729227" y="0"/>
                </a:lnTo>
                <a:lnTo>
                  <a:pt x="0" y="0"/>
                </a:lnTo>
                <a:lnTo>
                  <a:pt x="0" y="28620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63" y="359785"/>
            <a:ext cx="94912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sz="3200" b="1" kern="1200" spc="-25" dirty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7950299" cy="2677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Delays in or (rather)</a:t>
            </a:r>
            <a:r>
              <a:rPr kumimoji="0" lang="en-GB" sz="2400" b="0" i="0" u="none" strike="noStrike" kern="1200" cap="none" spc="-15" normalizeH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lack of</a:t>
            </a: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commissioning of nuclear power plants</a:t>
            </a:r>
            <a:r>
              <a:rPr kumimoji="0" lang="en-GB" sz="2400" b="0" i="0" u="none" strike="noStrike" kern="1200" cap="none" spc="-15" normalizeH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GB" sz="2400" b="0" i="0" u="none" strike="noStrike" kern="1200" cap="none" spc="-15" normalizeH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adequacy problems after lignite phase out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Costs and wholesale prices </a:t>
            </a: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 such</a:t>
            </a:r>
            <a:r>
              <a:rPr kumimoji="0" lang="en-GB" sz="2400" b="0" i="0" u="none" strike="noStrike" kern="1200" cap="none" spc="-15" normalizeH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electricity mix does not minimise the costs</a:t>
            </a:r>
            <a:r>
              <a:rPr lang="en-GB" sz="2400" spc="-15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; too high a correlation with CO</a:t>
            </a:r>
            <a:r>
              <a:rPr lang="en-GB" sz="2400" spc="-15" baseline="-25000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2</a:t>
            </a:r>
            <a:r>
              <a:rPr lang="en-GB" sz="2400" spc="-15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 prices</a:t>
            </a:r>
            <a:endParaRPr kumimoji="0" lang="en-GB" sz="2400" b="0" i="0" u="none" strike="noStrike" kern="1200" cap="none" spc="-15" normalizeH="0" baseline="0" dirty="0" smtClean="0">
              <a:ln>
                <a:noFill/>
              </a:ln>
              <a:solidFill>
                <a:srgbClr val="205968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Unlimited imports of electricity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GB" sz="2400" spc="-15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Imports of coal? </a:t>
            </a:r>
            <a:endParaRPr kumimoji="0" lang="en-GB" sz="2400" b="0" i="0" u="none" strike="noStrike" kern="1200" cap="none" spc="-15" normalizeH="0" baseline="0" dirty="0">
              <a:ln>
                <a:noFill/>
              </a:ln>
              <a:solidFill>
                <a:srgbClr val="205968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8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472" y="332656"/>
            <a:ext cx="75438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400" b="0" i="0" u="none" strike="noStrike" kern="1200" cap="none" spc="0" normalizeH="0" baseline="0" noProof="0" dirty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</a:t>
            </a:r>
            <a:r>
              <a:rPr kumimoji="0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</a:t>
            </a:r>
            <a:r>
              <a:rPr kumimoji="0" lang="pl-P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981261" y="1212648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/>
              <a:t>Dr Aleksandra Gawlikowska-Fyk</a:t>
            </a:r>
          </a:p>
          <a:p>
            <a:r>
              <a:rPr lang="en-GB" dirty="0"/>
              <a:t>Head of the Power Project </a:t>
            </a:r>
            <a:r>
              <a:rPr lang="en-GB" dirty="0">
                <a:hlinkClick r:id="rId3"/>
              </a:rPr>
              <a:t>aleksandra.gawlikowska-fyk@forum-energii.eu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7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15592" y="1628800"/>
            <a:ext cx="4355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Forum </a:t>
            </a:r>
            <a:r>
              <a:rPr lang="en-GB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Energii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independent and non-partisan energy 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think tank. </a:t>
            </a:r>
            <a:endParaRPr lang="en-GB" dirty="0" smtClean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are focused on forging the foundation for a clean, innovative, safe and efficient energy sector based on data and analysis.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mission is to support Poland's implementation of energy and climate goals for 2020 and 2030.</a:t>
            </a:r>
            <a:endParaRPr lang="en-GB" dirty="0" smtClean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Clr>
                <a:srgbClr val="C00000"/>
              </a:buClr>
            </a:pPr>
            <a:endParaRPr lang="en-GB" dirty="0" smtClean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rostokąt 3"/>
          <p:cNvSpPr/>
          <p:nvPr/>
        </p:nvSpPr>
        <p:spPr>
          <a:xfrm>
            <a:off x="430261" y="385687"/>
            <a:ext cx="6063586" cy="49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eaLnBrk="0" hangingPunct="0">
              <a:defRPr/>
            </a:pPr>
            <a:r>
              <a:rPr lang="en-US" altLang="pl-PL" sz="2585" b="1" dirty="0">
                <a:solidFill>
                  <a:srgbClr val="4BACC6">
                    <a:lumMod val="75000"/>
                  </a:srgb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About us</a:t>
            </a:r>
            <a:endParaRPr lang="pl-PL" altLang="pl-PL" sz="2585" b="1" dirty="0">
              <a:solidFill>
                <a:srgbClr val="4BACC6">
                  <a:lumMod val="75000"/>
                </a:srgbClr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678"/>
            <a:ext cx="9905999" cy="1382712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-1" y="6742360"/>
            <a:ext cx="9905999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920" y="1698290"/>
            <a:ext cx="5674485" cy="293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586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Electricity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production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the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last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decade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1024" t="38093" r="34245" b="16408"/>
          <a:stretch/>
        </p:blipFill>
        <p:spPr>
          <a:xfrm>
            <a:off x="128464" y="1807840"/>
            <a:ext cx="9615304" cy="44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5589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Changes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RES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electricity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production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/>
          <a:srcRect l="11024" t="33178" r="34245" b="16100"/>
          <a:stretch/>
        </p:blipFill>
        <p:spPr>
          <a:xfrm>
            <a:off x="200472" y="1556792"/>
            <a:ext cx="9489561" cy="49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3875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Two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strategic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documents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14305" t="22076" r="18023" b="18323"/>
          <a:stretch/>
        </p:blipFill>
        <p:spPr>
          <a:xfrm>
            <a:off x="200472" y="2483310"/>
            <a:ext cx="5523280" cy="273630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/>
          <a:srcRect l="35831" t="24448" r="37395" b="9819"/>
          <a:stretch/>
        </p:blipFill>
        <p:spPr>
          <a:xfrm>
            <a:off x="5712192" y="1268760"/>
            <a:ext cx="3587567" cy="49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6839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Draft Energy Policy – objectives and indicators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/>
          <a:srcRect t="5722"/>
          <a:stretch/>
        </p:blipFill>
        <p:spPr>
          <a:xfrm>
            <a:off x="1079701" y="1412776"/>
            <a:ext cx="7344816" cy="5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402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Policy –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production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14" y="1353610"/>
            <a:ext cx="982467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34" y="0"/>
            <a:ext cx="2200967" cy="111048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4619D03C-6B9A-4FBB-9573-6E907FF578EA}"/>
              </a:ext>
            </a:extLst>
          </p:cNvPr>
          <p:cNvSpPr/>
          <p:nvPr/>
        </p:nvSpPr>
        <p:spPr>
          <a:xfrm>
            <a:off x="21477" y="6741368"/>
            <a:ext cx="9906000" cy="115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88504" y="575102"/>
            <a:ext cx="452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Energy Policy – CO</a:t>
            </a:r>
            <a:r>
              <a:rPr lang="pl-PL" sz="2800" b="1" baseline="-25000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2800" b="1" dirty="0" err="1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emissions</a:t>
            </a:r>
            <a:r>
              <a:rPr lang="pl-PL" sz="2800" b="1" dirty="0" smtClean="0">
                <a:solidFill>
                  <a:schemeClr val="accent5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pl-PL" sz="2800" b="1" dirty="0">
              <a:solidFill>
                <a:schemeClr val="accent5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b="4914"/>
          <a:stretch/>
        </p:blipFill>
        <p:spPr>
          <a:xfrm>
            <a:off x="1136576" y="1098322"/>
            <a:ext cx="7128791" cy="55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97"/>
          <p:cNvSpPr/>
          <p:nvPr/>
        </p:nvSpPr>
        <p:spPr>
          <a:xfrm>
            <a:off x="571499" y="1447800"/>
            <a:ext cx="9000936" cy="4141440"/>
          </a:xfrm>
          <a:custGeom>
            <a:avLst/>
            <a:gdLst/>
            <a:ahLst/>
            <a:cxnLst/>
            <a:rect l="l" t="t" r="r" b="b"/>
            <a:pathLst>
              <a:path w="3729354" h="2862579">
                <a:moveTo>
                  <a:pt x="0" y="2862071"/>
                </a:moveTo>
                <a:lnTo>
                  <a:pt x="3729227" y="2862071"/>
                </a:lnTo>
                <a:lnTo>
                  <a:pt x="3729227" y="0"/>
                </a:lnTo>
                <a:lnTo>
                  <a:pt x="0" y="0"/>
                </a:lnTo>
                <a:lnTo>
                  <a:pt x="0" y="2862071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499" y="1752600"/>
            <a:ext cx="8763000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Insufficient</a:t>
            </a:r>
            <a:r>
              <a:rPr kumimoji="0" lang="en-GB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reference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</a:t>
            </a:r>
            <a:r>
              <a:rPr kumimoji="0" lang="en-GB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EU targets</a:t>
            </a:r>
            <a:r>
              <a:rPr lang="en-GB" sz="2400" spc="-5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(2030) </a:t>
            </a:r>
            <a:r>
              <a:rPr kumimoji="0" lang="en-GB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regulations (Winter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Package)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costs optimization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High rate of electricity demand growth </a:t>
            </a:r>
            <a:r>
              <a:rPr lang="en-GB" sz="2400" spc="-5" dirty="0" smtClean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kumimoji="0" lang="en-GB" sz="24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does not result from electrification of heating and transport)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strategy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regarding</a:t>
            </a: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electricity</a:t>
            </a:r>
            <a:r>
              <a:rPr kumimoji="0" lang="en-GB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imports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a</a:t>
            </a:r>
            <a:r>
              <a:rPr kumimoji="0" lang="en-GB" sz="2400" b="0" i="0" u="none" strike="noStrike" kern="1200" cap="none" spc="-3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reliable</a:t>
            </a: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fuel balance </a:t>
            </a:r>
          </a:p>
          <a:p>
            <a:pPr marL="8128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05968"/>
              </a:buClr>
              <a:buSzTx/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</a:t>
            </a:r>
            <a:r>
              <a:rPr kumimoji="0" lang="en-GB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reference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the</a:t>
            </a: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functioning of the</a:t>
            </a:r>
            <a:r>
              <a:rPr kumimoji="0" lang="en-GB" sz="240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energy</a:t>
            </a:r>
            <a:r>
              <a:rPr kumimoji="0" lang="en-GB" sz="24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205968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market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363" y="359785"/>
            <a:ext cx="94912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sz="3200" b="1" kern="1200" spc="-25" dirty="0">
                <a:solidFill>
                  <a:srgbClr val="20596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384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14794</TotalTime>
  <Words>220</Words>
  <Application>Microsoft Office PowerPoint</Application>
  <PresentationFormat>Papier A4 (210x297 mm)</PresentationFormat>
  <Paragraphs>35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Geneva</vt:lpstr>
      <vt:lpstr>Lato</vt:lpstr>
      <vt:lpstr>Wingdings</vt:lpstr>
      <vt:lpstr>Office Theme</vt:lpstr>
      <vt:lpstr>1_Office Theme</vt:lpstr>
      <vt:lpstr>2_Office Theme</vt:lpstr>
      <vt:lpstr>3_Office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Conclusions</vt:lpstr>
      <vt:lpstr>Risks</vt:lpstr>
      <vt:lpstr>Prezentacja programu PowerPoint</vt:lpstr>
    </vt:vector>
  </TitlesOfParts>
  <Company>faust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H. Faust</dc:creator>
  <cp:lastModifiedBy>A.Gawlikowska-Fyk</cp:lastModifiedBy>
  <cp:revision>4323</cp:revision>
  <cp:lastPrinted>2017-08-23T06:15:45Z</cp:lastPrinted>
  <dcterms:created xsi:type="dcterms:W3CDTF">2009-02-01T10:45:41Z</dcterms:created>
  <dcterms:modified xsi:type="dcterms:W3CDTF">2019-05-15T08:25:07Z</dcterms:modified>
</cp:coreProperties>
</file>