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322" r:id="rId3"/>
    <p:sldId id="323" r:id="rId4"/>
    <p:sldId id="314" r:id="rId5"/>
    <p:sldId id="315" r:id="rId6"/>
    <p:sldId id="316" r:id="rId7"/>
    <p:sldId id="317" r:id="rId8"/>
    <p:sldId id="318" r:id="rId9"/>
    <p:sldId id="273" r:id="rId10"/>
  </p:sldIdLst>
  <p:sldSz cx="9144000" cy="5145088"/>
  <p:notesSz cx="6669088" cy="987266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6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084" autoAdjust="0"/>
  </p:normalViewPr>
  <p:slideViewPr>
    <p:cSldViewPr>
      <p:cViewPr varScale="1">
        <p:scale>
          <a:sx n="104" d="100"/>
          <a:sy n="104" d="100"/>
        </p:scale>
        <p:origin x="1218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Berlin%2010%20April%202019\France%20Stat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F:\Berlin%2010%20April%202019\France%20Stat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F:\Berlin%2010%20April%202019\France%20Sta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'Proj energy demand'!$D$66</c:f>
              <c:strCache>
                <c:ptCount val="1"/>
                <c:pt idx="0">
                  <c:v>Electricity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solidFill>
                <a:schemeClr val="accent1"/>
              </a:solidFill>
            </a:ln>
            <a:effectLst/>
          </c:spPr>
          <c:invertIfNegative val="0"/>
          <c:cat>
            <c:numRef>
              <c:f>'Proj energy demand'!$E$65:$G$65</c:f>
              <c:numCache>
                <c:formatCode>General</c:formatCode>
                <c:ptCount val="3"/>
                <c:pt idx="0">
                  <c:v>2015</c:v>
                </c:pt>
                <c:pt idx="1">
                  <c:v>2030</c:v>
                </c:pt>
                <c:pt idx="2">
                  <c:v>2050</c:v>
                </c:pt>
              </c:numCache>
            </c:numRef>
          </c:cat>
          <c:val>
            <c:numRef>
              <c:f>'Proj energy demand'!$E$66:$G$66</c:f>
              <c:numCache>
                <c:formatCode>General</c:formatCode>
                <c:ptCount val="3"/>
                <c:pt idx="0">
                  <c:v>490</c:v>
                </c:pt>
                <c:pt idx="1">
                  <c:v>520</c:v>
                </c:pt>
                <c:pt idx="2">
                  <c:v>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E0-4C70-AF74-F6CB7358DB62}"/>
            </c:ext>
          </c:extLst>
        </c:ser>
        <c:ser>
          <c:idx val="1"/>
          <c:order val="1"/>
          <c:tx>
            <c:strRef>
              <c:f>'Proj energy demand'!$D$67</c:f>
              <c:strCache>
                <c:ptCount val="1"/>
                <c:pt idx="0">
                  <c:v>Biomass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  <a:effectLst/>
          </c:spPr>
          <c:invertIfNegative val="0"/>
          <c:cat>
            <c:numRef>
              <c:f>'Proj energy demand'!$E$65:$G$65</c:f>
              <c:numCache>
                <c:formatCode>General</c:formatCode>
                <c:ptCount val="3"/>
                <c:pt idx="0">
                  <c:v>2015</c:v>
                </c:pt>
                <c:pt idx="1">
                  <c:v>2030</c:v>
                </c:pt>
                <c:pt idx="2">
                  <c:v>2050</c:v>
                </c:pt>
              </c:numCache>
            </c:numRef>
          </c:cat>
          <c:val>
            <c:numRef>
              <c:f>'Proj energy demand'!$E$67:$G$67</c:f>
              <c:numCache>
                <c:formatCode>General</c:formatCode>
                <c:ptCount val="3"/>
                <c:pt idx="0">
                  <c:v>90</c:v>
                </c:pt>
                <c:pt idx="1">
                  <c:v>140</c:v>
                </c:pt>
                <c:pt idx="2">
                  <c:v>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E0-4C70-AF74-F6CB7358DB62}"/>
            </c:ext>
          </c:extLst>
        </c:ser>
        <c:ser>
          <c:idx val="2"/>
          <c:order val="2"/>
          <c:tx>
            <c:strRef>
              <c:f>'Proj energy demand'!$D$68</c:f>
              <c:strCache>
                <c:ptCount val="1"/>
                <c:pt idx="0">
                  <c:v>Biofuels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92D050"/>
              </a:solidFill>
            </a:ln>
            <a:effectLst/>
          </c:spPr>
          <c:invertIfNegative val="0"/>
          <c:cat>
            <c:numRef>
              <c:f>'Proj energy demand'!$E$65:$G$65</c:f>
              <c:numCache>
                <c:formatCode>General</c:formatCode>
                <c:ptCount val="3"/>
                <c:pt idx="0">
                  <c:v>2015</c:v>
                </c:pt>
                <c:pt idx="1">
                  <c:v>2030</c:v>
                </c:pt>
                <c:pt idx="2">
                  <c:v>2050</c:v>
                </c:pt>
              </c:numCache>
            </c:numRef>
          </c:cat>
          <c:val>
            <c:numRef>
              <c:f>'Proj energy demand'!$E$68:$G$68</c:f>
              <c:numCache>
                <c:formatCode>General</c:formatCode>
                <c:ptCount val="3"/>
                <c:pt idx="0">
                  <c:v>30</c:v>
                </c:pt>
                <c:pt idx="1">
                  <c:v>40</c:v>
                </c:pt>
                <c:pt idx="2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E0-4C70-AF74-F6CB7358DB62}"/>
            </c:ext>
          </c:extLst>
        </c:ser>
        <c:ser>
          <c:idx val="3"/>
          <c:order val="3"/>
          <c:tx>
            <c:strRef>
              <c:f>'Proj energy demand'!$D$69</c:f>
              <c:strCache>
                <c:ptCount val="1"/>
                <c:pt idx="0">
                  <c:v>Renewable gas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cat>
            <c:numRef>
              <c:f>'Proj energy demand'!$E$65:$G$65</c:f>
              <c:numCache>
                <c:formatCode>General</c:formatCode>
                <c:ptCount val="3"/>
                <c:pt idx="0">
                  <c:v>2015</c:v>
                </c:pt>
                <c:pt idx="1">
                  <c:v>2030</c:v>
                </c:pt>
                <c:pt idx="2">
                  <c:v>2050</c:v>
                </c:pt>
              </c:numCache>
            </c:numRef>
          </c:cat>
          <c:val>
            <c:numRef>
              <c:f>'Proj energy demand'!$E$69:$G$69</c:f>
              <c:numCache>
                <c:formatCode>General</c:formatCode>
                <c:ptCount val="3"/>
                <c:pt idx="0">
                  <c:v>5</c:v>
                </c:pt>
                <c:pt idx="1">
                  <c:v>30</c:v>
                </c:pt>
                <c:pt idx="2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E0-4C70-AF74-F6CB7358DB62}"/>
            </c:ext>
          </c:extLst>
        </c:ser>
        <c:ser>
          <c:idx val="4"/>
          <c:order val="4"/>
          <c:tx>
            <c:strRef>
              <c:f>'Proj energy demand'!$D$70</c:f>
              <c:strCache>
                <c:ptCount val="1"/>
                <c:pt idx="0">
                  <c:v>Renewable Heat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FF00"/>
              </a:solidFill>
            </a:ln>
            <a:effectLst/>
          </c:spPr>
          <c:invertIfNegative val="0"/>
          <c:cat>
            <c:numRef>
              <c:f>'Proj energy demand'!$E$65:$G$65</c:f>
              <c:numCache>
                <c:formatCode>General</c:formatCode>
                <c:ptCount val="3"/>
                <c:pt idx="0">
                  <c:v>2015</c:v>
                </c:pt>
                <c:pt idx="1">
                  <c:v>2030</c:v>
                </c:pt>
                <c:pt idx="2">
                  <c:v>2050</c:v>
                </c:pt>
              </c:numCache>
            </c:numRef>
          </c:cat>
          <c:val>
            <c:numRef>
              <c:f>'Proj energy demand'!$E$70:$G$70</c:f>
              <c:numCache>
                <c:formatCode>General</c:formatCode>
                <c:ptCount val="3"/>
                <c:pt idx="0">
                  <c:v>15</c:v>
                </c:pt>
                <c:pt idx="1">
                  <c:v>55</c:v>
                </c:pt>
                <c:pt idx="2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E0-4C70-AF74-F6CB7358DB62}"/>
            </c:ext>
          </c:extLst>
        </c:ser>
        <c:ser>
          <c:idx val="5"/>
          <c:order val="5"/>
          <c:tx>
            <c:strRef>
              <c:f>'Proj energy demand'!$D$71</c:f>
              <c:strCache>
                <c:ptCount val="1"/>
                <c:pt idx="0">
                  <c:v>Natural gas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cat>
            <c:numRef>
              <c:f>'Proj energy demand'!$E$65:$G$65</c:f>
              <c:numCache>
                <c:formatCode>General</c:formatCode>
                <c:ptCount val="3"/>
                <c:pt idx="0">
                  <c:v>2015</c:v>
                </c:pt>
                <c:pt idx="1">
                  <c:v>2030</c:v>
                </c:pt>
                <c:pt idx="2">
                  <c:v>2050</c:v>
                </c:pt>
              </c:numCache>
            </c:numRef>
          </c:cat>
          <c:val>
            <c:numRef>
              <c:f>'Proj energy demand'!$E$71:$G$71</c:f>
              <c:numCache>
                <c:formatCode>General</c:formatCode>
                <c:ptCount val="3"/>
                <c:pt idx="0">
                  <c:v>470</c:v>
                </c:pt>
                <c:pt idx="1">
                  <c:v>345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AE0-4C70-AF74-F6CB7358DB62}"/>
            </c:ext>
          </c:extLst>
        </c:ser>
        <c:ser>
          <c:idx val="6"/>
          <c:order val="6"/>
          <c:tx>
            <c:strRef>
              <c:f>'Proj energy demand'!$D$72</c:f>
              <c:strCache>
                <c:ptCount val="1"/>
                <c:pt idx="0">
                  <c:v>Oil products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'Proj energy demand'!$E$65:$G$65</c:f>
              <c:numCache>
                <c:formatCode>General</c:formatCode>
                <c:ptCount val="3"/>
                <c:pt idx="0">
                  <c:v>2015</c:v>
                </c:pt>
                <c:pt idx="1">
                  <c:v>2030</c:v>
                </c:pt>
                <c:pt idx="2">
                  <c:v>2050</c:v>
                </c:pt>
              </c:numCache>
            </c:numRef>
          </c:cat>
          <c:val>
            <c:numRef>
              <c:f>'Proj energy demand'!$E$72:$G$72</c:f>
              <c:numCache>
                <c:formatCode>General</c:formatCode>
                <c:ptCount val="3"/>
                <c:pt idx="0">
                  <c:v>820</c:v>
                </c:pt>
                <c:pt idx="1">
                  <c:v>470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AE0-4C70-AF74-F6CB7358DB62}"/>
            </c:ext>
          </c:extLst>
        </c:ser>
        <c:ser>
          <c:idx val="7"/>
          <c:order val="7"/>
          <c:tx>
            <c:strRef>
              <c:f>'Proj energy demand'!$D$73</c:f>
              <c:strCache>
                <c:ptCount val="1"/>
                <c:pt idx="0">
                  <c:v>Coal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solidFill>
                <a:srgbClr val="C00000"/>
              </a:solidFill>
            </a:ln>
            <a:effectLst/>
          </c:spPr>
          <c:invertIfNegative val="0"/>
          <c:cat>
            <c:numRef>
              <c:f>'Proj energy demand'!$E$65:$G$65</c:f>
              <c:numCache>
                <c:formatCode>General</c:formatCode>
                <c:ptCount val="3"/>
                <c:pt idx="0">
                  <c:v>2015</c:v>
                </c:pt>
                <c:pt idx="1">
                  <c:v>2030</c:v>
                </c:pt>
                <c:pt idx="2">
                  <c:v>2050</c:v>
                </c:pt>
              </c:numCache>
            </c:numRef>
          </c:cat>
          <c:val>
            <c:numRef>
              <c:f>'Proj energy demand'!$E$73:$G$73</c:f>
              <c:numCache>
                <c:formatCode>General</c:formatCode>
                <c:ptCount val="3"/>
                <c:pt idx="0">
                  <c:v>130</c:v>
                </c:pt>
                <c:pt idx="1">
                  <c:v>30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AE0-4C70-AF74-F6CB7358DB62}"/>
            </c:ext>
          </c:extLst>
        </c:ser>
        <c:ser>
          <c:idx val="8"/>
          <c:order val="8"/>
          <c:tx>
            <c:strRef>
              <c:f>'Proj energy demand'!$D$74</c:f>
              <c:strCache>
                <c:ptCount val="1"/>
                <c:pt idx="0">
                  <c:v>Energy saving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'Proj energy demand'!$E$65:$G$65</c:f>
              <c:numCache>
                <c:formatCode>General</c:formatCode>
                <c:ptCount val="3"/>
                <c:pt idx="0">
                  <c:v>2015</c:v>
                </c:pt>
                <c:pt idx="1">
                  <c:v>2030</c:v>
                </c:pt>
                <c:pt idx="2">
                  <c:v>2050</c:v>
                </c:pt>
              </c:numCache>
            </c:numRef>
          </c:cat>
          <c:val>
            <c:numRef>
              <c:f>'Proj energy demand'!$E$74:$G$74</c:f>
              <c:numCache>
                <c:formatCode>General</c:formatCode>
                <c:ptCount val="3"/>
                <c:pt idx="0">
                  <c:v>0</c:v>
                </c:pt>
                <c:pt idx="1">
                  <c:v>420</c:v>
                </c:pt>
                <c:pt idx="2">
                  <c:v>960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AE0-4C70-AF74-F6CB7358DB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100"/>
        <c:axId val="703462984"/>
        <c:axId val="703460688"/>
      </c:barChart>
      <c:catAx>
        <c:axId val="703462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03460688"/>
        <c:crosses val="autoZero"/>
        <c:auto val="1"/>
        <c:lblAlgn val="ctr"/>
        <c:lblOffset val="100"/>
        <c:noMultiLvlLbl val="0"/>
      </c:catAx>
      <c:valAx>
        <c:axId val="703460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TWh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03462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 sz="1200"/>
      </a:pPr>
      <a:endParaRPr lang="fr-F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'Proj final energy'!$D$16</c:f>
              <c:strCache>
                <c:ptCount val="1"/>
                <c:pt idx="0">
                  <c:v>a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'Proj final energy'!$C$17:$C$35</c:f>
              <c:numCache>
                <c:formatCode>General</c:formatCode>
                <c:ptCount val="1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</c:numCache>
            </c:numRef>
          </c:cat>
          <c:val>
            <c:numRef>
              <c:f>'Proj final energy'!$D$17:$D$35</c:f>
              <c:numCache>
                <c:formatCode>General</c:formatCode>
                <c:ptCount val="19"/>
                <c:pt idx="0">
                  <c:v>1645</c:v>
                </c:pt>
                <c:pt idx="1">
                  <c:v>1677</c:v>
                </c:pt>
                <c:pt idx="2">
                  <c:v>1668</c:v>
                </c:pt>
                <c:pt idx="3">
                  <c:v>1661</c:v>
                </c:pt>
                <c:pt idx="4">
                  <c:v>1651</c:v>
                </c:pt>
                <c:pt idx="5">
                  <c:v>1655</c:v>
                </c:pt>
                <c:pt idx="6">
                  <c:v>1628</c:v>
                </c:pt>
                <c:pt idx="7">
                  <c:v>1643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BA8-48A9-B2DE-F03E017474EF}"/>
            </c:ext>
          </c:extLst>
        </c:ser>
        <c:ser>
          <c:idx val="1"/>
          <c:order val="1"/>
          <c:tx>
            <c:strRef>
              <c:f>'Proj final energy'!$E$16</c:f>
              <c:strCache>
                <c:ptCount val="1"/>
                <c:pt idx="0">
                  <c:v>b</c:v>
                </c:pt>
              </c:strCache>
            </c:strRef>
          </c:tx>
          <c:spPr>
            <a:ln w="34925" cap="rnd">
              <a:solidFill>
                <a:schemeClr val="accent2"/>
              </a:solidFill>
              <a:prstDash val="dash"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'Proj final energy'!$C$17:$C$35</c:f>
              <c:numCache>
                <c:formatCode>General</c:formatCode>
                <c:ptCount val="1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</c:numCache>
            </c:numRef>
          </c:cat>
          <c:val>
            <c:numRef>
              <c:f>'Proj final energy'!$E$17:$E$35</c:f>
              <c:numCache>
                <c:formatCode>General</c:formatCode>
                <c:ptCount val="19"/>
                <c:pt idx="7">
                  <c:v>1643</c:v>
                </c:pt>
                <c:pt idx="8">
                  <c:v>1625.8</c:v>
                </c:pt>
                <c:pt idx="9">
                  <c:v>1608.6</c:v>
                </c:pt>
                <c:pt idx="10">
                  <c:v>1591.3999999999999</c:v>
                </c:pt>
                <c:pt idx="11">
                  <c:v>1574.1999999999998</c:v>
                </c:pt>
                <c:pt idx="12">
                  <c:v>1556.9999999999998</c:v>
                </c:pt>
                <c:pt idx="13">
                  <c:v>1540</c:v>
                </c:pt>
                <c:pt idx="14">
                  <c:v>1516</c:v>
                </c:pt>
                <c:pt idx="15">
                  <c:v>1492</c:v>
                </c:pt>
                <c:pt idx="16">
                  <c:v>1468</c:v>
                </c:pt>
                <c:pt idx="17">
                  <c:v>1444</c:v>
                </c:pt>
                <c:pt idx="18">
                  <c:v>1420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BA8-48A9-B2DE-F03E017474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12651296"/>
        <c:axId val="812652608"/>
      </c:lineChart>
      <c:catAx>
        <c:axId val="812651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12652608"/>
        <c:crosses val="autoZero"/>
        <c:auto val="1"/>
        <c:lblAlgn val="ctr"/>
        <c:lblOffset val="100"/>
        <c:noMultiLvlLbl val="0"/>
      </c:catAx>
      <c:valAx>
        <c:axId val="812652608"/>
        <c:scaling>
          <c:orientation val="minMax"/>
          <c:min val="1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TWh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12651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rgbClr val="FFFFFF"/>
    </a:solidFill>
    <a:ln>
      <a:noFill/>
    </a:ln>
    <a:effectLst/>
  </c:spPr>
  <c:txPr>
    <a:bodyPr/>
    <a:lstStyle/>
    <a:p>
      <a:pPr>
        <a:defRPr sz="1400"/>
      </a:pPr>
      <a:endParaRPr lang="fr-F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 smtClean="0">
                <a:solidFill>
                  <a:schemeClr val="bg1"/>
                </a:solidFill>
              </a:rPr>
              <a:t>mix</a:t>
            </a:r>
            <a:endParaRPr lang="fr-FR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54592501994083853"/>
          <c:y val="5.10692575535252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C5C-40E6-8ACA-1B6733EB0DF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C5C-40E6-8ACA-1B6733EB0DF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C5C-40E6-8ACA-1B6733EB0DF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C5C-40E6-8ACA-1B6733EB0DF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C5C-40E6-8ACA-1B6733EB0DF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C5C-40E6-8ACA-1B6733EB0DFE}"/>
              </c:ext>
            </c:extLst>
          </c:dPt>
          <c:dLbls>
            <c:dLbl>
              <c:idx val="0"/>
              <c:layout>
                <c:manualLayout>
                  <c:x val="-0.22558381435293917"/>
                  <c:y val="-0.2454606232255297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420493856091366"/>
                      <c:h val="0.258262463009973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C5C-40E6-8ACA-1B6733EB0DFE}"/>
                </c:ext>
              </c:extLst>
            </c:dLbl>
            <c:dLbl>
              <c:idx val="1"/>
              <c:layout>
                <c:manualLayout>
                  <c:x val="2.5238407699037491E-3"/>
                  <c:y val="-2.461213181685631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C5C-40E6-8ACA-1B6733EB0DFE}"/>
                </c:ext>
              </c:extLst>
            </c:dLbl>
            <c:dLbl>
              <c:idx val="2"/>
              <c:layout>
                <c:manualLayout>
                  <c:x val="-9.3545494313210849E-3"/>
                  <c:y val="-6.5226742490522016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C5C-40E6-8ACA-1B6733EB0DFE}"/>
                </c:ext>
              </c:extLst>
            </c:dLbl>
            <c:dLbl>
              <c:idx val="3"/>
              <c:layout>
                <c:manualLayout>
                  <c:x val="1.2706036745406823E-2"/>
                  <c:y val="-2.030475357247223E-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C5C-40E6-8ACA-1B6733EB0DFE}"/>
                </c:ext>
              </c:extLst>
            </c:dLbl>
            <c:dLbl>
              <c:idx val="4"/>
              <c:layout>
                <c:manualLayout>
                  <c:x val="-1.2814304461942257E-2"/>
                  <c:y val="2.372120151647710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2C5C-40E6-8ACA-1B6733EB0DFE}"/>
                </c:ext>
              </c:extLst>
            </c:dLbl>
            <c:dLbl>
              <c:idx val="5"/>
              <c:layout>
                <c:manualLayout>
                  <c:x val="2.1291270330099983E-2"/>
                  <c:y val="2.0106006910836695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425857988647656"/>
                      <c:h val="0.1673125386286657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2C5C-40E6-8ACA-1B6733EB0D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Feuil1!$A$2:$A$7</c:f>
              <c:strCache>
                <c:ptCount val="6"/>
                <c:pt idx="0">
                  <c:v>Nuclear </c:v>
                </c:pt>
                <c:pt idx="1">
                  <c:v>Thermal generation</c:v>
                </c:pt>
                <c:pt idx="2">
                  <c:v>Wind</c:v>
                </c:pt>
                <c:pt idx="3">
                  <c:v>Solar</c:v>
                </c:pt>
                <c:pt idx="4">
                  <c:v>Hydro</c:v>
                </c:pt>
                <c:pt idx="5">
                  <c:v>Bioenergy</c:v>
                </c:pt>
              </c:strCache>
            </c:strRef>
          </c:cat>
          <c:val>
            <c:numRef>
              <c:f>Feuil1!$B$2:$B$7</c:f>
              <c:numCache>
                <c:formatCode>0.00%</c:formatCode>
                <c:ptCount val="6"/>
                <c:pt idx="0">
                  <c:v>0.71699999999999997</c:v>
                </c:pt>
                <c:pt idx="1">
                  <c:v>7.1999999999999995E-2</c:v>
                </c:pt>
                <c:pt idx="2">
                  <c:v>5.0999999999999997E-2</c:v>
                </c:pt>
                <c:pt idx="3">
                  <c:v>1.9E-2</c:v>
                </c:pt>
                <c:pt idx="4">
                  <c:v>0.124</c:v>
                </c:pt>
                <c:pt idx="5">
                  <c:v>1.7999999999999999E-2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C5C-40E6-8ACA-1B6733EB0DFE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'Proj elec'!$B$2</c:f>
              <c:strCache>
                <c:ptCount val="1"/>
                <c:pt idx="0">
                  <c:v>Nuclear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'Proj elec'!$A$3:$A$6</c:f>
              <c:strCache>
                <c:ptCount val="4"/>
                <c:pt idx="0">
                  <c:v>2017</c:v>
                </c:pt>
                <c:pt idx="1">
                  <c:v>2023</c:v>
                </c:pt>
                <c:pt idx="2">
                  <c:v>2028 (A)</c:v>
                </c:pt>
                <c:pt idx="3">
                  <c:v>2028 (B)</c:v>
                </c:pt>
              </c:strCache>
            </c:strRef>
          </c:cat>
          <c:val>
            <c:numRef>
              <c:f>'Proj elec'!$B$3:$B$6</c:f>
              <c:numCache>
                <c:formatCode>General</c:formatCode>
                <c:ptCount val="4"/>
                <c:pt idx="0">
                  <c:v>379.2</c:v>
                </c:pt>
                <c:pt idx="1">
                  <c:v>393</c:v>
                </c:pt>
                <c:pt idx="2">
                  <c:v>382</c:v>
                </c:pt>
                <c:pt idx="3">
                  <c:v>371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72-4C50-90D7-ABB1DBE440DB}"/>
            </c:ext>
          </c:extLst>
        </c:ser>
        <c:ser>
          <c:idx val="1"/>
          <c:order val="1"/>
          <c:tx>
            <c:strRef>
              <c:f>'Proj elec'!$C$2</c:f>
              <c:strCache>
                <c:ptCount val="1"/>
                <c:pt idx="0">
                  <c:v>Coal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'Proj elec'!$A$3:$A$6</c:f>
              <c:strCache>
                <c:ptCount val="4"/>
                <c:pt idx="0">
                  <c:v>2017</c:v>
                </c:pt>
                <c:pt idx="1">
                  <c:v>2023</c:v>
                </c:pt>
                <c:pt idx="2">
                  <c:v>2028 (A)</c:v>
                </c:pt>
                <c:pt idx="3">
                  <c:v>2028 (B)</c:v>
                </c:pt>
              </c:strCache>
            </c:strRef>
          </c:cat>
          <c:val>
            <c:numRef>
              <c:f>'Proj elec'!$C$3:$C$6</c:f>
              <c:numCache>
                <c:formatCode>General</c:formatCode>
                <c:ptCount val="4"/>
                <c:pt idx="0">
                  <c:v>9.6999999999999993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72-4C50-90D7-ABB1DBE440DB}"/>
            </c:ext>
          </c:extLst>
        </c:ser>
        <c:ser>
          <c:idx val="2"/>
          <c:order val="2"/>
          <c:tx>
            <c:strRef>
              <c:f>'Proj elec'!$D$2</c:f>
              <c:strCache>
                <c:ptCount val="1"/>
                <c:pt idx="0">
                  <c:v>Natural gas (and oil)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'Proj elec'!$A$3:$A$6</c:f>
              <c:strCache>
                <c:ptCount val="4"/>
                <c:pt idx="0">
                  <c:v>2017</c:v>
                </c:pt>
                <c:pt idx="1">
                  <c:v>2023</c:v>
                </c:pt>
                <c:pt idx="2">
                  <c:v>2028 (A)</c:v>
                </c:pt>
                <c:pt idx="3">
                  <c:v>2028 (B)</c:v>
                </c:pt>
              </c:strCache>
            </c:strRef>
          </c:cat>
          <c:val>
            <c:numRef>
              <c:f>'Proj elec'!$D$3:$D$6</c:f>
              <c:numCache>
                <c:formatCode>General</c:formatCode>
                <c:ptCount val="4"/>
                <c:pt idx="0">
                  <c:v>44.1</c:v>
                </c:pt>
                <c:pt idx="1">
                  <c:v>34</c:v>
                </c:pt>
                <c:pt idx="2">
                  <c:v>32</c:v>
                </c:pt>
                <c:pt idx="3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72-4C50-90D7-ABB1DBE440DB}"/>
            </c:ext>
          </c:extLst>
        </c:ser>
        <c:ser>
          <c:idx val="3"/>
          <c:order val="3"/>
          <c:tx>
            <c:strRef>
              <c:f>'Proj elec'!$E$2</c:f>
              <c:strCache>
                <c:ptCount val="1"/>
                <c:pt idx="0">
                  <c:v>Hydro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'Proj elec'!$A$3:$A$6</c:f>
              <c:strCache>
                <c:ptCount val="4"/>
                <c:pt idx="0">
                  <c:v>2017</c:v>
                </c:pt>
                <c:pt idx="1">
                  <c:v>2023</c:v>
                </c:pt>
                <c:pt idx="2">
                  <c:v>2028 (A)</c:v>
                </c:pt>
                <c:pt idx="3">
                  <c:v>2028 (B)</c:v>
                </c:pt>
              </c:strCache>
            </c:strRef>
          </c:cat>
          <c:val>
            <c:numRef>
              <c:f>'Proj elec'!$E$3:$E$6</c:f>
              <c:numCache>
                <c:formatCode>General</c:formatCode>
                <c:ptCount val="4"/>
                <c:pt idx="0">
                  <c:v>53.6</c:v>
                </c:pt>
                <c:pt idx="1">
                  <c:v>62</c:v>
                </c:pt>
                <c:pt idx="2">
                  <c:v>62</c:v>
                </c:pt>
                <c:pt idx="3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472-4C50-90D7-ABB1DBE440DB}"/>
            </c:ext>
          </c:extLst>
        </c:ser>
        <c:ser>
          <c:idx val="4"/>
          <c:order val="4"/>
          <c:tx>
            <c:strRef>
              <c:f>'Proj elec'!$F$2</c:f>
              <c:strCache>
                <c:ptCount val="1"/>
                <c:pt idx="0">
                  <c:v>Wind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'Proj elec'!$A$3:$A$6</c:f>
              <c:strCache>
                <c:ptCount val="4"/>
                <c:pt idx="0">
                  <c:v>2017</c:v>
                </c:pt>
                <c:pt idx="1">
                  <c:v>2023</c:v>
                </c:pt>
                <c:pt idx="2">
                  <c:v>2028 (A)</c:v>
                </c:pt>
                <c:pt idx="3">
                  <c:v>2028 (B)</c:v>
                </c:pt>
              </c:strCache>
            </c:strRef>
          </c:cat>
          <c:val>
            <c:numRef>
              <c:f>'Proj elec'!$F$3:$F$6</c:f>
              <c:numCache>
                <c:formatCode>General</c:formatCode>
                <c:ptCount val="4"/>
                <c:pt idx="0">
                  <c:v>24.1</c:v>
                </c:pt>
                <c:pt idx="1">
                  <c:v>63</c:v>
                </c:pt>
                <c:pt idx="2">
                  <c:v>96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472-4C50-90D7-ABB1DBE440DB}"/>
            </c:ext>
          </c:extLst>
        </c:ser>
        <c:ser>
          <c:idx val="5"/>
          <c:order val="5"/>
          <c:tx>
            <c:strRef>
              <c:f>'Proj elec'!$G$2</c:f>
              <c:strCache>
                <c:ptCount val="1"/>
                <c:pt idx="0">
                  <c:v>Solar PV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'Proj elec'!$A$3:$A$6</c:f>
              <c:strCache>
                <c:ptCount val="4"/>
                <c:pt idx="0">
                  <c:v>2017</c:v>
                </c:pt>
                <c:pt idx="1">
                  <c:v>2023</c:v>
                </c:pt>
                <c:pt idx="2">
                  <c:v>2028 (A)</c:v>
                </c:pt>
                <c:pt idx="3">
                  <c:v>2028 (B)</c:v>
                </c:pt>
              </c:strCache>
            </c:strRef>
          </c:cat>
          <c:val>
            <c:numRef>
              <c:f>'Proj elec'!$G$3:$G$6</c:f>
              <c:numCache>
                <c:formatCode>General</c:formatCode>
                <c:ptCount val="4"/>
                <c:pt idx="0">
                  <c:v>9.1999999999999993</c:v>
                </c:pt>
                <c:pt idx="1">
                  <c:v>24.5</c:v>
                </c:pt>
                <c:pt idx="2">
                  <c:v>43</c:v>
                </c:pt>
                <c:pt idx="3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472-4C50-90D7-ABB1DBE440DB}"/>
            </c:ext>
          </c:extLst>
        </c:ser>
        <c:ser>
          <c:idx val="6"/>
          <c:order val="6"/>
          <c:tx>
            <c:strRef>
              <c:f>'Proj elec'!$H$2</c:f>
              <c:strCache>
                <c:ptCount val="1"/>
                <c:pt idx="0">
                  <c:v>Bioenergy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'Proj elec'!$A$3:$A$6</c:f>
              <c:strCache>
                <c:ptCount val="4"/>
                <c:pt idx="0">
                  <c:v>2017</c:v>
                </c:pt>
                <c:pt idx="1">
                  <c:v>2023</c:v>
                </c:pt>
                <c:pt idx="2">
                  <c:v>2028 (A)</c:v>
                </c:pt>
                <c:pt idx="3">
                  <c:v>2028 (B)</c:v>
                </c:pt>
              </c:strCache>
            </c:strRef>
          </c:cat>
          <c:val>
            <c:numRef>
              <c:f>'Proj elec'!$H$3:$H$6</c:f>
              <c:numCache>
                <c:formatCode>General</c:formatCode>
                <c:ptCount val="4"/>
                <c:pt idx="0">
                  <c:v>9.5</c:v>
                </c:pt>
                <c:pt idx="1">
                  <c:v>9</c:v>
                </c:pt>
                <c:pt idx="2">
                  <c:v>9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472-4C50-90D7-ABB1DBE440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24225312"/>
        <c:axId val="824225968"/>
      </c:barChart>
      <c:catAx>
        <c:axId val="824225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24225968"/>
        <c:crosses val="autoZero"/>
        <c:auto val="1"/>
        <c:lblAlgn val="ctr"/>
        <c:lblOffset val="100"/>
        <c:noMultiLvlLbl val="0"/>
      </c:catAx>
      <c:valAx>
        <c:axId val="824225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200" dirty="0"/>
                  <a:t>TWh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24225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0.32572</cdr:x>
      <cdr:y>0.2552</cdr:y>
    </cdr:from>
    <cdr:to>
      <cdr:x>0.47855</cdr:x>
      <cdr:y>0.3496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DA709E78-0AA0-4599-8736-AF9BC938BCB9}"/>
            </a:ext>
          </a:extLst>
        </cdr:cNvPr>
        <cdr:cNvCxnSpPr/>
      </cdr:nvCxnSpPr>
      <cdr:spPr>
        <a:xfrm xmlns:a="http://schemas.openxmlformats.org/drawingml/2006/main">
          <a:off x="2420980" y="866173"/>
          <a:ext cx="1135901" cy="320395"/>
        </a:xfrm>
        <a:prstGeom xmlns:a="http://schemas.openxmlformats.org/drawingml/2006/main" prst="line">
          <a:avLst/>
        </a:prstGeom>
        <a:ln xmlns:a="http://schemas.openxmlformats.org/drawingml/2006/main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0.61595</cdr:x>
      <cdr:y>0.36139</cdr:y>
    </cdr:from>
    <cdr:to>
      <cdr:x>0.77016</cdr:x>
      <cdr:y>0.46539</cdr:y>
    </cdr:to>
    <cdr:cxnSp macro="">
      <cdr:nvCxnSpPr>
        <cdr:cNvPr id="5" name="Straight Connector 4">
          <a:extLst xmlns:a="http://schemas.openxmlformats.org/drawingml/2006/main">
            <a:ext uri="{FF2B5EF4-FFF2-40B4-BE49-F238E27FC236}">
              <a16:creationId xmlns:a16="http://schemas.microsoft.com/office/drawing/2014/main" id="{24888B63-56FE-4F09-9A3D-3CAD120843A9}"/>
            </a:ext>
          </a:extLst>
        </cdr:cNvPr>
        <cdr:cNvCxnSpPr/>
      </cdr:nvCxnSpPr>
      <cdr:spPr>
        <a:xfrm xmlns:a="http://schemas.openxmlformats.org/drawingml/2006/main">
          <a:off x="4578177" y="1226584"/>
          <a:ext cx="1146171" cy="352978"/>
        </a:xfrm>
        <a:prstGeom xmlns:a="http://schemas.openxmlformats.org/drawingml/2006/main" prst="line">
          <a:avLst/>
        </a:prstGeom>
        <a:ln xmlns:a="http://schemas.openxmlformats.org/drawingml/2006/main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3713"/>
          </a:xfrm>
          <a:prstGeom prst="rect">
            <a:avLst/>
          </a:prstGeom>
        </p:spPr>
        <p:txBody>
          <a:bodyPr vert="horz" lIns="90452" tIns="45226" rIns="90452" bIns="45226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3713"/>
          </a:xfrm>
          <a:prstGeom prst="rect">
            <a:avLst/>
          </a:prstGeom>
        </p:spPr>
        <p:txBody>
          <a:bodyPr vert="horz" lIns="90452" tIns="45226" rIns="90452" bIns="45226" rtlCol="0"/>
          <a:lstStyle>
            <a:lvl1pPr algn="r">
              <a:defRPr sz="1200"/>
            </a:lvl1pPr>
          </a:lstStyle>
          <a:p>
            <a:pPr>
              <a:defRPr/>
            </a:pPr>
            <a:fld id="{FEA8287C-D400-4AE1-A09E-CB8A02526549}" type="datetimeFigureOut">
              <a:rPr lang="fr-FR"/>
              <a:pPr>
                <a:defRPr/>
              </a:pPr>
              <a:t>13/05/2019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889250" cy="493712"/>
          </a:xfrm>
          <a:prstGeom prst="rect">
            <a:avLst/>
          </a:prstGeom>
        </p:spPr>
        <p:txBody>
          <a:bodyPr vert="horz" lIns="90452" tIns="45226" rIns="90452" bIns="4522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8250" y="9377363"/>
            <a:ext cx="2889250" cy="493712"/>
          </a:xfrm>
          <a:prstGeom prst="rect">
            <a:avLst/>
          </a:prstGeom>
        </p:spPr>
        <p:txBody>
          <a:bodyPr vert="horz" lIns="90452" tIns="45226" rIns="90452" bIns="45226" rtlCol="0" anchor="b"/>
          <a:lstStyle>
            <a:lvl1pPr algn="r">
              <a:defRPr sz="1200"/>
            </a:lvl1pPr>
          </a:lstStyle>
          <a:p>
            <a:pPr>
              <a:defRPr/>
            </a:pPr>
            <a:fld id="{E046FF22-E267-40C2-907C-ADE0E2239B9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"/>
          <p:cNvSpPr/>
          <p:nvPr/>
        </p:nvSpPr>
        <p:spPr>
          <a:xfrm>
            <a:off x="0" y="0"/>
            <a:ext cx="6669088" cy="9872663"/>
          </a:xfrm>
          <a:custGeom>
            <a:avLst>
              <a:gd name="f1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5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wrap="none" lIns="90452" tIns="45226" rIns="90452" bIns="45226" anchor="ctr"/>
          <a:lstStyle/>
          <a:p>
            <a:pPr defTabSz="44441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kern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" name="AutoShape 2"/>
          <p:cNvSpPr/>
          <p:nvPr/>
        </p:nvSpPr>
        <p:spPr>
          <a:xfrm>
            <a:off x="0" y="0"/>
            <a:ext cx="6669088" cy="9872663"/>
          </a:xfrm>
          <a:custGeom>
            <a:avLst>
              <a:gd name="f1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5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wrap="none" lIns="90452" tIns="45226" rIns="90452" bIns="45226" anchor="ctr"/>
          <a:lstStyle/>
          <a:p>
            <a:pPr defTabSz="44441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kern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" name="AutoShape 3"/>
          <p:cNvSpPr/>
          <p:nvPr/>
        </p:nvSpPr>
        <p:spPr>
          <a:xfrm>
            <a:off x="0" y="0"/>
            <a:ext cx="6669088" cy="9872663"/>
          </a:xfrm>
          <a:custGeom>
            <a:avLst>
              <a:gd name="f1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5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wrap="none" lIns="90452" tIns="45226" rIns="90452" bIns="45226" anchor="ctr"/>
          <a:lstStyle/>
          <a:p>
            <a:pPr defTabSz="44441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kern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0" y="0"/>
            <a:ext cx="2890838" cy="493713"/>
          </a:xfrm>
          <a:prstGeom prst="rect">
            <a:avLst/>
          </a:prstGeom>
          <a:noFill/>
          <a:ln>
            <a:noFill/>
          </a:ln>
        </p:spPr>
        <p:txBody>
          <a:bodyPr wrap="none" lIns="90452" tIns="45226" rIns="90452" bIns="45226" anchor="ctr"/>
          <a:lstStyle/>
          <a:p>
            <a:pPr defTabSz="44441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kern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 txBox="1">
            <a:spLocks noGrp="1"/>
          </p:cNvSpPr>
          <p:nvPr>
            <p:ph type="dt" idx="1"/>
          </p:nvPr>
        </p:nvSpPr>
        <p:spPr>
          <a:xfrm>
            <a:off x="3778250" y="0"/>
            <a:ext cx="2886075" cy="488950"/>
          </a:xfrm>
          <a:prstGeom prst="rect">
            <a:avLst/>
          </a:prstGeom>
          <a:noFill/>
          <a:ln>
            <a:noFill/>
          </a:ln>
        </p:spPr>
        <p:txBody>
          <a:bodyPr vert="horz" wrap="square" lIns="89032" tIns="46293" rIns="89032" bIns="46293" anchor="t" anchorCtr="0" compatLnSpc="1"/>
          <a:lstStyle>
            <a:lvl1pPr marL="0" marR="0" lvl="0" indent="0" algn="r" defTabSz="44441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2836" algn="l"/>
                <a:tab pos="887247" algn="l"/>
                <a:tab pos="1331658" algn="l"/>
                <a:tab pos="1776069" algn="l"/>
                <a:tab pos="2220480" algn="l"/>
                <a:tab pos="2664891" algn="l"/>
                <a:tab pos="3109303" algn="l"/>
                <a:tab pos="3553714" algn="l"/>
                <a:tab pos="3998125" algn="l"/>
                <a:tab pos="4442536" algn="l"/>
                <a:tab pos="4886947" algn="l"/>
                <a:tab pos="5331358" algn="l"/>
                <a:tab pos="5775769" algn="l"/>
                <a:tab pos="6220180" algn="l"/>
                <a:tab pos="6664591" algn="l"/>
                <a:tab pos="7109002" algn="l"/>
                <a:tab pos="7553403" algn="l"/>
                <a:tab pos="7997814" algn="l"/>
                <a:tab pos="8442225" algn="l"/>
                <a:tab pos="8886635" algn="l"/>
              </a:tabLst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2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5607" name="Espace réservé de l'image des diapositives 6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47625" y="741363"/>
            <a:ext cx="6570663" cy="369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8" name="Rectangle 7"/>
          <p:cNvSpPr txBox="1">
            <a:spLocks noGrp="1"/>
          </p:cNvSpPr>
          <p:nvPr>
            <p:ph type="body" sz="quarter" idx="3"/>
          </p:nvPr>
        </p:nvSpPr>
        <p:spPr>
          <a:xfrm>
            <a:off x="666750" y="4689475"/>
            <a:ext cx="5332413" cy="443865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endParaRPr lang="fr-FR" noProof="0" smtClean="0"/>
          </a:p>
        </p:txBody>
      </p:sp>
      <p:sp>
        <p:nvSpPr>
          <p:cNvPr id="9" name="Text Box 8"/>
          <p:cNvSpPr txBox="1"/>
          <p:nvPr/>
        </p:nvSpPr>
        <p:spPr>
          <a:xfrm>
            <a:off x="0" y="9378950"/>
            <a:ext cx="2890838" cy="493713"/>
          </a:xfrm>
          <a:prstGeom prst="rect">
            <a:avLst/>
          </a:prstGeom>
          <a:noFill/>
          <a:ln>
            <a:noFill/>
          </a:ln>
        </p:spPr>
        <p:txBody>
          <a:bodyPr wrap="none" lIns="90452" tIns="45226" rIns="90452" bIns="45226" anchor="ctr"/>
          <a:lstStyle/>
          <a:p>
            <a:pPr defTabSz="44441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kern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 txBox="1">
            <a:spLocks noGrp="1"/>
          </p:cNvSpPr>
          <p:nvPr>
            <p:ph type="sldNum" sz="quarter" idx="5"/>
          </p:nvPr>
        </p:nvSpPr>
        <p:spPr>
          <a:xfrm>
            <a:off x="3778250" y="9378950"/>
            <a:ext cx="2886075" cy="488950"/>
          </a:xfrm>
          <a:prstGeom prst="rect">
            <a:avLst/>
          </a:prstGeom>
          <a:noFill/>
          <a:ln>
            <a:noFill/>
          </a:ln>
        </p:spPr>
        <p:txBody>
          <a:bodyPr vert="horz" wrap="square" lIns="89032" tIns="46293" rIns="89032" bIns="46293" anchor="b" anchorCtr="0" compatLnSpc="1"/>
          <a:lstStyle>
            <a:lvl1pPr marL="0" marR="0" lvl="0" indent="0" algn="r" defTabSz="44441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2836" algn="l"/>
                <a:tab pos="887247" algn="l"/>
                <a:tab pos="1331658" algn="l"/>
                <a:tab pos="1776069" algn="l"/>
                <a:tab pos="2220480" algn="l"/>
                <a:tab pos="2664891" algn="l"/>
                <a:tab pos="3109303" algn="l"/>
                <a:tab pos="3553714" algn="l"/>
                <a:tab pos="3998125" algn="l"/>
                <a:tab pos="4442536" algn="l"/>
                <a:tab pos="4886947" algn="l"/>
                <a:tab pos="5331358" algn="l"/>
                <a:tab pos="5775769" algn="l"/>
                <a:tab pos="6220180" algn="l"/>
                <a:tab pos="6664591" algn="l"/>
                <a:tab pos="7109002" algn="l"/>
                <a:tab pos="7553403" algn="l"/>
                <a:tab pos="7997814" algn="l"/>
                <a:tab pos="8442225" algn="l"/>
                <a:tab pos="8886635" algn="l"/>
              </a:tabLst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2"/>
                <a:cs typeface="Arial"/>
              </a:defRPr>
            </a:lvl1pPr>
          </a:lstStyle>
          <a:p>
            <a:pPr>
              <a:defRPr/>
            </a:pPr>
            <a:fld id="{624761AA-4901-44E3-9B14-0C4FA5AE0051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ts val="400"/>
      </a:spcBef>
      <a:spcAft>
        <a:spcPct val="0"/>
      </a:spcAft>
      <a:defRPr lang="fr-FR" sz="1200" kern="1200">
        <a:solidFill>
          <a:srgbClr val="000000"/>
        </a:solidFill>
        <a:latin typeface="Times New Roman" pitchFamily="16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9"/>
          <p:cNvSpPr txBox="1">
            <a:spLocks noChangeArrowheads="1"/>
          </p:cNvSpPr>
          <p:nvPr/>
        </p:nvSpPr>
        <p:spPr bwMode="auto">
          <a:xfrm>
            <a:off x="3778250" y="9378950"/>
            <a:ext cx="28860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032" tIns="46293" rIns="89032" bIns="46293" anchor="b"/>
          <a:lstStyle/>
          <a:p>
            <a:pPr algn="r" defTabSz="442913">
              <a:tabLst>
                <a:tab pos="0" algn="l"/>
                <a:tab pos="439738" algn="l"/>
                <a:tab pos="884238" algn="l"/>
                <a:tab pos="1328738" algn="l"/>
                <a:tab pos="1773238" algn="l"/>
                <a:tab pos="2217738" algn="l"/>
                <a:tab pos="2662238" algn="l"/>
                <a:tab pos="3108325" algn="l"/>
                <a:tab pos="3552825" algn="l"/>
                <a:tab pos="3997325" algn="l"/>
                <a:tab pos="4441825" algn="l"/>
                <a:tab pos="4886325" algn="l"/>
                <a:tab pos="5330825" algn="l"/>
                <a:tab pos="5775325" algn="l"/>
                <a:tab pos="6219825" algn="l"/>
                <a:tab pos="6664325" algn="l"/>
                <a:tab pos="7108825" algn="l"/>
                <a:tab pos="7551738" algn="l"/>
                <a:tab pos="7996238" algn="l"/>
                <a:tab pos="8439150" algn="l"/>
                <a:tab pos="8883650" algn="l"/>
              </a:tabLst>
            </a:pPr>
            <a:fld id="{7F055F90-3C0E-4208-96C7-3A203B1B90AA}" type="slidenum">
              <a:rPr lang="fr-FR" sz="1200">
                <a:solidFill>
                  <a:srgbClr val="000000"/>
                </a:solidFill>
                <a:latin typeface="Calibri" pitchFamily="34" charset="0"/>
              </a:rPr>
              <a:pPr algn="r" defTabSz="442913">
                <a:tabLst>
                  <a:tab pos="0" algn="l"/>
                  <a:tab pos="439738" algn="l"/>
                  <a:tab pos="884238" algn="l"/>
                  <a:tab pos="1328738" algn="l"/>
                  <a:tab pos="1773238" algn="l"/>
                  <a:tab pos="2217738" algn="l"/>
                  <a:tab pos="2662238" algn="l"/>
                  <a:tab pos="3108325" algn="l"/>
                  <a:tab pos="3552825" algn="l"/>
                  <a:tab pos="3997325" algn="l"/>
                  <a:tab pos="4441825" algn="l"/>
                  <a:tab pos="4886325" algn="l"/>
                  <a:tab pos="5330825" algn="l"/>
                  <a:tab pos="5775325" algn="l"/>
                  <a:tab pos="6219825" algn="l"/>
                  <a:tab pos="6664325" algn="l"/>
                  <a:tab pos="7108825" algn="l"/>
                  <a:tab pos="7551738" algn="l"/>
                  <a:tab pos="7996238" algn="l"/>
                  <a:tab pos="8439150" algn="l"/>
                  <a:tab pos="8883650" algn="l"/>
                </a:tabLst>
              </a:pPr>
              <a:t>1</a:t>
            </a:fld>
            <a:endParaRPr lang="fr-FR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6627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6038" y="741363"/>
            <a:ext cx="6578600" cy="3702050"/>
          </a:xfrm>
          <a:solidFill>
            <a:srgbClr val="FFFFFF"/>
          </a:solidFill>
          <a:ln w="9528">
            <a:solidFill>
              <a:srgbClr val="000000"/>
            </a:solidFill>
          </a:ln>
        </p:spPr>
      </p:sp>
      <p:sp>
        <p:nvSpPr>
          <p:cNvPr id="26628" name="Text Box 2"/>
          <p:cNvSpPr txBox="1">
            <a:spLocks noChangeArrowheads="1"/>
          </p:cNvSpPr>
          <p:nvPr/>
        </p:nvSpPr>
        <p:spPr bwMode="auto">
          <a:xfrm>
            <a:off x="666750" y="4689475"/>
            <a:ext cx="5337175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52" tIns="45226" rIns="90452" bIns="45226" anchor="ctr"/>
          <a:lstStyle/>
          <a:p>
            <a:pPr defTabSz="442913"/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9"/>
          <p:cNvSpPr txBox="1">
            <a:spLocks noChangeArrowheads="1"/>
          </p:cNvSpPr>
          <p:nvPr/>
        </p:nvSpPr>
        <p:spPr bwMode="auto">
          <a:xfrm>
            <a:off x="3778250" y="9378950"/>
            <a:ext cx="28860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032" tIns="46293" rIns="89032" bIns="46293" anchor="b"/>
          <a:lstStyle/>
          <a:p>
            <a:pPr algn="r" defTabSz="442913">
              <a:tabLst>
                <a:tab pos="0" algn="l"/>
                <a:tab pos="439738" algn="l"/>
                <a:tab pos="884238" algn="l"/>
                <a:tab pos="1328738" algn="l"/>
                <a:tab pos="1773238" algn="l"/>
                <a:tab pos="2217738" algn="l"/>
                <a:tab pos="2662238" algn="l"/>
                <a:tab pos="3108325" algn="l"/>
                <a:tab pos="3552825" algn="l"/>
                <a:tab pos="3997325" algn="l"/>
                <a:tab pos="4441825" algn="l"/>
                <a:tab pos="4886325" algn="l"/>
                <a:tab pos="5330825" algn="l"/>
                <a:tab pos="5775325" algn="l"/>
                <a:tab pos="6219825" algn="l"/>
                <a:tab pos="6664325" algn="l"/>
                <a:tab pos="7108825" algn="l"/>
                <a:tab pos="7551738" algn="l"/>
                <a:tab pos="7996238" algn="l"/>
                <a:tab pos="8439150" algn="l"/>
                <a:tab pos="8883650" algn="l"/>
              </a:tabLst>
            </a:pPr>
            <a:fld id="{1CD3F073-CB78-481F-9164-2E07FADDD697}" type="slidenum">
              <a:rPr lang="fr-FR" sz="1200">
                <a:solidFill>
                  <a:srgbClr val="000000"/>
                </a:solidFill>
                <a:latin typeface="Calibri" pitchFamily="34" charset="0"/>
              </a:rPr>
              <a:pPr algn="r" defTabSz="442913">
                <a:tabLst>
                  <a:tab pos="0" algn="l"/>
                  <a:tab pos="439738" algn="l"/>
                  <a:tab pos="884238" algn="l"/>
                  <a:tab pos="1328738" algn="l"/>
                  <a:tab pos="1773238" algn="l"/>
                  <a:tab pos="2217738" algn="l"/>
                  <a:tab pos="2662238" algn="l"/>
                  <a:tab pos="3108325" algn="l"/>
                  <a:tab pos="3552825" algn="l"/>
                  <a:tab pos="3997325" algn="l"/>
                  <a:tab pos="4441825" algn="l"/>
                  <a:tab pos="4886325" algn="l"/>
                  <a:tab pos="5330825" algn="l"/>
                  <a:tab pos="5775325" algn="l"/>
                  <a:tab pos="6219825" algn="l"/>
                  <a:tab pos="6664325" algn="l"/>
                  <a:tab pos="7108825" algn="l"/>
                  <a:tab pos="7551738" algn="l"/>
                  <a:tab pos="7996238" algn="l"/>
                  <a:tab pos="8439150" algn="l"/>
                  <a:tab pos="8883650" algn="l"/>
                </a:tabLst>
              </a:pPr>
              <a:t>2</a:t>
            </a:fld>
            <a:endParaRPr lang="fr-FR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2771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6038" y="741363"/>
            <a:ext cx="6578600" cy="3702050"/>
          </a:xfrm>
          <a:solidFill>
            <a:srgbClr val="FFFFFF"/>
          </a:solidFill>
          <a:ln w="9528">
            <a:solidFill>
              <a:srgbClr val="000000"/>
            </a:solidFill>
          </a:ln>
        </p:spPr>
      </p:sp>
      <p:sp>
        <p:nvSpPr>
          <p:cNvPr id="32772" name="Text Box 2"/>
          <p:cNvSpPr txBox="1">
            <a:spLocks noChangeArrowheads="1"/>
          </p:cNvSpPr>
          <p:nvPr/>
        </p:nvSpPr>
        <p:spPr bwMode="auto">
          <a:xfrm>
            <a:off x="666750" y="4689475"/>
            <a:ext cx="5337175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52" tIns="45226" rIns="90452" bIns="45226" anchor="ctr"/>
          <a:lstStyle/>
          <a:p>
            <a:pPr defTabSz="442913"/>
            <a:endParaRPr lang="fr-FR">
              <a:solidFill>
                <a:srgbClr val="FFFFFF"/>
              </a:solidFill>
            </a:endParaRPr>
          </a:p>
        </p:txBody>
      </p:sp>
      <p:sp>
        <p:nvSpPr>
          <p:cNvPr id="2" name="Espace réservé des notes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0" dirty="0" smtClean="0">
                <a:solidFill>
                  <a:schemeClr val="tx2"/>
                </a:solidFill>
                <a:latin typeface="Calibri"/>
                <a:ea typeface="Microsoft YaHei"/>
              </a:rPr>
              <a:t>(47.5% of total </a:t>
            </a:r>
            <a:r>
              <a:rPr lang="fr-FR" sz="1200" kern="0" dirty="0" err="1" smtClean="0">
                <a:solidFill>
                  <a:schemeClr val="tx2"/>
                </a:solidFill>
                <a:latin typeface="Calibri"/>
                <a:ea typeface="Microsoft YaHei"/>
              </a:rPr>
              <a:t>installed</a:t>
            </a:r>
            <a:r>
              <a:rPr lang="fr-FR" sz="1200" kern="0" dirty="0" smtClean="0">
                <a:solidFill>
                  <a:schemeClr val="tx2"/>
                </a:solidFill>
                <a:latin typeface="Calibri"/>
                <a:ea typeface="Microsoft YaHei"/>
              </a:rPr>
              <a:t> </a:t>
            </a:r>
            <a:r>
              <a:rPr lang="fr-FR" sz="1200" kern="0" dirty="0" err="1" smtClean="0">
                <a:solidFill>
                  <a:schemeClr val="tx2"/>
                </a:solidFill>
                <a:latin typeface="Calibri"/>
                <a:ea typeface="Microsoft YaHei"/>
              </a:rPr>
              <a:t>capacity</a:t>
            </a:r>
            <a:r>
              <a:rPr lang="fr-FR" sz="1200" kern="0" dirty="0" smtClean="0">
                <a:solidFill>
                  <a:schemeClr val="tx2"/>
                </a:solidFill>
                <a:latin typeface="Calibri"/>
                <a:ea typeface="Microsoft YaHei"/>
              </a:rPr>
              <a:t>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9397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9"/>
          <p:cNvSpPr txBox="1">
            <a:spLocks noChangeArrowheads="1"/>
          </p:cNvSpPr>
          <p:nvPr/>
        </p:nvSpPr>
        <p:spPr bwMode="auto">
          <a:xfrm>
            <a:off x="3778250" y="9378950"/>
            <a:ext cx="28860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032" tIns="46293" rIns="89032" bIns="46293" anchor="b"/>
          <a:lstStyle/>
          <a:p>
            <a:pPr algn="r" defTabSz="442913">
              <a:tabLst>
                <a:tab pos="0" algn="l"/>
                <a:tab pos="439738" algn="l"/>
                <a:tab pos="884238" algn="l"/>
                <a:tab pos="1328738" algn="l"/>
                <a:tab pos="1773238" algn="l"/>
                <a:tab pos="2217738" algn="l"/>
                <a:tab pos="2662238" algn="l"/>
                <a:tab pos="3108325" algn="l"/>
                <a:tab pos="3552825" algn="l"/>
                <a:tab pos="3997325" algn="l"/>
                <a:tab pos="4441825" algn="l"/>
                <a:tab pos="4886325" algn="l"/>
                <a:tab pos="5330825" algn="l"/>
                <a:tab pos="5775325" algn="l"/>
                <a:tab pos="6219825" algn="l"/>
                <a:tab pos="6664325" algn="l"/>
                <a:tab pos="7108825" algn="l"/>
                <a:tab pos="7551738" algn="l"/>
                <a:tab pos="7996238" algn="l"/>
                <a:tab pos="8439150" algn="l"/>
                <a:tab pos="8883650" algn="l"/>
              </a:tabLst>
            </a:pPr>
            <a:fld id="{1CD3F073-CB78-481F-9164-2E07FADDD697}" type="slidenum">
              <a:rPr lang="fr-FR" sz="1200">
                <a:solidFill>
                  <a:srgbClr val="000000"/>
                </a:solidFill>
                <a:latin typeface="Calibri" pitchFamily="34" charset="0"/>
              </a:rPr>
              <a:pPr algn="r" defTabSz="442913">
                <a:tabLst>
                  <a:tab pos="0" algn="l"/>
                  <a:tab pos="439738" algn="l"/>
                  <a:tab pos="884238" algn="l"/>
                  <a:tab pos="1328738" algn="l"/>
                  <a:tab pos="1773238" algn="l"/>
                  <a:tab pos="2217738" algn="l"/>
                  <a:tab pos="2662238" algn="l"/>
                  <a:tab pos="3108325" algn="l"/>
                  <a:tab pos="3552825" algn="l"/>
                  <a:tab pos="3997325" algn="l"/>
                  <a:tab pos="4441825" algn="l"/>
                  <a:tab pos="4886325" algn="l"/>
                  <a:tab pos="5330825" algn="l"/>
                  <a:tab pos="5775325" algn="l"/>
                  <a:tab pos="6219825" algn="l"/>
                  <a:tab pos="6664325" algn="l"/>
                  <a:tab pos="7108825" algn="l"/>
                  <a:tab pos="7551738" algn="l"/>
                  <a:tab pos="7996238" algn="l"/>
                  <a:tab pos="8439150" algn="l"/>
                  <a:tab pos="8883650" algn="l"/>
                </a:tabLst>
              </a:pPr>
              <a:t>3</a:t>
            </a:fld>
            <a:endParaRPr lang="fr-FR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2771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6038" y="741363"/>
            <a:ext cx="6578600" cy="3702050"/>
          </a:xfrm>
          <a:solidFill>
            <a:srgbClr val="FFFFFF"/>
          </a:solidFill>
          <a:ln w="9528">
            <a:solidFill>
              <a:srgbClr val="000000"/>
            </a:solidFill>
          </a:ln>
        </p:spPr>
      </p:sp>
      <p:sp>
        <p:nvSpPr>
          <p:cNvPr id="32772" name="Text Box 2"/>
          <p:cNvSpPr txBox="1">
            <a:spLocks noChangeArrowheads="1"/>
          </p:cNvSpPr>
          <p:nvPr/>
        </p:nvSpPr>
        <p:spPr bwMode="auto">
          <a:xfrm>
            <a:off x="666750" y="4689475"/>
            <a:ext cx="5337175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52" tIns="45226" rIns="90452" bIns="45226" anchor="ctr"/>
          <a:lstStyle/>
          <a:p>
            <a:pPr defTabSz="442913"/>
            <a:endParaRPr lang="fr-FR">
              <a:solidFill>
                <a:srgbClr val="FFFFFF"/>
              </a:solidFill>
            </a:endParaRPr>
          </a:p>
        </p:txBody>
      </p:sp>
      <p:sp>
        <p:nvSpPr>
          <p:cNvPr id="2" name="Espace réservé des notes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0" dirty="0" smtClean="0">
                <a:solidFill>
                  <a:schemeClr val="tx2"/>
                </a:solidFill>
                <a:latin typeface="Calibri"/>
                <a:ea typeface="Microsoft YaHei"/>
              </a:rPr>
              <a:t>(47.5% of total </a:t>
            </a:r>
            <a:r>
              <a:rPr lang="fr-FR" sz="1200" kern="0" dirty="0" err="1" smtClean="0">
                <a:solidFill>
                  <a:schemeClr val="tx2"/>
                </a:solidFill>
                <a:latin typeface="Calibri"/>
                <a:ea typeface="Microsoft YaHei"/>
              </a:rPr>
              <a:t>installed</a:t>
            </a:r>
            <a:r>
              <a:rPr lang="fr-FR" sz="1200" kern="0" dirty="0" smtClean="0">
                <a:solidFill>
                  <a:schemeClr val="tx2"/>
                </a:solidFill>
                <a:latin typeface="Calibri"/>
                <a:ea typeface="Microsoft YaHei"/>
              </a:rPr>
              <a:t> </a:t>
            </a:r>
            <a:r>
              <a:rPr lang="fr-FR" sz="1200" kern="0" dirty="0" err="1" smtClean="0">
                <a:solidFill>
                  <a:schemeClr val="tx2"/>
                </a:solidFill>
                <a:latin typeface="Calibri"/>
                <a:ea typeface="Microsoft YaHei"/>
              </a:rPr>
              <a:t>capacity</a:t>
            </a:r>
            <a:r>
              <a:rPr lang="fr-FR" sz="1200" kern="0" dirty="0" smtClean="0">
                <a:solidFill>
                  <a:schemeClr val="tx2"/>
                </a:solidFill>
                <a:latin typeface="Calibri"/>
                <a:ea typeface="Microsoft YaHei"/>
              </a:rPr>
              <a:t>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2305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9"/>
          <p:cNvSpPr txBox="1">
            <a:spLocks noChangeArrowheads="1"/>
          </p:cNvSpPr>
          <p:nvPr/>
        </p:nvSpPr>
        <p:spPr bwMode="auto">
          <a:xfrm>
            <a:off x="3778250" y="9378950"/>
            <a:ext cx="28860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032" tIns="46293" rIns="89032" bIns="46293" anchor="b"/>
          <a:lstStyle/>
          <a:p>
            <a:pPr algn="r" defTabSz="442913">
              <a:tabLst>
                <a:tab pos="0" algn="l"/>
                <a:tab pos="439738" algn="l"/>
                <a:tab pos="884238" algn="l"/>
                <a:tab pos="1328738" algn="l"/>
                <a:tab pos="1773238" algn="l"/>
                <a:tab pos="2217738" algn="l"/>
                <a:tab pos="2662238" algn="l"/>
                <a:tab pos="3108325" algn="l"/>
                <a:tab pos="3552825" algn="l"/>
                <a:tab pos="3997325" algn="l"/>
                <a:tab pos="4441825" algn="l"/>
                <a:tab pos="4886325" algn="l"/>
                <a:tab pos="5330825" algn="l"/>
                <a:tab pos="5775325" algn="l"/>
                <a:tab pos="6219825" algn="l"/>
                <a:tab pos="6664325" algn="l"/>
                <a:tab pos="7108825" algn="l"/>
                <a:tab pos="7551738" algn="l"/>
                <a:tab pos="7996238" algn="l"/>
                <a:tab pos="8439150" algn="l"/>
                <a:tab pos="8883650" algn="l"/>
              </a:tabLst>
            </a:pPr>
            <a:fld id="{1CD3F073-CB78-481F-9164-2E07FADDD697}" type="slidenum">
              <a:rPr lang="fr-FR" sz="1200">
                <a:solidFill>
                  <a:srgbClr val="000000"/>
                </a:solidFill>
                <a:latin typeface="Calibri" pitchFamily="34" charset="0"/>
              </a:rPr>
              <a:pPr algn="r" defTabSz="442913">
                <a:tabLst>
                  <a:tab pos="0" algn="l"/>
                  <a:tab pos="439738" algn="l"/>
                  <a:tab pos="884238" algn="l"/>
                  <a:tab pos="1328738" algn="l"/>
                  <a:tab pos="1773238" algn="l"/>
                  <a:tab pos="2217738" algn="l"/>
                  <a:tab pos="2662238" algn="l"/>
                  <a:tab pos="3108325" algn="l"/>
                  <a:tab pos="3552825" algn="l"/>
                  <a:tab pos="3997325" algn="l"/>
                  <a:tab pos="4441825" algn="l"/>
                  <a:tab pos="4886325" algn="l"/>
                  <a:tab pos="5330825" algn="l"/>
                  <a:tab pos="5775325" algn="l"/>
                  <a:tab pos="6219825" algn="l"/>
                  <a:tab pos="6664325" algn="l"/>
                  <a:tab pos="7108825" algn="l"/>
                  <a:tab pos="7551738" algn="l"/>
                  <a:tab pos="7996238" algn="l"/>
                  <a:tab pos="8439150" algn="l"/>
                  <a:tab pos="8883650" algn="l"/>
                </a:tabLst>
              </a:pPr>
              <a:t>4</a:t>
            </a:fld>
            <a:endParaRPr lang="fr-FR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2771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6038" y="741363"/>
            <a:ext cx="6578600" cy="3702050"/>
          </a:xfrm>
          <a:solidFill>
            <a:srgbClr val="FFFFFF"/>
          </a:solidFill>
          <a:ln w="9528">
            <a:solidFill>
              <a:srgbClr val="000000"/>
            </a:solidFill>
          </a:ln>
        </p:spPr>
      </p:sp>
      <p:sp>
        <p:nvSpPr>
          <p:cNvPr id="32772" name="Text Box 2"/>
          <p:cNvSpPr txBox="1">
            <a:spLocks noChangeArrowheads="1"/>
          </p:cNvSpPr>
          <p:nvPr/>
        </p:nvSpPr>
        <p:spPr bwMode="auto">
          <a:xfrm>
            <a:off x="666750" y="4689475"/>
            <a:ext cx="5337175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52" tIns="45226" rIns="90452" bIns="45226" anchor="ctr"/>
          <a:lstStyle/>
          <a:p>
            <a:pPr defTabSz="442913"/>
            <a:endParaRPr lang="fr-FR">
              <a:solidFill>
                <a:srgbClr val="FFFFFF"/>
              </a:solidFill>
            </a:endParaRPr>
          </a:p>
        </p:txBody>
      </p:sp>
      <p:sp>
        <p:nvSpPr>
          <p:cNvPr id="2" name="Espace réservé des notes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0" dirty="0" smtClean="0">
                <a:solidFill>
                  <a:schemeClr val="tx2"/>
                </a:solidFill>
                <a:latin typeface="Calibri"/>
                <a:ea typeface="Microsoft YaHei"/>
              </a:rPr>
              <a:t>(47.5% of total </a:t>
            </a:r>
            <a:r>
              <a:rPr lang="fr-FR" sz="1200" kern="0" dirty="0" err="1" smtClean="0">
                <a:solidFill>
                  <a:schemeClr val="tx2"/>
                </a:solidFill>
                <a:latin typeface="Calibri"/>
                <a:ea typeface="Microsoft YaHei"/>
              </a:rPr>
              <a:t>installed</a:t>
            </a:r>
            <a:r>
              <a:rPr lang="fr-FR" sz="1200" kern="0" dirty="0" smtClean="0">
                <a:solidFill>
                  <a:schemeClr val="tx2"/>
                </a:solidFill>
                <a:latin typeface="Calibri"/>
                <a:ea typeface="Microsoft YaHei"/>
              </a:rPr>
              <a:t> </a:t>
            </a:r>
            <a:r>
              <a:rPr lang="fr-FR" sz="1200" kern="0" dirty="0" err="1" smtClean="0">
                <a:solidFill>
                  <a:schemeClr val="tx2"/>
                </a:solidFill>
                <a:latin typeface="Calibri"/>
                <a:ea typeface="Microsoft YaHei"/>
              </a:rPr>
              <a:t>capacity</a:t>
            </a:r>
            <a:r>
              <a:rPr lang="fr-FR" sz="1200" kern="0" dirty="0" smtClean="0">
                <a:solidFill>
                  <a:schemeClr val="tx2"/>
                </a:solidFill>
                <a:latin typeface="Calibri"/>
                <a:ea typeface="Microsoft YaHei"/>
              </a:rPr>
              <a:t>)</a:t>
            </a:r>
          </a:p>
          <a:p>
            <a:endParaRPr lang="fr-F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9"/>
          <p:cNvSpPr txBox="1">
            <a:spLocks noChangeArrowheads="1"/>
          </p:cNvSpPr>
          <p:nvPr/>
        </p:nvSpPr>
        <p:spPr bwMode="auto">
          <a:xfrm>
            <a:off x="3778250" y="9378950"/>
            <a:ext cx="28860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032" tIns="46293" rIns="89032" bIns="46293" anchor="b"/>
          <a:lstStyle/>
          <a:p>
            <a:pPr marL="0" marR="0" lvl="0" indent="0" algn="r" defTabSz="4429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39738" algn="l"/>
                <a:tab pos="884238" algn="l"/>
                <a:tab pos="1328738" algn="l"/>
                <a:tab pos="1773238" algn="l"/>
                <a:tab pos="2217738" algn="l"/>
                <a:tab pos="2662238" algn="l"/>
                <a:tab pos="3108325" algn="l"/>
                <a:tab pos="3552825" algn="l"/>
                <a:tab pos="3997325" algn="l"/>
                <a:tab pos="4441825" algn="l"/>
                <a:tab pos="4886325" algn="l"/>
                <a:tab pos="5330825" algn="l"/>
                <a:tab pos="5775325" algn="l"/>
                <a:tab pos="6219825" algn="l"/>
                <a:tab pos="6664325" algn="l"/>
                <a:tab pos="7108825" algn="l"/>
                <a:tab pos="7551738" algn="l"/>
                <a:tab pos="7996238" algn="l"/>
                <a:tab pos="8439150" algn="l"/>
                <a:tab pos="8883650" algn="l"/>
              </a:tabLst>
              <a:defRPr/>
            </a:pPr>
            <a:fld id="{1CD3F073-CB78-481F-9164-2E07FADDD697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pPr marL="0" marR="0" lvl="0" indent="0" algn="r" defTabSz="4429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0" algn="l"/>
                  <a:tab pos="439738" algn="l"/>
                  <a:tab pos="884238" algn="l"/>
                  <a:tab pos="1328738" algn="l"/>
                  <a:tab pos="1773238" algn="l"/>
                  <a:tab pos="2217738" algn="l"/>
                  <a:tab pos="2662238" algn="l"/>
                  <a:tab pos="3108325" algn="l"/>
                  <a:tab pos="3552825" algn="l"/>
                  <a:tab pos="3997325" algn="l"/>
                  <a:tab pos="4441825" algn="l"/>
                  <a:tab pos="4886325" algn="l"/>
                  <a:tab pos="5330825" algn="l"/>
                  <a:tab pos="5775325" algn="l"/>
                  <a:tab pos="6219825" algn="l"/>
                  <a:tab pos="6664325" algn="l"/>
                  <a:tab pos="7108825" algn="l"/>
                  <a:tab pos="7551738" algn="l"/>
                  <a:tab pos="7996238" algn="l"/>
                  <a:tab pos="8439150" algn="l"/>
                  <a:tab pos="8883650" algn="l"/>
                </a:tabLst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2771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6038" y="741363"/>
            <a:ext cx="6578600" cy="3702050"/>
          </a:xfrm>
          <a:solidFill>
            <a:srgbClr val="FFFFFF"/>
          </a:solidFill>
          <a:ln w="9528">
            <a:solidFill>
              <a:srgbClr val="000000"/>
            </a:solidFill>
          </a:ln>
        </p:spPr>
      </p:sp>
      <p:sp>
        <p:nvSpPr>
          <p:cNvPr id="32772" name="Text Box 2"/>
          <p:cNvSpPr txBox="1">
            <a:spLocks noChangeArrowheads="1"/>
          </p:cNvSpPr>
          <p:nvPr/>
        </p:nvSpPr>
        <p:spPr bwMode="auto">
          <a:xfrm>
            <a:off x="666750" y="4689475"/>
            <a:ext cx="5337175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52" tIns="45226" rIns="90452" bIns="45226" anchor="ctr"/>
          <a:lstStyle/>
          <a:p>
            <a:pPr marL="0" marR="0" lvl="0" indent="0" algn="l" defTabSz="4429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Espace réservé des notes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defTabSz="449263" eaLnBrk="0" hangingPunct="0"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fr-FR" sz="1200" kern="0" dirty="0" smtClean="0">
                <a:solidFill>
                  <a:schemeClr val="tx2"/>
                </a:solidFill>
                <a:latin typeface="Calibri"/>
                <a:ea typeface="Microsoft YaHei"/>
              </a:rPr>
              <a:t>Official</a:t>
            </a:r>
            <a:r>
              <a:rPr lang="fr-FR" sz="1200" kern="0" baseline="0" dirty="0" smtClean="0">
                <a:solidFill>
                  <a:schemeClr val="tx2"/>
                </a:solidFill>
                <a:latin typeface="Calibri"/>
                <a:ea typeface="Microsoft YaHei"/>
              </a:rPr>
              <a:t> </a:t>
            </a:r>
            <a:r>
              <a:rPr lang="fr-FR" sz="1200" kern="0" baseline="0" dirty="0" err="1" smtClean="0">
                <a:solidFill>
                  <a:schemeClr val="tx2"/>
                </a:solidFill>
                <a:latin typeface="Calibri"/>
                <a:ea typeface="Microsoft YaHei"/>
              </a:rPr>
              <a:t>target</a:t>
            </a:r>
            <a:r>
              <a:rPr lang="fr-FR" sz="1200" kern="0" baseline="0" dirty="0" smtClean="0">
                <a:solidFill>
                  <a:schemeClr val="tx2"/>
                </a:solidFill>
                <a:latin typeface="Calibri"/>
                <a:ea typeface="Microsoft YaHei"/>
              </a:rPr>
              <a:t> for </a:t>
            </a:r>
            <a:r>
              <a:rPr lang="fr-FR" sz="1200" kern="0" baseline="0" dirty="0" err="1" smtClean="0">
                <a:solidFill>
                  <a:schemeClr val="tx2"/>
                </a:solidFill>
                <a:latin typeface="Calibri"/>
                <a:ea typeface="Microsoft YaHei"/>
              </a:rPr>
              <a:t>renewables</a:t>
            </a:r>
            <a:r>
              <a:rPr lang="fr-FR" sz="1200" kern="0" baseline="0" dirty="0" smtClean="0">
                <a:solidFill>
                  <a:schemeClr val="tx2"/>
                </a:solidFill>
                <a:latin typeface="Calibri"/>
                <a:ea typeface="Microsoft YaHei"/>
              </a:rPr>
              <a:t>: to </a:t>
            </a:r>
            <a:r>
              <a:rPr lang="fr-FR" sz="1200" kern="0" baseline="0" dirty="0" err="1" smtClean="0">
                <a:solidFill>
                  <a:schemeClr val="tx2"/>
                </a:solidFill>
                <a:latin typeface="Calibri"/>
                <a:ea typeface="Microsoft YaHei"/>
              </a:rPr>
              <a:t>reach</a:t>
            </a:r>
            <a:r>
              <a:rPr lang="fr-FR" sz="1200" kern="0" baseline="0" dirty="0" smtClean="0">
                <a:solidFill>
                  <a:schemeClr val="tx2"/>
                </a:solidFill>
                <a:latin typeface="Calibri"/>
                <a:ea typeface="Microsoft YaHei"/>
              </a:rPr>
              <a:t> 40% of total </a:t>
            </a:r>
            <a:r>
              <a:rPr lang="fr-FR" sz="1200" kern="0" baseline="0" dirty="0" err="1" smtClean="0">
                <a:solidFill>
                  <a:schemeClr val="tx2"/>
                </a:solidFill>
                <a:latin typeface="Calibri"/>
                <a:ea typeface="Microsoft YaHei"/>
              </a:rPr>
              <a:t>electricity</a:t>
            </a:r>
            <a:r>
              <a:rPr lang="fr-FR" sz="1200" kern="0" baseline="0" dirty="0" smtClean="0">
                <a:solidFill>
                  <a:schemeClr val="tx2"/>
                </a:solidFill>
                <a:latin typeface="Calibri"/>
                <a:ea typeface="Microsoft YaHei"/>
              </a:rPr>
              <a:t> production by 2030 (</a:t>
            </a:r>
            <a:r>
              <a:rPr lang="fr-FR" sz="1200" kern="0" baseline="0" dirty="0" err="1" smtClean="0">
                <a:solidFill>
                  <a:schemeClr val="tx2"/>
                </a:solidFill>
                <a:latin typeface="Calibri"/>
                <a:ea typeface="Microsoft YaHei"/>
              </a:rPr>
              <a:t>compared</a:t>
            </a:r>
            <a:r>
              <a:rPr lang="fr-FR" sz="1200" kern="0" baseline="0" dirty="0" smtClean="0">
                <a:solidFill>
                  <a:schemeClr val="tx2"/>
                </a:solidFill>
                <a:latin typeface="Calibri"/>
                <a:ea typeface="Microsoft YaHei"/>
              </a:rPr>
              <a:t> to 17% </a:t>
            </a:r>
            <a:r>
              <a:rPr lang="fr-FR" sz="1200" kern="0" baseline="0" dirty="0" err="1" smtClean="0">
                <a:solidFill>
                  <a:schemeClr val="tx2"/>
                </a:solidFill>
                <a:latin typeface="Calibri"/>
                <a:ea typeface="Microsoft YaHei"/>
              </a:rPr>
              <a:t>today</a:t>
            </a:r>
            <a:r>
              <a:rPr lang="fr-FR" sz="1200" kern="0" baseline="0" dirty="0" smtClean="0">
                <a:solidFill>
                  <a:schemeClr val="tx2"/>
                </a:solidFill>
                <a:latin typeface="Calibri"/>
                <a:ea typeface="Microsoft YaHei"/>
              </a:rPr>
              <a:t>)</a:t>
            </a:r>
            <a:r>
              <a:rPr lang="fr-FR" sz="1200" kern="0" dirty="0" smtClean="0">
                <a:solidFill>
                  <a:schemeClr val="tx2"/>
                </a:solidFill>
                <a:latin typeface="Calibri"/>
                <a:ea typeface="Microsoft YaHei"/>
              </a:rPr>
              <a:t> </a:t>
            </a:r>
          </a:p>
          <a:p>
            <a:pPr marL="342900" indent="-342900" defTabSz="449263" eaLnBrk="0" hangingPunct="0">
              <a:spcBef>
                <a:spcPts val="800"/>
              </a:spcBef>
              <a:buFont typeface="Arial" pitchFamily="34" charset="0"/>
              <a:buChar char="•"/>
              <a:defRPr/>
            </a:pPr>
            <a:endParaRPr lang="fr-FR" sz="1200" kern="0" dirty="0" smtClean="0">
              <a:solidFill>
                <a:schemeClr val="tx2"/>
              </a:solidFill>
              <a:latin typeface="Calibri"/>
              <a:ea typeface="Microsoft YaHei"/>
            </a:endParaRPr>
          </a:p>
          <a:p>
            <a:pPr marL="1085850" lvl="1" indent="-342900" defTabSz="449263" eaLnBrk="0" hangingPunct="0"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fr-FR" sz="1200" kern="0" dirty="0" smtClean="0">
                <a:solidFill>
                  <a:schemeClr val="tx2"/>
                </a:solidFill>
                <a:latin typeface="Calibri"/>
                <a:ea typeface="Microsoft YaHei"/>
              </a:rPr>
              <a:t>2023: 27% </a:t>
            </a:r>
            <a:r>
              <a:rPr lang="fr-FR" sz="1200" kern="0" dirty="0" err="1" smtClean="0">
                <a:solidFill>
                  <a:schemeClr val="tx2"/>
                </a:solidFill>
                <a:latin typeface="Calibri"/>
                <a:ea typeface="Microsoft YaHei"/>
              </a:rPr>
              <a:t>renewables</a:t>
            </a:r>
            <a:r>
              <a:rPr lang="fr-FR" sz="1200" kern="0" dirty="0" smtClean="0">
                <a:solidFill>
                  <a:schemeClr val="tx2"/>
                </a:solidFill>
                <a:latin typeface="Calibri"/>
                <a:ea typeface="Microsoft YaHei"/>
              </a:rPr>
              <a:t> / 67% </a:t>
            </a:r>
            <a:r>
              <a:rPr lang="fr-FR" sz="1200" kern="0" dirty="0" err="1" smtClean="0">
                <a:solidFill>
                  <a:schemeClr val="tx2"/>
                </a:solidFill>
                <a:latin typeface="Calibri"/>
                <a:ea typeface="Microsoft YaHei"/>
              </a:rPr>
              <a:t>nuclear</a:t>
            </a:r>
            <a:endParaRPr lang="fr-FR" sz="1200" kern="0" dirty="0" smtClean="0">
              <a:solidFill>
                <a:schemeClr val="tx2"/>
              </a:solidFill>
              <a:latin typeface="Calibri"/>
              <a:ea typeface="Microsoft YaHei"/>
            </a:endParaRPr>
          </a:p>
          <a:p>
            <a:pPr marL="1085850" lvl="1" indent="-342900" defTabSz="449263" eaLnBrk="0" hangingPunct="0"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fr-FR" sz="1200" kern="0" dirty="0" smtClean="0">
                <a:solidFill>
                  <a:schemeClr val="tx2"/>
                </a:solidFill>
                <a:latin typeface="Calibri"/>
                <a:ea typeface="Microsoft YaHei"/>
              </a:rPr>
              <a:t>2028: 33-36% </a:t>
            </a:r>
            <a:r>
              <a:rPr lang="fr-FR" sz="1200" kern="0" dirty="0" err="1" smtClean="0">
                <a:solidFill>
                  <a:schemeClr val="tx2"/>
                </a:solidFill>
                <a:latin typeface="Calibri"/>
                <a:ea typeface="Microsoft YaHei"/>
              </a:rPr>
              <a:t>renewables</a:t>
            </a:r>
            <a:r>
              <a:rPr lang="fr-FR" sz="1200" kern="0" dirty="0" smtClean="0">
                <a:solidFill>
                  <a:schemeClr val="tx2"/>
                </a:solidFill>
                <a:latin typeface="Calibri"/>
                <a:ea typeface="Microsoft YaHei"/>
              </a:rPr>
              <a:t> / 59-61% </a:t>
            </a:r>
            <a:r>
              <a:rPr lang="fr-FR" sz="1200" kern="0" dirty="0" err="1" smtClean="0">
                <a:solidFill>
                  <a:schemeClr val="tx2"/>
                </a:solidFill>
                <a:latin typeface="Calibri"/>
                <a:ea typeface="Microsoft YaHei"/>
              </a:rPr>
              <a:t>nuclear</a:t>
            </a:r>
            <a:endParaRPr lang="fr-FR" sz="1200" kern="0" dirty="0" smtClean="0">
              <a:solidFill>
                <a:schemeClr val="tx2"/>
              </a:solidFill>
              <a:latin typeface="Calibri"/>
              <a:ea typeface="Microsoft YaHei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kern="0" dirty="0" smtClean="0">
                <a:solidFill>
                  <a:srgbClr val="1F497D"/>
                </a:solidFill>
                <a:latin typeface="Calibri"/>
                <a:ea typeface="Microsoft YaHei"/>
              </a:rPr>
              <a:t>Complementarity with renewables: 2/3rd of existing French reactors can go from 100 to 20% capacity in 30 minutes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0806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9"/>
          <p:cNvSpPr txBox="1">
            <a:spLocks noChangeArrowheads="1"/>
          </p:cNvSpPr>
          <p:nvPr/>
        </p:nvSpPr>
        <p:spPr bwMode="auto">
          <a:xfrm>
            <a:off x="3778250" y="9378950"/>
            <a:ext cx="28860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032" tIns="46293" rIns="89032" bIns="46293" anchor="b"/>
          <a:lstStyle/>
          <a:p>
            <a:pPr marL="0" marR="0" lvl="0" indent="0" algn="r" defTabSz="4429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39738" algn="l"/>
                <a:tab pos="884238" algn="l"/>
                <a:tab pos="1328738" algn="l"/>
                <a:tab pos="1773238" algn="l"/>
                <a:tab pos="2217738" algn="l"/>
                <a:tab pos="2662238" algn="l"/>
                <a:tab pos="3108325" algn="l"/>
                <a:tab pos="3552825" algn="l"/>
                <a:tab pos="3997325" algn="l"/>
                <a:tab pos="4441825" algn="l"/>
                <a:tab pos="4886325" algn="l"/>
                <a:tab pos="5330825" algn="l"/>
                <a:tab pos="5775325" algn="l"/>
                <a:tab pos="6219825" algn="l"/>
                <a:tab pos="6664325" algn="l"/>
                <a:tab pos="7108825" algn="l"/>
                <a:tab pos="7551738" algn="l"/>
                <a:tab pos="7996238" algn="l"/>
                <a:tab pos="8439150" algn="l"/>
                <a:tab pos="8883650" algn="l"/>
              </a:tabLst>
              <a:defRPr/>
            </a:pPr>
            <a:fld id="{1CD3F073-CB78-481F-9164-2E07FADDD697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pPr marL="0" marR="0" lvl="0" indent="0" algn="r" defTabSz="4429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0" algn="l"/>
                  <a:tab pos="439738" algn="l"/>
                  <a:tab pos="884238" algn="l"/>
                  <a:tab pos="1328738" algn="l"/>
                  <a:tab pos="1773238" algn="l"/>
                  <a:tab pos="2217738" algn="l"/>
                  <a:tab pos="2662238" algn="l"/>
                  <a:tab pos="3108325" algn="l"/>
                  <a:tab pos="3552825" algn="l"/>
                  <a:tab pos="3997325" algn="l"/>
                  <a:tab pos="4441825" algn="l"/>
                  <a:tab pos="4886325" algn="l"/>
                  <a:tab pos="5330825" algn="l"/>
                  <a:tab pos="5775325" algn="l"/>
                  <a:tab pos="6219825" algn="l"/>
                  <a:tab pos="6664325" algn="l"/>
                  <a:tab pos="7108825" algn="l"/>
                  <a:tab pos="7551738" algn="l"/>
                  <a:tab pos="7996238" algn="l"/>
                  <a:tab pos="8439150" algn="l"/>
                  <a:tab pos="8883650" algn="l"/>
                </a:tabLst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2771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6038" y="741363"/>
            <a:ext cx="6578600" cy="3702050"/>
          </a:xfrm>
          <a:solidFill>
            <a:srgbClr val="FFFFFF"/>
          </a:solidFill>
          <a:ln w="9528">
            <a:solidFill>
              <a:srgbClr val="000000"/>
            </a:solidFill>
          </a:ln>
        </p:spPr>
      </p:sp>
      <p:sp>
        <p:nvSpPr>
          <p:cNvPr id="32772" name="Text Box 2"/>
          <p:cNvSpPr txBox="1">
            <a:spLocks noChangeArrowheads="1"/>
          </p:cNvSpPr>
          <p:nvPr/>
        </p:nvSpPr>
        <p:spPr bwMode="auto">
          <a:xfrm>
            <a:off x="666750" y="4689475"/>
            <a:ext cx="5337175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52" tIns="45226" rIns="90452" bIns="45226" anchor="ctr"/>
          <a:lstStyle/>
          <a:p>
            <a:pPr marL="0" marR="0" lvl="0" indent="0" algn="l" defTabSz="4429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Espace réservé des notes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0" dirty="0" smtClean="0">
                <a:solidFill>
                  <a:schemeClr val="tx2"/>
                </a:solidFill>
                <a:latin typeface="Calibri"/>
                <a:ea typeface="Microsoft YaHei"/>
              </a:rPr>
              <a:t>All </a:t>
            </a:r>
            <a:r>
              <a:rPr lang="fr-FR" sz="1200" kern="0" dirty="0" err="1" smtClean="0">
                <a:solidFill>
                  <a:schemeClr val="tx2"/>
                </a:solidFill>
                <a:latin typeface="Calibri"/>
                <a:ea typeface="Microsoft YaHei"/>
              </a:rPr>
              <a:t>reactors</a:t>
            </a:r>
            <a:r>
              <a:rPr lang="fr-FR" sz="1200" kern="0" dirty="0" smtClean="0">
                <a:solidFill>
                  <a:schemeClr val="tx2"/>
                </a:solidFill>
                <a:latin typeface="Calibri"/>
                <a:ea typeface="Microsoft YaHei"/>
              </a:rPr>
              <a:t> have been </a:t>
            </a:r>
            <a:r>
              <a:rPr lang="fr-FR" sz="1200" kern="0" dirty="0" err="1" smtClean="0">
                <a:solidFill>
                  <a:schemeClr val="tx2"/>
                </a:solidFill>
                <a:latin typeface="Calibri"/>
                <a:ea typeface="Microsoft YaHei"/>
              </a:rPr>
              <a:t>built</a:t>
            </a:r>
            <a:r>
              <a:rPr lang="fr-FR" sz="1200" kern="0" dirty="0" smtClean="0">
                <a:solidFill>
                  <a:schemeClr val="tx2"/>
                </a:solidFill>
                <a:latin typeface="Calibri"/>
                <a:ea typeface="Microsoft YaHei"/>
              </a:rPr>
              <a:t> over 25 </a:t>
            </a:r>
            <a:r>
              <a:rPr lang="fr-FR" sz="1200" kern="0" dirty="0" err="1" smtClean="0">
                <a:solidFill>
                  <a:schemeClr val="tx2"/>
                </a:solidFill>
                <a:latin typeface="Calibri"/>
                <a:ea typeface="Microsoft YaHei"/>
              </a:rPr>
              <a:t>years</a:t>
            </a:r>
            <a:endParaRPr lang="fr-FR" sz="1200" kern="0" dirty="0" smtClean="0">
              <a:solidFill>
                <a:schemeClr val="tx2"/>
              </a:solidFill>
              <a:latin typeface="Calibri"/>
              <a:ea typeface="Microsoft YaHei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6433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9"/>
          <p:cNvSpPr txBox="1">
            <a:spLocks noChangeArrowheads="1"/>
          </p:cNvSpPr>
          <p:nvPr/>
        </p:nvSpPr>
        <p:spPr bwMode="auto">
          <a:xfrm>
            <a:off x="3778250" y="9378950"/>
            <a:ext cx="28860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032" tIns="46293" rIns="89032" bIns="46293" anchor="b"/>
          <a:lstStyle/>
          <a:p>
            <a:pPr marL="0" marR="0" lvl="0" indent="0" algn="r" defTabSz="4429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39738" algn="l"/>
                <a:tab pos="884238" algn="l"/>
                <a:tab pos="1328738" algn="l"/>
                <a:tab pos="1773238" algn="l"/>
                <a:tab pos="2217738" algn="l"/>
                <a:tab pos="2662238" algn="l"/>
                <a:tab pos="3108325" algn="l"/>
                <a:tab pos="3552825" algn="l"/>
                <a:tab pos="3997325" algn="l"/>
                <a:tab pos="4441825" algn="l"/>
                <a:tab pos="4886325" algn="l"/>
                <a:tab pos="5330825" algn="l"/>
                <a:tab pos="5775325" algn="l"/>
                <a:tab pos="6219825" algn="l"/>
                <a:tab pos="6664325" algn="l"/>
                <a:tab pos="7108825" algn="l"/>
                <a:tab pos="7551738" algn="l"/>
                <a:tab pos="7996238" algn="l"/>
                <a:tab pos="8439150" algn="l"/>
                <a:tab pos="8883650" algn="l"/>
              </a:tabLst>
              <a:defRPr/>
            </a:pPr>
            <a:fld id="{1CD3F073-CB78-481F-9164-2E07FADDD697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pPr marL="0" marR="0" lvl="0" indent="0" algn="r" defTabSz="4429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0" algn="l"/>
                  <a:tab pos="439738" algn="l"/>
                  <a:tab pos="884238" algn="l"/>
                  <a:tab pos="1328738" algn="l"/>
                  <a:tab pos="1773238" algn="l"/>
                  <a:tab pos="2217738" algn="l"/>
                  <a:tab pos="2662238" algn="l"/>
                  <a:tab pos="3108325" algn="l"/>
                  <a:tab pos="3552825" algn="l"/>
                  <a:tab pos="3997325" algn="l"/>
                  <a:tab pos="4441825" algn="l"/>
                  <a:tab pos="4886325" algn="l"/>
                  <a:tab pos="5330825" algn="l"/>
                  <a:tab pos="5775325" algn="l"/>
                  <a:tab pos="6219825" algn="l"/>
                  <a:tab pos="6664325" algn="l"/>
                  <a:tab pos="7108825" algn="l"/>
                  <a:tab pos="7551738" algn="l"/>
                  <a:tab pos="7996238" algn="l"/>
                  <a:tab pos="8439150" algn="l"/>
                  <a:tab pos="8883650" algn="l"/>
                </a:tabLst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2771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6038" y="741363"/>
            <a:ext cx="6578600" cy="3702050"/>
          </a:xfrm>
          <a:solidFill>
            <a:srgbClr val="FFFFFF"/>
          </a:solidFill>
          <a:ln w="9528">
            <a:solidFill>
              <a:srgbClr val="000000"/>
            </a:solidFill>
          </a:ln>
        </p:spPr>
      </p:sp>
      <p:sp>
        <p:nvSpPr>
          <p:cNvPr id="32772" name="Text Box 2"/>
          <p:cNvSpPr txBox="1">
            <a:spLocks noChangeArrowheads="1"/>
          </p:cNvSpPr>
          <p:nvPr/>
        </p:nvSpPr>
        <p:spPr bwMode="auto">
          <a:xfrm>
            <a:off x="666750" y="4689475"/>
            <a:ext cx="5337175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52" tIns="45226" rIns="90452" bIns="45226" anchor="ctr"/>
          <a:lstStyle/>
          <a:p>
            <a:pPr marL="0" marR="0" lvl="0" indent="0" algn="l" defTabSz="4429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Espace réservé des notes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5706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9"/>
          <p:cNvSpPr txBox="1">
            <a:spLocks noChangeArrowheads="1"/>
          </p:cNvSpPr>
          <p:nvPr/>
        </p:nvSpPr>
        <p:spPr bwMode="auto">
          <a:xfrm>
            <a:off x="3778250" y="9378950"/>
            <a:ext cx="28860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032" tIns="46293" rIns="89032" bIns="46293" anchor="b"/>
          <a:lstStyle/>
          <a:p>
            <a:pPr marL="0" marR="0" lvl="0" indent="0" algn="r" defTabSz="4429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39738" algn="l"/>
                <a:tab pos="884238" algn="l"/>
                <a:tab pos="1328738" algn="l"/>
                <a:tab pos="1773238" algn="l"/>
                <a:tab pos="2217738" algn="l"/>
                <a:tab pos="2662238" algn="l"/>
                <a:tab pos="3108325" algn="l"/>
                <a:tab pos="3552825" algn="l"/>
                <a:tab pos="3997325" algn="l"/>
                <a:tab pos="4441825" algn="l"/>
                <a:tab pos="4886325" algn="l"/>
                <a:tab pos="5330825" algn="l"/>
                <a:tab pos="5775325" algn="l"/>
                <a:tab pos="6219825" algn="l"/>
                <a:tab pos="6664325" algn="l"/>
                <a:tab pos="7108825" algn="l"/>
                <a:tab pos="7551738" algn="l"/>
                <a:tab pos="7996238" algn="l"/>
                <a:tab pos="8439150" algn="l"/>
                <a:tab pos="8883650" algn="l"/>
              </a:tabLst>
              <a:defRPr/>
            </a:pPr>
            <a:fld id="{1CD3F073-CB78-481F-9164-2E07FADDD697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pPr marL="0" marR="0" lvl="0" indent="0" algn="r" defTabSz="4429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0" algn="l"/>
                  <a:tab pos="439738" algn="l"/>
                  <a:tab pos="884238" algn="l"/>
                  <a:tab pos="1328738" algn="l"/>
                  <a:tab pos="1773238" algn="l"/>
                  <a:tab pos="2217738" algn="l"/>
                  <a:tab pos="2662238" algn="l"/>
                  <a:tab pos="3108325" algn="l"/>
                  <a:tab pos="3552825" algn="l"/>
                  <a:tab pos="3997325" algn="l"/>
                  <a:tab pos="4441825" algn="l"/>
                  <a:tab pos="4886325" algn="l"/>
                  <a:tab pos="5330825" algn="l"/>
                  <a:tab pos="5775325" algn="l"/>
                  <a:tab pos="6219825" algn="l"/>
                  <a:tab pos="6664325" algn="l"/>
                  <a:tab pos="7108825" algn="l"/>
                  <a:tab pos="7551738" algn="l"/>
                  <a:tab pos="7996238" algn="l"/>
                  <a:tab pos="8439150" algn="l"/>
                  <a:tab pos="8883650" algn="l"/>
                </a:tabLst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2771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6038" y="741363"/>
            <a:ext cx="6578600" cy="3702050"/>
          </a:xfrm>
          <a:solidFill>
            <a:srgbClr val="FFFFFF"/>
          </a:solidFill>
          <a:ln w="9528">
            <a:solidFill>
              <a:srgbClr val="000000"/>
            </a:solidFill>
          </a:ln>
        </p:spPr>
      </p:sp>
      <p:sp>
        <p:nvSpPr>
          <p:cNvPr id="32772" name="Text Box 2"/>
          <p:cNvSpPr txBox="1">
            <a:spLocks noChangeArrowheads="1"/>
          </p:cNvSpPr>
          <p:nvPr/>
        </p:nvSpPr>
        <p:spPr bwMode="auto">
          <a:xfrm>
            <a:off x="666750" y="4689475"/>
            <a:ext cx="5337175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52" tIns="45226" rIns="90452" bIns="45226" anchor="ctr"/>
          <a:lstStyle/>
          <a:p>
            <a:pPr marL="0" marR="0" lvl="0" indent="0" algn="l" defTabSz="4429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Espace réservé des notes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kern="0" noProof="0" dirty="0" smtClean="0">
                <a:solidFill>
                  <a:srgbClr val="1F497D"/>
                </a:solidFill>
                <a:latin typeface="Calibri"/>
                <a:ea typeface="Microsoft YaHei"/>
              </a:rPr>
              <a:t>Standardization of key components, digital engineering</a:t>
            </a:r>
            <a:r>
              <a:rPr lang="en-GB" kern="0" dirty="0" smtClean="0">
                <a:solidFill>
                  <a:srgbClr val="1F497D"/>
                </a:solidFill>
                <a:latin typeface="Calibri"/>
                <a:ea typeface="Microsoft YaHei"/>
              </a:rPr>
              <a:t>, simplified design to improve constructability.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kern="0" dirty="0" smtClean="0">
              <a:solidFill>
                <a:srgbClr val="1F497D"/>
              </a:solidFill>
              <a:latin typeface="Calibri"/>
              <a:ea typeface="Microsoft YaHei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kern="0" dirty="0" smtClean="0">
                <a:solidFill>
                  <a:srgbClr val="1F497D"/>
                </a:solidFill>
                <a:latin typeface="Calibri"/>
                <a:ea typeface="Microsoft YaHei"/>
              </a:rPr>
              <a:t>Existing</a:t>
            </a:r>
            <a:r>
              <a:rPr lang="en-GB" kern="0" baseline="0" dirty="0" smtClean="0">
                <a:solidFill>
                  <a:srgbClr val="1F497D"/>
                </a:solidFill>
                <a:latin typeface="Calibri"/>
                <a:ea typeface="Microsoft YaHei"/>
              </a:rPr>
              <a:t> nuclear waste storage sites have been designed for the existing fleet, with the assumption that reactors will have an operational life of 50 years.</a:t>
            </a:r>
            <a:endParaRPr lang="en-GB" kern="0" dirty="0" smtClean="0">
              <a:solidFill>
                <a:srgbClr val="1F497D"/>
              </a:solidFill>
              <a:latin typeface="Calibri"/>
              <a:ea typeface="Microsoft YaHei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388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9"/>
          <p:cNvSpPr txBox="1">
            <a:spLocks noChangeArrowheads="1"/>
          </p:cNvSpPr>
          <p:nvPr/>
        </p:nvSpPr>
        <p:spPr bwMode="auto">
          <a:xfrm>
            <a:off x="3778250" y="9378950"/>
            <a:ext cx="28860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032" tIns="46293" rIns="89032" bIns="46293" anchor="b"/>
          <a:lstStyle/>
          <a:p>
            <a:pPr algn="r" defTabSz="442913">
              <a:tabLst>
                <a:tab pos="0" algn="l"/>
                <a:tab pos="439738" algn="l"/>
                <a:tab pos="884238" algn="l"/>
                <a:tab pos="1328738" algn="l"/>
                <a:tab pos="1773238" algn="l"/>
                <a:tab pos="2217738" algn="l"/>
                <a:tab pos="2662238" algn="l"/>
                <a:tab pos="3108325" algn="l"/>
                <a:tab pos="3552825" algn="l"/>
                <a:tab pos="3997325" algn="l"/>
                <a:tab pos="4441825" algn="l"/>
                <a:tab pos="4886325" algn="l"/>
                <a:tab pos="5330825" algn="l"/>
                <a:tab pos="5775325" algn="l"/>
                <a:tab pos="6219825" algn="l"/>
                <a:tab pos="6664325" algn="l"/>
                <a:tab pos="7108825" algn="l"/>
                <a:tab pos="7551738" algn="l"/>
                <a:tab pos="7996238" algn="l"/>
                <a:tab pos="8439150" algn="l"/>
                <a:tab pos="8883650" algn="l"/>
              </a:tabLst>
            </a:pPr>
            <a:fld id="{B397B239-212F-4BAC-82E8-DE8FB5B438D0}" type="slidenum">
              <a:rPr lang="fr-FR" sz="1200">
                <a:solidFill>
                  <a:srgbClr val="000000"/>
                </a:solidFill>
                <a:latin typeface="Calibri" pitchFamily="34" charset="0"/>
              </a:rPr>
              <a:pPr algn="r" defTabSz="442913">
                <a:tabLst>
                  <a:tab pos="0" algn="l"/>
                  <a:tab pos="439738" algn="l"/>
                  <a:tab pos="884238" algn="l"/>
                  <a:tab pos="1328738" algn="l"/>
                  <a:tab pos="1773238" algn="l"/>
                  <a:tab pos="2217738" algn="l"/>
                  <a:tab pos="2662238" algn="l"/>
                  <a:tab pos="3108325" algn="l"/>
                  <a:tab pos="3552825" algn="l"/>
                  <a:tab pos="3997325" algn="l"/>
                  <a:tab pos="4441825" algn="l"/>
                  <a:tab pos="4886325" algn="l"/>
                  <a:tab pos="5330825" algn="l"/>
                  <a:tab pos="5775325" algn="l"/>
                  <a:tab pos="6219825" algn="l"/>
                  <a:tab pos="6664325" algn="l"/>
                  <a:tab pos="7108825" algn="l"/>
                  <a:tab pos="7551738" algn="l"/>
                  <a:tab pos="7996238" algn="l"/>
                  <a:tab pos="8439150" algn="l"/>
                  <a:tab pos="8883650" algn="l"/>
                </a:tabLst>
              </a:pPr>
              <a:t>9</a:t>
            </a:fld>
            <a:endParaRPr lang="fr-FR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9155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6038" y="741363"/>
            <a:ext cx="6578600" cy="3702050"/>
          </a:xfrm>
          <a:solidFill>
            <a:srgbClr val="FFFFFF"/>
          </a:solidFill>
          <a:ln w="9528">
            <a:solidFill>
              <a:srgbClr val="000000"/>
            </a:solidFill>
          </a:ln>
        </p:spPr>
      </p:sp>
      <p:sp>
        <p:nvSpPr>
          <p:cNvPr id="49156" name="Text Box 2"/>
          <p:cNvSpPr txBox="1">
            <a:spLocks noChangeArrowheads="1"/>
          </p:cNvSpPr>
          <p:nvPr/>
        </p:nvSpPr>
        <p:spPr bwMode="auto">
          <a:xfrm>
            <a:off x="666750" y="4689475"/>
            <a:ext cx="5337175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52" tIns="45226" rIns="90452" bIns="45226" anchor="ctr"/>
          <a:lstStyle/>
          <a:p>
            <a:pPr defTabSz="442913"/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ctrTitle"/>
          </p:nvPr>
        </p:nvSpPr>
        <p:spPr>
          <a:xfrm>
            <a:off x="685800" y="1598608"/>
            <a:ext cx="7772400" cy="1103315"/>
          </a:xfrm>
        </p:spPr>
        <p:txBody>
          <a:bodyPr/>
          <a:lstStyle>
            <a:lvl1pPr>
              <a:defRPr lang="fr-FR"/>
            </a:lvl1pPr>
          </a:lstStyle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 txBox="1">
            <a:spLocks noGrp="1"/>
          </p:cNvSpPr>
          <p:nvPr>
            <p:ph type="subTitle" idx="1"/>
          </p:nvPr>
        </p:nvSpPr>
        <p:spPr>
          <a:xfrm>
            <a:off x="1371600" y="2916241"/>
            <a:ext cx="6400800" cy="1314449"/>
          </a:xfrm>
        </p:spPr>
        <p:txBody>
          <a:bodyPr anchorCtr="1"/>
          <a:lstStyle>
            <a:lvl1pPr marL="0" indent="0" algn="ctr">
              <a:defRPr lang="fr-FR"/>
            </a:lvl1pPr>
          </a:lstStyle>
          <a:p>
            <a:pPr lvl="0"/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15/09/2017</a:t>
            </a:r>
          </a:p>
        </p:txBody>
      </p:sp>
      <p:sp>
        <p:nvSpPr>
          <p:cNvPr id="5" name="Rectangle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www.ifri.org</a:t>
            </a:r>
          </a:p>
        </p:txBody>
      </p:sp>
      <p:sp>
        <p:nvSpPr>
          <p:cNvPr id="6" name="Rectangle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B6E63-C438-437C-94FC-4B07CB50BE3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fr-FR"/>
            </a:lvl1pPr>
          </a:lstStyle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lang="fr-FR"/>
            </a:lvl1pPr>
            <a:lvl2pPr>
              <a:defRPr lang="fr-FR"/>
            </a:lvl2pPr>
            <a:lvl3pPr>
              <a:defRPr lang="fr-FR"/>
            </a:lvl3pPr>
            <a:lvl4pPr>
              <a:defRPr lang="fr-FR"/>
            </a:lvl4pPr>
            <a:lvl5pPr>
              <a:defRPr lang="fr-FR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15/09/2017</a:t>
            </a:r>
          </a:p>
        </p:txBody>
      </p:sp>
      <p:sp>
        <p:nvSpPr>
          <p:cNvPr id="5" name="Rectangle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www.ifri.org</a:t>
            </a:r>
          </a:p>
        </p:txBody>
      </p:sp>
      <p:sp>
        <p:nvSpPr>
          <p:cNvPr id="6" name="Rectangle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37678-581F-4729-A441-F41A172640E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 txBox="1">
            <a:spLocks noGrp="1"/>
          </p:cNvSpPr>
          <p:nvPr>
            <p:ph type="title" orient="vert"/>
          </p:nvPr>
        </p:nvSpPr>
        <p:spPr>
          <a:xfrm>
            <a:off x="6626227" y="206370"/>
            <a:ext cx="2055808" cy="4383084"/>
          </a:xfrm>
        </p:spPr>
        <p:txBody>
          <a:bodyPr vert="eaVert"/>
          <a:lstStyle>
            <a:lvl1pPr>
              <a:defRPr lang="fr-FR"/>
            </a:lvl1pPr>
          </a:lstStyle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06370"/>
            <a:ext cx="6016623" cy="4383084"/>
          </a:xfrm>
        </p:spPr>
        <p:txBody>
          <a:bodyPr vert="eaVert"/>
          <a:lstStyle>
            <a:lvl1pPr>
              <a:defRPr lang="fr-FR"/>
            </a:lvl1pPr>
            <a:lvl2pPr>
              <a:defRPr lang="fr-FR"/>
            </a:lvl2pPr>
            <a:lvl3pPr>
              <a:defRPr lang="fr-FR"/>
            </a:lvl3pPr>
            <a:lvl4pPr>
              <a:defRPr lang="fr-FR"/>
            </a:lvl4pPr>
            <a:lvl5pPr>
              <a:defRPr lang="fr-FR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15/09/2017</a:t>
            </a:r>
          </a:p>
        </p:txBody>
      </p:sp>
      <p:sp>
        <p:nvSpPr>
          <p:cNvPr id="5" name="Rectangle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www.ifri.org</a:t>
            </a:r>
          </a:p>
        </p:txBody>
      </p:sp>
      <p:sp>
        <p:nvSpPr>
          <p:cNvPr id="6" name="Rectangle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E5684-3966-45C2-B2C4-8127A2A255C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fr-FR"/>
            </a:lvl1pPr>
          </a:lstStyle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15/09/2017</a:t>
            </a:r>
          </a:p>
        </p:txBody>
      </p:sp>
      <p:sp>
        <p:nvSpPr>
          <p:cNvPr id="4" name="Rectangle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www.ifri.org</a:t>
            </a:r>
          </a:p>
        </p:txBody>
      </p:sp>
      <p:sp>
        <p:nvSpPr>
          <p:cNvPr id="5" name="Rectangle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76215-8193-42F9-B64B-1EBEE726C4F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/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fr-FR"/>
            </a:lvl1pPr>
          </a:lstStyle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fr-FR"/>
            </a:lvl1pPr>
            <a:lvl2pPr>
              <a:defRPr lang="fr-FR"/>
            </a:lvl2pPr>
            <a:lvl3pPr>
              <a:defRPr lang="fr-FR"/>
            </a:lvl3pPr>
            <a:lvl4pPr>
              <a:defRPr lang="fr-FR"/>
            </a:lvl4pPr>
            <a:lvl5pPr>
              <a:defRPr lang="fr-FR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15/09/2017</a:t>
            </a:r>
          </a:p>
        </p:txBody>
      </p:sp>
      <p:sp>
        <p:nvSpPr>
          <p:cNvPr id="5" name="Rectangle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www.ifri.org</a:t>
            </a:r>
          </a:p>
        </p:txBody>
      </p:sp>
      <p:sp>
        <p:nvSpPr>
          <p:cNvPr id="6" name="Rectangle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EC068-63A2-4727-A239-781A1494BC6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722311" y="3306763"/>
            <a:ext cx="7772400" cy="1020763"/>
          </a:xfrm>
        </p:spPr>
        <p:txBody>
          <a:bodyPr anchor="t" anchorCtr="0"/>
          <a:lstStyle>
            <a:lvl1pPr algn="l">
              <a:defRPr lang="fr-FR" sz="4000" b="1" cap="all"/>
            </a:lvl1pPr>
          </a:lstStyle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722311" y="2181228"/>
            <a:ext cx="7772400" cy="1125534"/>
          </a:xfrm>
        </p:spPr>
        <p:txBody>
          <a:bodyPr anchor="b"/>
          <a:lstStyle>
            <a:lvl1pPr marL="0" indent="0">
              <a:defRPr lang="fr-FR" sz="20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15/09/2017</a:t>
            </a:r>
          </a:p>
        </p:txBody>
      </p:sp>
      <p:sp>
        <p:nvSpPr>
          <p:cNvPr id="5" name="Rectangle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www.ifri.org</a:t>
            </a:r>
          </a:p>
        </p:txBody>
      </p:sp>
      <p:sp>
        <p:nvSpPr>
          <p:cNvPr id="6" name="Rectangle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1EF68-1B02-4939-840C-DBF4F6CD0EC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fr-FR"/>
            </a:lvl1pPr>
          </a:lstStyle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457200" y="1200150"/>
            <a:ext cx="4035420" cy="3389315"/>
          </a:xfrm>
        </p:spPr>
        <p:txBody>
          <a:bodyPr/>
          <a:lstStyle>
            <a:lvl1pPr>
              <a:defRPr lang="fr-FR" sz="2800"/>
            </a:lvl1pPr>
            <a:lvl2pPr>
              <a:defRPr lang="fr-FR" sz="2400"/>
            </a:lvl2pPr>
            <a:lvl3pPr>
              <a:defRPr lang="fr-FR" sz="2000"/>
            </a:lvl3pPr>
            <a:lvl4pPr>
              <a:defRPr lang="fr-FR" sz="1800"/>
            </a:lvl4pPr>
            <a:lvl5pPr>
              <a:defRPr lang="fr-FR" sz="18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2"/>
          </p:nvPr>
        </p:nvSpPr>
        <p:spPr>
          <a:xfrm>
            <a:off x="4645023" y="1200150"/>
            <a:ext cx="4037011" cy="3389315"/>
          </a:xfrm>
        </p:spPr>
        <p:txBody>
          <a:bodyPr/>
          <a:lstStyle>
            <a:lvl1pPr>
              <a:defRPr lang="fr-FR" sz="2800"/>
            </a:lvl1pPr>
            <a:lvl2pPr>
              <a:defRPr lang="fr-FR" sz="2400"/>
            </a:lvl2pPr>
            <a:lvl3pPr>
              <a:defRPr lang="fr-FR" sz="2000"/>
            </a:lvl3pPr>
            <a:lvl4pPr>
              <a:defRPr lang="fr-FR" sz="1800"/>
            </a:lvl4pPr>
            <a:lvl5pPr>
              <a:defRPr lang="fr-FR" sz="18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15/09/2017</a:t>
            </a:r>
          </a:p>
        </p:txBody>
      </p:sp>
      <p:sp>
        <p:nvSpPr>
          <p:cNvPr id="6" name="Rectangle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www.ifri.org</a:t>
            </a:r>
          </a:p>
        </p:txBody>
      </p:sp>
      <p:sp>
        <p:nvSpPr>
          <p:cNvPr id="7" name="Rectangle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BCFF9-E66E-45A6-A270-04AFD0D2126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457200" y="206370"/>
            <a:ext cx="8229600" cy="857250"/>
          </a:xfrm>
        </p:spPr>
        <p:txBody>
          <a:bodyPr/>
          <a:lstStyle>
            <a:lvl1pPr>
              <a:defRPr lang="fr-FR"/>
            </a:lvl1pPr>
          </a:lstStyle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457200" y="1150936"/>
            <a:ext cx="4040184" cy="481010"/>
          </a:xfrm>
        </p:spPr>
        <p:txBody>
          <a:bodyPr anchor="b"/>
          <a:lstStyle>
            <a:lvl1pPr marL="0" indent="0">
              <a:defRPr lang="fr-FR"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2"/>
          </p:nvPr>
        </p:nvSpPr>
        <p:spPr>
          <a:xfrm>
            <a:off x="457200" y="1631947"/>
            <a:ext cx="4040184" cy="2963863"/>
          </a:xfrm>
        </p:spPr>
        <p:txBody>
          <a:bodyPr/>
          <a:lstStyle>
            <a:lvl1pPr>
              <a:defRPr lang="fr-FR" sz="2400"/>
            </a:lvl1pPr>
            <a:lvl2pPr>
              <a:defRPr lang="fr-FR" sz="2000"/>
            </a:lvl2pPr>
            <a:lvl3pPr>
              <a:defRPr lang="fr-FR" sz="1800"/>
            </a:lvl3pPr>
            <a:lvl4pPr>
              <a:defRPr lang="fr-FR" sz="1600"/>
            </a:lvl4pPr>
            <a:lvl5pPr>
              <a:defRPr lang="fr-FR"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 txBox="1">
            <a:spLocks noGrp="1"/>
          </p:cNvSpPr>
          <p:nvPr>
            <p:ph type="body" idx="3"/>
          </p:nvPr>
        </p:nvSpPr>
        <p:spPr>
          <a:xfrm>
            <a:off x="4645023" y="1150936"/>
            <a:ext cx="4041776" cy="481010"/>
          </a:xfrm>
        </p:spPr>
        <p:txBody>
          <a:bodyPr anchor="b"/>
          <a:lstStyle>
            <a:lvl1pPr marL="0" indent="0">
              <a:defRPr lang="fr-FR"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 txBox="1">
            <a:spLocks noGrp="1"/>
          </p:cNvSpPr>
          <p:nvPr>
            <p:ph idx="4"/>
          </p:nvPr>
        </p:nvSpPr>
        <p:spPr>
          <a:xfrm>
            <a:off x="4645023" y="1631947"/>
            <a:ext cx="4041776" cy="2963863"/>
          </a:xfrm>
        </p:spPr>
        <p:txBody>
          <a:bodyPr/>
          <a:lstStyle>
            <a:lvl1pPr>
              <a:defRPr lang="fr-FR" sz="2400"/>
            </a:lvl1pPr>
            <a:lvl2pPr>
              <a:defRPr lang="fr-FR" sz="2000"/>
            </a:lvl2pPr>
            <a:lvl3pPr>
              <a:defRPr lang="fr-FR" sz="1800"/>
            </a:lvl3pPr>
            <a:lvl4pPr>
              <a:defRPr lang="fr-FR" sz="1600"/>
            </a:lvl4pPr>
            <a:lvl5pPr>
              <a:defRPr lang="fr-FR"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15/09/2017</a:t>
            </a:r>
          </a:p>
        </p:txBody>
      </p:sp>
      <p:sp>
        <p:nvSpPr>
          <p:cNvPr id="8" name="Rectangle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www.ifri.org</a:t>
            </a:r>
          </a:p>
        </p:txBody>
      </p:sp>
      <p:sp>
        <p:nvSpPr>
          <p:cNvPr id="9" name="Rectangle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6C77A-B60D-40F1-A86E-58C1424D9A8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fr-FR"/>
            </a:lvl1pPr>
          </a:lstStyle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15/09/2017</a:t>
            </a:r>
          </a:p>
        </p:txBody>
      </p:sp>
      <p:sp>
        <p:nvSpPr>
          <p:cNvPr id="4" name="Rectangle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www.ifri.org</a:t>
            </a:r>
          </a:p>
        </p:txBody>
      </p:sp>
      <p:sp>
        <p:nvSpPr>
          <p:cNvPr id="5" name="Rectangle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449F2-70CC-48CA-B61C-E6E2BF540DB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15/09/2017</a:t>
            </a:r>
          </a:p>
        </p:txBody>
      </p:sp>
      <p:sp>
        <p:nvSpPr>
          <p:cNvPr id="3" name="Rectangle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www.ifri.org</a:t>
            </a:r>
          </a:p>
        </p:txBody>
      </p:sp>
      <p:sp>
        <p:nvSpPr>
          <p:cNvPr id="4" name="Rectangle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3AD66-651B-4CD3-8F4C-F409C325167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457200" y="204789"/>
            <a:ext cx="3008311" cy="871532"/>
          </a:xfrm>
        </p:spPr>
        <p:txBody>
          <a:bodyPr anchor="b" anchorCtr="0"/>
          <a:lstStyle>
            <a:lvl1pPr algn="l">
              <a:defRPr lang="fr-FR" sz="2000" b="1"/>
            </a:lvl1pPr>
          </a:lstStyle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3575047" y="204789"/>
            <a:ext cx="5111752" cy="4391021"/>
          </a:xfrm>
        </p:spPr>
        <p:txBody>
          <a:bodyPr/>
          <a:lstStyle>
            <a:lvl1pPr>
              <a:defRPr lang="fr-FR"/>
            </a:lvl1pPr>
            <a:lvl2pPr>
              <a:defRPr lang="fr-FR"/>
            </a:lvl2pPr>
            <a:lvl3pPr>
              <a:defRPr lang="fr-FR"/>
            </a:lvl3pPr>
            <a:lvl4pPr>
              <a:defRPr lang="fr-FR"/>
            </a:lvl4pPr>
            <a:lvl5pPr>
              <a:defRPr lang="fr-FR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2"/>
          </p:nvPr>
        </p:nvSpPr>
        <p:spPr>
          <a:xfrm>
            <a:off x="457200" y="1076321"/>
            <a:ext cx="3008311" cy="3519489"/>
          </a:xfrm>
        </p:spPr>
        <p:txBody>
          <a:bodyPr/>
          <a:lstStyle>
            <a:lvl1pPr marL="0" indent="0">
              <a:defRPr lang="fr-FR" sz="14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15/09/2017</a:t>
            </a:r>
          </a:p>
        </p:txBody>
      </p:sp>
      <p:sp>
        <p:nvSpPr>
          <p:cNvPr id="6" name="Rectangle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www.ifri.org</a:t>
            </a:r>
          </a:p>
        </p:txBody>
      </p:sp>
      <p:sp>
        <p:nvSpPr>
          <p:cNvPr id="7" name="Rectangle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934D9-3CA2-45D2-95BB-AB5F069E0CB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1792288" y="3602041"/>
            <a:ext cx="5486400" cy="425452"/>
          </a:xfrm>
        </p:spPr>
        <p:txBody>
          <a:bodyPr anchor="b" anchorCtr="0"/>
          <a:lstStyle>
            <a:lvl1pPr algn="l">
              <a:defRPr lang="fr-FR" sz="2000" b="1"/>
            </a:lvl1pPr>
          </a:lstStyle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 txBox="1">
            <a:spLocks noGrp="1"/>
          </p:cNvSpPr>
          <p:nvPr>
            <p:ph type="pic" idx="1"/>
          </p:nvPr>
        </p:nvSpPr>
        <p:spPr>
          <a:xfrm>
            <a:off x="1792288" y="460372"/>
            <a:ext cx="5486400" cy="3086099"/>
          </a:xfrm>
        </p:spPr>
        <p:txBody>
          <a:bodyPr/>
          <a:lstStyle>
            <a:lvl1pPr marL="0" indent="0">
              <a:defRPr lang="fr-FR"/>
            </a:lvl1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2"/>
          </p:nvPr>
        </p:nvSpPr>
        <p:spPr>
          <a:xfrm>
            <a:off x="1792288" y="4027483"/>
            <a:ext cx="5486400" cy="603247"/>
          </a:xfrm>
        </p:spPr>
        <p:txBody>
          <a:bodyPr/>
          <a:lstStyle>
            <a:lvl1pPr marL="0" indent="0">
              <a:defRPr lang="fr-FR" sz="14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15/09/2017</a:t>
            </a:r>
          </a:p>
        </p:txBody>
      </p:sp>
      <p:sp>
        <p:nvSpPr>
          <p:cNvPr id="6" name="Rectangle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www.ifri.org</a:t>
            </a:r>
          </a:p>
        </p:txBody>
      </p:sp>
      <p:sp>
        <p:nvSpPr>
          <p:cNvPr id="7" name="Rectangle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84AFE-00AB-47B8-A61D-B140F725DB3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 txBox="1">
            <a:spLocks noGrp="1"/>
          </p:cNvSpPr>
          <p:nvPr>
            <p:ph type="title"/>
          </p:nvPr>
        </p:nvSpPr>
        <p:spPr bwMode="auto">
          <a:xfrm>
            <a:off x="457200" y="206375"/>
            <a:ext cx="8224838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4" tIns="46798" rIns="90004" bIns="46798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1027" name="Rectangle 2"/>
          <p:cNvSpPr txBox="1">
            <a:spLocks noGrp="1"/>
          </p:cNvSpPr>
          <p:nvPr>
            <p:ph type="body" idx="1"/>
          </p:nvPr>
        </p:nvSpPr>
        <p:spPr bwMode="auto">
          <a:xfrm>
            <a:off x="457200" y="1200150"/>
            <a:ext cx="8224838" cy="338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4" tIns="46798" rIns="90004" bIns="467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</p:txBody>
      </p:sp>
      <p:sp>
        <p:nvSpPr>
          <p:cNvPr id="4" name="Rectangle 3"/>
          <p:cNvSpPr txBox="1">
            <a:spLocks noGrp="1"/>
          </p:cNvSpPr>
          <p:nvPr>
            <p:ph type="dt" sz="half" idx="2"/>
          </p:nvPr>
        </p:nvSpPr>
        <p:spPr>
          <a:xfrm>
            <a:off x="457200" y="4767263"/>
            <a:ext cx="2128838" cy="26987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ea typeface="Microsoft YaHei" pitchFamily="34" charset="-122"/>
              </a:defRPr>
            </a:lvl1pPr>
          </a:lstStyle>
          <a:p>
            <a:pPr>
              <a:defRPr/>
            </a:pPr>
            <a:r>
              <a:rPr lang="fr-FR"/>
              <a:t>15/09/2017</a:t>
            </a:r>
          </a:p>
        </p:txBody>
      </p:sp>
      <p:sp>
        <p:nvSpPr>
          <p:cNvPr id="5" name="Rectangle 4"/>
          <p:cNvSpPr txBox="1">
            <a:spLocks noGrp="1"/>
          </p:cNvSpPr>
          <p:nvPr>
            <p:ph type="ftr" sz="quarter" idx="3"/>
          </p:nvPr>
        </p:nvSpPr>
        <p:spPr>
          <a:xfrm>
            <a:off x="3124200" y="4767263"/>
            <a:ext cx="2890838" cy="26987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ea typeface="Microsoft YaHei" pitchFamily="34" charset="-122"/>
              </a:defRPr>
            </a:lvl1pPr>
          </a:lstStyle>
          <a:p>
            <a:pPr>
              <a:defRPr/>
            </a:pPr>
            <a:r>
              <a:rPr lang="fr-FR"/>
              <a:t>www.ifri.org</a:t>
            </a:r>
          </a:p>
        </p:txBody>
      </p:sp>
      <p:sp>
        <p:nvSpPr>
          <p:cNvPr id="6" name="Rectangle 5"/>
          <p:cNvSpPr txBox="1"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28838" cy="26987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ea typeface="Microsoft YaHei" pitchFamily="34" charset="-122"/>
              </a:defRPr>
            </a:lvl1pPr>
          </a:lstStyle>
          <a:p>
            <a:pPr>
              <a:defRPr/>
            </a:pPr>
            <a:fld id="{332EFBDC-8645-46F5-871E-2B0BC402F03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defRPr lang="en-GB" sz="4400">
          <a:solidFill>
            <a:srgbClr val="000000"/>
          </a:solidFill>
          <a:latin typeface="Calibri"/>
          <a:ea typeface="Microsoft YaHei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Microsoft YaHei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Microsoft YaHei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Microsoft YaHei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Microsoft YaHei" pitchFamily="34" charset="-122"/>
        </a:defRPr>
      </a:lvl5pPr>
      <a:lvl6pPr marL="457200" algn="ctr" defTabSz="449263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Microsoft YaHei" pitchFamily="34" charset="-122"/>
        </a:defRPr>
      </a:lvl6pPr>
      <a:lvl7pPr marL="914400" algn="ctr" defTabSz="449263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Microsoft YaHei" pitchFamily="34" charset="-122"/>
        </a:defRPr>
      </a:lvl7pPr>
      <a:lvl8pPr marL="1371600" algn="ctr" defTabSz="449263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Microsoft YaHei" pitchFamily="34" charset="-122"/>
        </a:defRPr>
      </a:lvl8pPr>
      <a:lvl9pPr marL="1828800" algn="ctr" defTabSz="449263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Microsoft YaHei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defRPr lang="en-GB" sz="3200">
          <a:solidFill>
            <a:srgbClr val="000000"/>
          </a:solidFill>
          <a:latin typeface="Calibri"/>
          <a:ea typeface="Microsoft YaHei"/>
        </a:defRPr>
      </a:lvl1pPr>
      <a:lvl2pPr marL="742950" lvl="1" indent="-285750" algn="l" defTabSz="449263" rtl="0" eaLnBrk="0" fontAlgn="base" hangingPunct="0">
        <a:spcBef>
          <a:spcPts val="700"/>
        </a:spcBef>
        <a:spcAft>
          <a:spcPct val="0"/>
        </a:spcAft>
        <a:defRPr lang="en-GB" sz="2800">
          <a:solidFill>
            <a:srgbClr val="000000"/>
          </a:solidFill>
          <a:latin typeface="Calibri"/>
          <a:ea typeface="Microsoft YaHei"/>
        </a:defRPr>
      </a:lvl2pPr>
      <a:lvl3pPr marL="1143000" lvl="2" indent="-228600" algn="l" defTabSz="449263" rtl="0" eaLnBrk="0" fontAlgn="base" hangingPunct="0">
        <a:spcBef>
          <a:spcPts val="600"/>
        </a:spcBef>
        <a:spcAft>
          <a:spcPct val="0"/>
        </a:spcAft>
        <a:defRPr lang="en-GB" sz="2400">
          <a:solidFill>
            <a:srgbClr val="000000"/>
          </a:solidFill>
          <a:latin typeface="Calibri"/>
          <a:ea typeface="Microsoft YaHei"/>
        </a:defRPr>
      </a:lvl3pPr>
      <a:lvl4pPr marL="1600200" lvl="3" indent="-228600" algn="l" defTabSz="449263" rtl="0" eaLnBrk="0" fontAlgn="base" hangingPunct="0">
        <a:spcBef>
          <a:spcPts val="500"/>
        </a:spcBef>
        <a:spcAft>
          <a:spcPct val="0"/>
        </a:spcAft>
        <a:defRPr lang="en-GB" sz="2000">
          <a:solidFill>
            <a:srgbClr val="000000"/>
          </a:solidFill>
          <a:latin typeface="Calibri"/>
          <a:ea typeface="Microsoft YaHei"/>
        </a:defRPr>
      </a:lvl4pPr>
      <a:lvl5pPr marL="2057400" lvl="4" indent="-228600" algn="l" defTabSz="449263" rtl="0" eaLnBrk="0" fontAlgn="base" hangingPunct="0">
        <a:spcBef>
          <a:spcPts val="500"/>
        </a:spcBef>
        <a:spcAft>
          <a:spcPct val="0"/>
        </a:spcAft>
        <a:defRPr lang="en-GB" sz="2000">
          <a:solidFill>
            <a:srgbClr val="000000"/>
          </a:solidFill>
          <a:latin typeface="Calibri"/>
          <a:ea typeface="Microsoft YaHei"/>
        </a:defRPr>
      </a:lvl5pPr>
      <a:lvl6pPr marL="2057400" marR="0" lvl="4" indent="-228600" algn="l" defTabSz="449263" rtl="0" fontAlgn="auto" hangingPunct="0">
        <a:lnSpc>
          <a:spcPct val="100000"/>
        </a:lnSpc>
        <a:spcBef>
          <a:spcPts val="500"/>
        </a:spcBef>
        <a:spcAft>
          <a:spcPts val="0"/>
        </a:spcAft>
        <a:buNone/>
        <a:tabLst/>
        <a:defRPr lang="en-GB" sz="2000" b="0" i="0" u="none" strike="noStrike" kern="0" cap="none" spc="0" baseline="0">
          <a:solidFill>
            <a:srgbClr val="000000"/>
          </a:solidFill>
          <a:uFillTx/>
          <a:latin typeface="Calibri"/>
          <a:ea typeface="Microsoft YaHei"/>
        </a:defRPr>
      </a:lvl6pPr>
      <a:lvl7pPr marL="2057400" marR="0" lvl="4" indent="-228600" algn="l" defTabSz="449263" rtl="0" fontAlgn="auto" hangingPunct="0">
        <a:lnSpc>
          <a:spcPct val="100000"/>
        </a:lnSpc>
        <a:spcBef>
          <a:spcPts val="500"/>
        </a:spcBef>
        <a:spcAft>
          <a:spcPts val="0"/>
        </a:spcAft>
        <a:buNone/>
        <a:tabLst/>
        <a:defRPr lang="en-GB" sz="2000" b="0" i="0" u="none" strike="noStrike" kern="0" cap="none" spc="0" baseline="0">
          <a:solidFill>
            <a:srgbClr val="000000"/>
          </a:solidFill>
          <a:uFillTx/>
          <a:latin typeface="Calibri"/>
          <a:ea typeface="Microsoft YaHei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defRPr lang="en-GB" sz="2000">
          <a:solidFill>
            <a:srgbClr val="000000"/>
          </a:solidFill>
          <a:latin typeface="Calibri"/>
          <a:ea typeface="Microsoft YaHei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defRPr lang="en-GB" sz="2000">
          <a:solidFill>
            <a:srgbClr val="000000"/>
          </a:solidFill>
          <a:latin typeface="Calibri"/>
          <a:ea typeface="Microsoft YaHei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emf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"/>
          <p:cNvPicPr>
            <a:picLocks noChangeAspect="1"/>
          </p:cNvPicPr>
          <p:nvPr/>
        </p:nvPicPr>
        <p:blipFill>
          <a:blip r:embed="rId3" cstate="print">
            <a:lum bright="5000" contrast="-19000"/>
          </a:blip>
          <a:srcRect/>
          <a:stretch>
            <a:fillRect/>
          </a:stretch>
        </p:blipFill>
        <p:spPr bwMode="auto">
          <a:xfrm>
            <a:off x="1243013" y="-6350"/>
            <a:ext cx="7900987" cy="515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28700" dist="50800" dir="5400000" algn="ctr" rotWithShape="0">
              <a:srgbClr val="000000">
                <a:alpha val="38000"/>
              </a:srgbClr>
            </a:outerShdw>
          </a:effectLst>
        </p:spPr>
      </p:pic>
      <p:pic>
        <p:nvPicPr>
          <p:cNvPr id="2053" name="Picture 4"/>
          <p:cNvPicPr>
            <a:picLocks noChangeAspect="1"/>
          </p:cNvPicPr>
          <p:nvPr/>
        </p:nvPicPr>
        <p:blipFill>
          <a:blip r:embed="rId4" cstate="print"/>
          <a:srcRect l="35493" t="-25671" r="-40253"/>
          <a:stretch>
            <a:fillRect/>
          </a:stretch>
        </p:blipFill>
        <p:spPr bwMode="auto">
          <a:xfrm>
            <a:off x="0" y="0"/>
            <a:ext cx="125253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174" y="0"/>
            <a:ext cx="1256457" cy="5143500"/>
          </a:xfrm>
          <a:prstGeom prst="rect">
            <a:avLst/>
          </a:prstGeom>
          <a:solidFill>
            <a:srgbClr val="336699">
              <a:alpha val="78999"/>
            </a:srgbClr>
          </a:solidFill>
          <a:ln w="9363">
            <a:solidFill>
              <a:srgbClr val="4A7EBB"/>
            </a:solidFill>
            <a:prstDash val="solid"/>
            <a:miter/>
          </a:ln>
          <a:effectLst>
            <a:outerShdw dist="23042" dir="5400000" algn="tl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 defTabSz="449263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kern="0">
              <a:solidFill>
                <a:srgbClr val="FFFFFF"/>
              </a:solidFill>
              <a:latin typeface="Arial"/>
              <a:ea typeface="Microsoft YaHei"/>
              <a:cs typeface="Arial"/>
            </a:endParaRPr>
          </a:p>
        </p:txBody>
      </p:sp>
      <p:pic>
        <p:nvPicPr>
          <p:cNvPr id="2055" name="Picture 6"/>
          <p:cNvPicPr>
            <a:picLocks noChangeAspect="1"/>
          </p:cNvPicPr>
          <p:nvPr/>
        </p:nvPicPr>
        <p:blipFill>
          <a:blip r:embed="rId5" cstate="print"/>
          <a:srcRect l="54228"/>
          <a:stretch>
            <a:fillRect/>
          </a:stretch>
        </p:blipFill>
        <p:spPr bwMode="auto">
          <a:xfrm>
            <a:off x="795338" y="4843463"/>
            <a:ext cx="4572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4859338"/>
            <a:ext cx="2000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5113" y="4873625"/>
            <a:ext cx="2317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9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113" y="4832350"/>
            <a:ext cx="217487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0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5425" y="212725"/>
            <a:ext cx="841375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1" name="Text Box 12"/>
          <p:cNvSpPr txBox="1">
            <a:spLocks noChangeArrowheads="1"/>
          </p:cNvSpPr>
          <p:nvPr/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6798" rIns="90004" bIns="46798" anchor="ctr"/>
          <a:lstStyle/>
          <a:p>
            <a:pPr algn="r" defTabSz="449263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fld id="{9ADDA75A-A84E-4697-B9E6-C9419FFEF65E}" type="slidenum">
              <a:rPr lang="fr-FR" sz="1200">
                <a:solidFill>
                  <a:srgbClr val="898989"/>
                </a:solidFill>
                <a:latin typeface="Calibri" pitchFamily="34" charset="0"/>
                <a:ea typeface="Microsoft YaHei" pitchFamily="34" charset="-122"/>
              </a:rPr>
              <a:pPr algn="r" defTabSz="449263">
                <a:tabLst>
                  <a:tab pos="0" algn="l"/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4288" algn="l"/>
                  <a:tab pos="8083550" algn="l"/>
                  <a:tab pos="8532813" algn="l"/>
                  <a:tab pos="8982075" algn="l"/>
                </a:tabLst>
              </a:pPr>
              <a:t>1</a:t>
            </a:fld>
            <a:endParaRPr lang="fr-FR" sz="1200">
              <a:solidFill>
                <a:srgbClr val="898989"/>
              </a:solidFill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231950" y="30732"/>
            <a:ext cx="7884368" cy="1261884"/>
          </a:xfrm>
          <a:prstGeom prst="rect">
            <a:avLst/>
          </a:prstGeom>
          <a:noFill/>
          <a:ln w="22225" cmpd="sng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endParaRPr lang="fr-FR" dirty="0" smtClean="0"/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fr-FR" sz="2400" b="1" dirty="0" smtClean="0">
                <a:solidFill>
                  <a:schemeClr val="tx2"/>
                </a:solidFill>
                <a:latin typeface="+mj-lt"/>
              </a:rPr>
              <a:t>The French </a:t>
            </a:r>
            <a:r>
              <a:rPr lang="fr-FR" sz="2400" b="1" dirty="0" err="1" smtClean="0">
                <a:solidFill>
                  <a:schemeClr val="tx2"/>
                </a:solidFill>
                <a:latin typeface="+mj-lt"/>
              </a:rPr>
              <a:t>Energy</a:t>
            </a:r>
            <a:r>
              <a:rPr lang="fr-FR" sz="2400" b="1" dirty="0" smtClean="0">
                <a:solidFill>
                  <a:schemeClr val="tx2"/>
                </a:solidFill>
                <a:latin typeface="+mj-lt"/>
              </a:rPr>
              <a:t> &amp; </a:t>
            </a:r>
            <a:r>
              <a:rPr lang="fr-FR" sz="2400" b="1" dirty="0" err="1" smtClean="0">
                <a:solidFill>
                  <a:schemeClr val="tx2"/>
                </a:solidFill>
                <a:latin typeface="+mj-lt"/>
              </a:rPr>
              <a:t>Climate</a:t>
            </a:r>
            <a:r>
              <a:rPr lang="fr-FR" sz="24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fr-FR" sz="2400" b="1" dirty="0" err="1" smtClean="0">
                <a:solidFill>
                  <a:schemeClr val="tx2"/>
                </a:solidFill>
                <a:latin typeface="+mj-lt"/>
              </a:rPr>
              <a:t>Strategy</a:t>
            </a:r>
            <a:r>
              <a:rPr lang="fr-FR" sz="2400" b="1" dirty="0" smtClean="0">
                <a:solidFill>
                  <a:schemeClr val="tx2"/>
                </a:solidFill>
                <a:latin typeface="+mj-lt"/>
              </a:rPr>
              <a:t> and the Future </a:t>
            </a:r>
            <a:r>
              <a:rPr lang="fr-FR" sz="2400" b="1" dirty="0" err="1" smtClean="0">
                <a:solidFill>
                  <a:schemeClr val="tx2"/>
                </a:solidFill>
                <a:latin typeface="+mj-lt"/>
              </a:rPr>
              <a:t>Role</a:t>
            </a:r>
            <a:r>
              <a:rPr lang="fr-FR" sz="2400" b="1" dirty="0" smtClean="0">
                <a:solidFill>
                  <a:schemeClr val="tx2"/>
                </a:solidFill>
                <a:latin typeface="+mj-lt"/>
              </a:rPr>
              <a:t> of </a:t>
            </a:r>
            <a:r>
              <a:rPr lang="fr-FR" sz="2400" b="1" dirty="0" err="1" smtClean="0">
                <a:solidFill>
                  <a:schemeClr val="tx2"/>
                </a:solidFill>
                <a:latin typeface="+mj-lt"/>
              </a:rPr>
              <a:t>Nuclear</a:t>
            </a:r>
            <a:r>
              <a:rPr lang="fr-FR" sz="24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fr-FR" sz="2400" b="1" dirty="0" err="1" smtClean="0">
                <a:solidFill>
                  <a:schemeClr val="tx2"/>
                </a:solidFill>
                <a:latin typeface="+mj-lt"/>
              </a:rPr>
              <a:t>Electricity</a:t>
            </a:r>
            <a:r>
              <a:rPr lang="fr-FR" sz="2400" dirty="0" smtClean="0">
                <a:latin typeface="+mj-lt"/>
              </a:rPr>
              <a:t> </a:t>
            </a:r>
            <a:endParaRPr lang="fr-FR" sz="2400" dirty="0">
              <a:latin typeface="+mj-lt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987823" y="4365337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tx2"/>
                </a:solidFill>
                <a:latin typeface="+mj-lt"/>
              </a:rPr>
              <a:t>Carole Mathieu, </a:t>
            </a:r>
            <a:r>
              <a:rPr lang="fr-FR" sz="1600" b="1" dirty="0" err="1" smtClean="0">
                <a:solidFill>
                  <a:schemeClr val="tx2"/>
                </a:solidFill>
                <a:latin typeface="+mj-lt"/>
              </a:rPr>
              <a:t>Ifri</a:t>
            </a:r>
            <a:r>
              <a:rPr lang="fr-FR" sz="1600" b="1" dirty="0" smtClean="0">
                <a:solidFill>
                  <a:schemeClr val="tx2"/>
                </a:solidFill>
                <a:latin typeface="+mj-lt"/>
              </a:rPr>
              <a:t> Centre for </a:t>
            </a:r>
            <a:r>
              <a:rPr lang="fr-FR" sz="1600" b="1" dirty="0" err="1" smtClean="0">
                <a:solidFill>
                  <a:schemeClr val="tx2"/>
                </a:solidFill>
                <a:latin typeface="+mj-lt"/>
              </a:rPr>
              <a:t>Energy</a:t>
            </a:r>
            <a:endParaRPr lang="fr-FR" sz="1600" b="1" dirty="0" smtClean="0">
              <a:solidFill>
                <a:schemeClr val="tx2"/>
              </a:solidFill>
              <a:latin typeface="+mj-lt"/>
            </a:endParaRPr>
          </a:p>
          <a:p>
            <a:pPr algn="ctr"/>
            <a:r>
              <a:rPr lang="fr-FR" sz="1600" dirty="0" smtClean="0">
                <a:solidFill>
                  <a:schemeClr val="tx2"/>
                </a:solidFill>
                <a:latin typeface="+mj-lt"/>
              </a:rPr>
              <a:t>Bruegel, 15/05/19</a:t>
            </a:r>
            <a:endParaRPr lang="fr-FR" sz="16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5" name="Content Placeholder 4">
            <a:extLst>
              <a:ext uri="{FF2B5EF4-FFF2-40B4-BE49-F238E27FC236}">
                <a16:creationId xmlns:a16="http://schemas.microsoft.com/office/drawing/2014/main" id="{1D9AFA8F-7DC0-403E-98EF-9B9AF99D88AC}"/>
              </a:ext>
            </a:extLst>
          </p:cNvPr>
          <p:cNvPicPr>
            <a:picLocks noGrp="1" noChangeAspect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2792460" y="1513956"/>
            <a:ext cx="4639199" cy="2757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289050" y="47226"/>
            <a:ext cx="7785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49263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US" sz="2400" b="1" dirty="0">
              <a:solidFill>
                <a:srgbClr val="1F497D"/>
              </a:solidFill>
              <a:latin typeface="Calibri" pitchFamily="34" charset="0"/>
              <a:ea typeface="Microsoft YaHei" pitchFamily="34" charset="-122"/>
            </a:endParaRPr>
          </a:p>
        </p:txBody>
      </p:sp>
      <p:pic>
        <p:nvPicPr>
          <p:cNvPr id="8196" name="Picture 4"/>
          <p:cNvPicPr>
            <a:picLocks noChangeAspect="1"/>
          </p:cNvPicPr>
          <p:nvPr/>
        </p:nvPicPr>
        <p:blipFill>
          <a:blip r:embed="rId3" cstate="print"/>
          <a:srcRect l="35493" t="-25671" r="-40253"/>
          <a:stretch>
            <a:fillRect/>
          </a:stretch>
        </p:blipFill>
        <p:spPr bwMode="auto">
          <a:xfrm>
            <a:off x="0" y="0"/>
            <a:ext cx="125253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175" y="0"/>
            <a:ext cx="1244600" cy="5143500"/>
          </a:xfrm>
          <a:prstGeom prst="rect">
            <a:avLst/>
          </a:prstGeom>
          <a:solidFill>
            <a:srgbClr val="336699">
              <a:alpha val="78999"/>
            </a:srgbClr>
          </a:solidFill>
          <a:ln w="9363">
            <a:solidFill>
              <a:srgbClr val="4A7EBB"/>
            </a:solidFill>
            <a:prstDash val="solid"/>
            <a:miter/>
          </a:ln>
          <a:effectLst>
            <a:outerShdw dist="23042" dir="5400000" algn="tl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 defTabSz="449263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kern="0">
              <a:solidFill>
                <a:srgbClr val="FFFFFF"/>
              </a:solidFill>
              <a:latin typeface="Arial"/>
              <a:ea typeface="Microsoft YaHei"/>
              <a:cs typeface="Arial"/>
            </a:endParaRPr>
          </a:p>
        </p:txBody>
      </p:sp>
      <p:pic>
        <p:nvPicPr>
          <p:cNvPr id="8198" name="Picture 6"/>
          <p:cNvPicPr>
            <a:picLocks noChangeAspect="1"/>
          </p:cNvPicPr>
          <p:nvPr/>
        </p:nvPicPr>
        <p:blipFill>
          <a:blip r:embed="rId4" cstate="print"/>
          <a:srcRect l="54228"/>
          <a:stretch>
            <a:fillRect/>
          </a:stretch>
        </p:blipFill>
        <p:spPr bwMode="auto">
          <a:xfrm>
            <a:off x="795338" y="3031690"/>
            <a:ext cx="4572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3047565"/>
            <a:ext cx="2000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5113" y="4873625"/>
            <a:ext cx="2317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13" y="4832350"/>
            <a:ext cx="217487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0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5425" y="212725"/>
            <a:ext cx="841375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6798" rIns="90004" bIns="46798" anchor="ctr"/>
          <a:lstStyle/>
          <a:p>
            <a:pPr algn="r" defTabSz="449263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fld id="{473267C9-7955-4134-BFF4-D80A6390E0C3}" type="slidenum">
              <a:rPr lang="fr-FR" sz="1200">
                <a:solidFill>
                  <a:srgbClr val="898989"/>
                </a:solidFill>
                <a:latin typeface="Calibri" pitchFamily="34" charset="0"/>
                <a:ea typeface="Microsoft YaHei" pitchFamily="34" charset="-122"/>
              </a:rPr>
              <a:pPr algn="r" defTabSz="449263">
                <a:tabLst>
                  <a:tab pos="0" algn="l"/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4288" algn="l"/>
                  <a:tab pos="8083550" algn="l"/>
                  <a:tab pos="8532813" algn="l"/>
                  <a:tab pos="8982075" algn="l"/>
                </a:tabLst>
              </a:pPr>
              <a:t>2</a:t>
            </a:fld>
            <a:endParaRPr lang="fr-FR" sz="1200">
              <a:solidFill>
                <a:srgbClr val="898989"/>
              </a:solidFill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3084704" y="802243"/>
            <a:ext cx="3781350" cy="232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503" tIns="35099" rIns="67503" bIns="35099" anchorCtr="1">
            <a:spAutoFit/>
          </a:bodyPr>
          <a:lstStyle>
            <a:lvl1pPr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1050" b="1" dirty="0" smtClean="0">
                <a:solidFill>
                  <a:srgbClr val="0070C0"/>
                </a:solidFill>
                <a:ea typeface="Microsoft YaHei" panose="020B0503020204020204" pitchFamily="34" charset="-122"/>
              </a:rPr>
              <a:t>French </a:t>
            </a:r>
            <a:r>
              <a:rPr lang="fr-FR" altLang="fr-FR" sz="1050" b="1" dirty="0" err="1" smtClean="0">
                <a:solidFill>
                  <a:srgbClr val="0070C0"/>
                </a:solidFill>
                <a:ea typeface="Microsoft YaHei" panose="020B0503020204020204" pitchFamily="34" charset="-122"/>
              </a:rPr>
              <a:t>energy</a:t>
            </a:r>
            <a:r>
              <a:rPr lang="fr-FR" altLang="fr-FR" sz="1050" b="1" dirty="0" smtClean="0">
                <a:solidFill>
                  <a:srgbClr val="0070C0"/>
                </a:solidFill>
                <a:ea typeface="Microsoft YaHei" panose="020B0503020204020204" pitchFamily="34" charset="-122"/>
              </a:rPr>
              <a:t> </a:t>
            </a:r>
            <a:r>
              <a:rPr lang="fr-FR" altLang="fr-FR" sz="1050" b="1" dirty="0" err="1" smtClean="0">
                <a:solidFill>
                  <a:srgbClr val="0070C0"/>
                </a:solidFill>
                <a:ea typeface="Microsoft YaHei" panose="020B0503020204020204" pitchFamily="34" charset="-122"/>
              </a:rPr>
              <a:t>consumption</a:t>
            </a:r>
            <a:r>
              <a:rPr lang="fr-FR" altLang="fr-FR" sz="1050" b="1" dirty="0" smtClean="0">
                <a:solidFill>
                  <a:srgbClr val="0070C0"/>
                </a:solidFill>
                <a:ea typeface="Microsoft YaHei" panose="020B0503020204020204" pitchFamily="34" charset="-122"/>
              </a:rPr>
              <a:t> by </a:t>
            </a:r>
            <a:r>
              <a:rPr lang="fr-FR" altLang="fr-FR" sz="1050" b="1" dirty="0" err="1" smtClean="0">
                <a:solidFill>
                  <a:srgbClr val="0070C0"/>
                </a:solidFill>
                <a:ea typeface="Microsoft YaHei" panose="020B0503020204020204" pitchFamily="34" charset="-122"/>
              </a:rPr>
              <a:t>vector</a:t>
            </a:r>
            <a:r>
              <a:rPr lang="fr-FR" altLang="fr-FR" sz="1050" b="1" dirty="0" smtClean="0">
                <a:solidFill>
                  <a:srgbClr val="0070C0"/>
                </a:solidFill>
                <a:ea typeface="Microsoft YaHei" panose="020B0503020204020204" pitchFamily="34" charset="-122"/>
              </a:rPr>
              <a:t>, 2015, 2030 and 2050</a:t>
            </a:r>
            <a:endParaRPr lang="fr-FR" altLang="fr-FR" sz="1050" b="1" dirty="0">
              <a:solidFill>
                <a:srgbClr val="0070C0"/>
              </a:solidFill>
              <a:ea typeface="Microsoft YaHei" panose="020B0503020204020204" pitchFamily="34" charset="-122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D932527-8439-464B-8239-ADB3A330EC4D}"/>
              </a:ext>
            </a:extLst>
          </p:cNvPr>
          <p:cNvSpPr txBox="1">
            <a:spLocks/>
          </p:cNvSpPr>
          <p:nvPr/>
        </p:nvSpPr>
        <p:spPr bwMode="auto">
          <a:xfrm>
            <a:off x="1259632" y="-13547"/>
            <a:ext cx="7431495" cy="8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Targeting net zero emissions by 2050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29F08903-35B5-4F0A-B8CA-A1809F840855}"/>
              </a:ext>
            </a:extLst>
          </p:cNvPr>
          <p:cNvSpPr txBox="1">
            <a:spLocks/>
          </p:cNvSpPr>
          <p:nvPr/>
        </p:nvSpPr>
        <p:spPr>
          <a:xfrm>
            <a:off x="1478553" y="4305735"/>
            <a:ext cx="7595597" cy="7369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defRPr lang="en-GB" sz="3200">
                <a:solidFill>
                  <a:srgbClr val="000000"/>
                </a:solidFill>
                <a:latin typeface="Calibri"/>
                <a:ea typeface="Microsoft YaHei"/>
              </a:defRPr>
            </a:lvl1pPr>
            <a:lvl2pPr marL="742950" lvl="1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defRPr lang="en-GB" sz="2800">
                <a:solidFill>
                  <a:srgbClr val="000000"/>
                </a:solidFill>
                <a:latin typeface="Calibri"/>
                <a:ea typeface="Microsoft YaHei"/>
              </a:defRPr>
            </a:lvl2pPr>
            <a:lvl3pPr marL="1143000" lvl="2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defRPr lang="en-GB" sz="2400">
                <a:solidFill>
                  <a:srgbClr val="000000"/>
                </a:solidFill>
                <a:latin typeface="Calibri"/>
                <a:ea typeface="Microsoft YaHei"/>
              </a:defRPr>
            </a:lvl3pPr>
            <a:lvl4pPr marL="1600200" lvl="3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defRPr lang="en-GB" sz="2000">
                <a:solidFill>
                  <a:srgbClr val="000000"/>
                </a:solidFill>
                <a:latin typeface="Calibri"/>
                <a:ea typeface="Microsoft YaHei"/>
              </a:defRPr>
            </a:lvl4pPr>
            <a:lvl5pPr marL="2057400" lvl="4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defRPr lang="en-GB" sz="2000">
                <a:solidFill>
                  <a:srgbClr val="000000"/>
                </a:solidFill>
                <a:latin typeface="Calibri"/>
                <a:ea typeface="Microsoft YaHei"/>
              </a:defRPr>
            </a:lvl5pPr>
            <a:lvl6pPr marL="2057400" marR="0" lvl="4" indent="-228600" algn="l" defTabSz="449263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en-GB" sz="20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ea typeface="Microsoft YaHei"/>
              </a:defRPr>
            </a:lvl6pPr>
            <a:lvl7pPr marL="2057400" marR="0" lvl="4" indent="-228600" algn="l" defTabSz="449263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en-GB" sz="20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ea typeface="Microsoft YaHei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defRPr lang="en-GB" sz="2000">
                <a:solidFill>
                  <a:srgbClr val="000000"/>
                </a:solidFill>
                <a:latin typeface="Calibri"/>
                <a:ea typeface="Microsoft YaHei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defRPr lang="en-GB" sz="2000">
                <a:solidFill>
                  <a:srgbClr val="000000"/>
                </a:solidFill>
                <a:latin typeface="Calibri"/>
                <a:ea typeface="Microsoft YaHei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1600" kern="0" dirty="0" smtClean="0">
                <a:solidFill>
                  <a:schemeClr val="tx2"/>
                </a:solidFill>
                <a:cs typeface="Arial" pitchFamily="34" charset="0"/>
              </a:rPr>
              <a:t>Carbon neutrality implies a very sharp drop in energy consumption following strengthened EE efforts and a supply mainly composed carbon-free electricity, </a:t>
            </a:r>
            <a:r>
              <a:rPr lang="en-US" sz="1600" kern="0" dirty="0" err="1" smtClean="0">
                <a:solidFill>
                  <a:schemeClr val="tx2"/>
                </a:solidFill>
                <a:cs typeface="Arial" pitchFamily="34" charset="0"/>
              </a:rPr>
              <a:t>bioenergies</a:t>
            </a:r>
            <a:r>
              <a:rPr lang="en-US" sz="1600" kern="0" dirty="0" smtClean="0">
                <a:solidFill>
                  <a:schemeClr val="tx2"/>
                </a:solidFill>
                <a:cs typeface="Arial" pitchFamily="34" charset="0"/>
              </a:rPr>
              <a:t> and renewable heat</a:t>
            </a:r>
            <a:endParaRPr lang="fr-FR" sz="1600" kern="0" dirty="0">
              <a:solidFill>
                <a:schemeClr val="tx2"/>
              </a:solidFill>
              <a:cs typeface="Arial" pitchFamily="34" charset="0"/>
            </a:endParaRPr>
          </a:p>
        </p:txBody>
      </p:sp>
      <p:graphicFrame>
        <p:nvGraphicFramePr>
          <p:cNvPr id="23" name="Content Placeholder 7">
            <a:extLst>
              <a:ext uri="{FF2B5EF4-FFF2-40B4-BE49-F238E27FC236}">
                <a16:creationId xmlns:a16="http://schemas.microsoft.com/office/drawing/2014/main" id="{B70B2BE1-78F7-4BCE-8686-A34911DC42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4093784"/>
              </p:ext>
            </p:extLst>
          </p:nvPr>
        </p:nvGraphicFramePr>
        <p:xfrm>
          <a:off x="1477965" y="992983"/>
          <a:ext cx="7126484" cy="3163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4" name="ZoneTexte 18"/>
          <p:cNvSpPr txBox="1">
            <a:spLocks noChangeArrowheads="1"/>
          </p:cNvSpPr>
          <p:nvPr/>
        </p:nvSpPr>
        <p:spPr bwMode="auto">
          <a:xfrm>
            <a:off x="1513436" y="4144008"/>
            <a:ext cx="280828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ts val="700"/>
              </a:spcBef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ts val="600"/>
              </a:spcBef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ts val="500"/>
              </a:spcBef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ts val="500"/>
              </a:spcBef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600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Source: </a:t>
            </a:r>
            <a:r>
              <a:rPr lang="fr-FR" altLang="fr-FR" sz="600" i="1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Draft</a:t>
            </a:r>
            <a:r>
              <a:rPr lang="fr-FR" altLang="fr-FR" sz="600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 SNBC</a:t>
            </a:r>
            <a:endParaRPr lang="fr-FR" altLang="fr-FR" sz="600" i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858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289050" y="47226"/>
            <a:ext cx="7785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49263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US" sz="2400" b="1" dirty="0">
              <a:solidFill>
                <a:srgbClr val="1F497D"/>
              </a:solidFill>
              <a:latin typeface="Calibri" pitchFamily="34" charset="0"/>
              <a:ea typeface="Microsoft YaHei" pitchFamily="34" charset="-122"/>
            </a:endParaRPr>
          </a:p>
        </p:txBody>
      </p:sp>
      <p:pic>
        <p:nvPicPr>
          <p:cNvPr id="8196" name="Picture 4"/>
          <p:cNvPicPr>
            <a:picLocks noChangeAspect="1"/>
          </p:cNvPicPr>
          <p:nvPr/>
        </p:nvPicPr>
        <p:blipFill>
          <a:blip r:embed="rId3" cstate="print"/>
          <a:srcRect l="35493" t="-25671" r="-40253"/>
          <a:stretch>
            <a:fillRect/>
          </a:stretch>
        </p:blipFill>
        <p:spPr bwMode="auto">
          <a:xfrm>
            <a:off x="0" y="0"/>
            <a:ext cx="125253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175" y="0"/>
            <a:ext cx="1244600" cy="5143500"/>
          </a:xfrm>
          <a:prstGeom prst="rect">
            <a:avLst/>
          </a:prstGeom>
          <a:solidFill>
            <a:srgbClr val="336699">
              <a:alpha val="78999"/>
            </a:srgbClr>
          </a:solidFill>
          <a:ln w="9363">
            <a:solidFill>
              <a:srgbClr val="4A7EBB"/>
            </a:solidFill>
            <a:prstDash val="solid"/>
            <a:miter/>
          </a:ln>
          <a:effectLst>
            <a:outerShdw dist="23042" dir="5400000" algn="tl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 defTabSz="449263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kern="0">
              <a:solidFill>
                <a:srgbClr val="FFFFFF"/>
              </a:solidFill>
              <a:latin typeface="Arial"/>
              <a:ea typeface="Microsoft YaHei"/>
              <a:cs typeface="Arial"/>
            </a:endParaRPr>
          </a:p>
        </p:txBody>
      </p:sp>
      <p:pic>
        <p:nvPicPr>
          <p:cNvPr id="8198" name="Picture 6"/>
          <p:cNvPicPr>
            <a:picLocks noChangeAspect="1"/>
          </p:cNvPicPr>
          <p:nvPr/>
        </p:nvPicPr>
        <p:blipFill>
          <a:blip r:embed="rId4" cstate="print"/>
          <a:srcRect l="54228"/>
          <a:stretch>
            <a:fillRect/>
          </a:stretch>
        </p:blipFill>
        <p:spPr bwMode="auto">
          <a:xfrm>
            <a:off x="795338" y="3031690"/>
            <a:ext cx="4572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3047565"/>
            <a:ext cx="2000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5113" y="4873625"/>
            <a:ext cx="2317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13" y="4832350"/>
            <a:ext cx="217487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0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5425" y="212725"/>
            <a:ext cx="841375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6798" rIns="90004" bIns="46798" anchor="ctr"/>
          <a:lstStyle/>
          <a:p>
            <a:pPr algn="r" defTabSz="449263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fld id="{473267C9-7955-4134-BFF4-D80A6390E0C3}" type="slidenum">
              <a:rPr lang="fr-FR" sz="1200">
                <a:solidFill>
                  <a:srgbClr val="898989"/>
                </a:solidFill>
                <a:latin typeface="Calibri" pitchFamily="34" charset="0"/>
                <a:ea typeface="Microsoft YaHei" pitchFamily="34" charset="-122"/>
              </a:rPr>
              <a:pPr algn="r" defTabSz="449263">
                <a:tabLst>
                  <a:tab pos="0" algn="l"/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4288" algn="l"/>
                  <a:tab pos="8083550" algn="l"/>
                  <a:tab pos="8532813" algn="l"/>
                  <a:tab pos="8982075" algn="l"/>
                </a:tabLst>
              </a:pPr>
              <a:t>3</a:t>
            </a:fld>
            <a:endParaRPr lang="fr-FR" sz="1200">
              <a:solidFill>
                <a:srgbClr val="898989"/>
              </a:solidFill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585763" y="1139929"/>
            <a:ext cx="2989262" cy="232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3" tIns="35099" rIns="67503" bIns="35099" anchorCtr="1">
            <a:spAutoFit/>
          </a:bodyPr>
          <a:lstStyle>
            <a:lvl1pPr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1050" b="1" dirty="0" smtClean="0">
                <a:solidFill>
                  <a:srgbClr val="0070C0"/>
                </a:solidFill>
                <a:ea typeface="Microsoft YaHei" panose="020B0503020204020204" pitchFamily="34" charset="-122"/>
              </a:rPr>
              <a:t>Final </a:t>
            </a:r>
            <a:r>
              <a:rPr lang="fr-FR" altLang="fr-FR" sz="1050" b="1" dirty="0" err="1" smtClean="0">
                <a:solidFill>
                  <a:srgbClr val="0070C0"/>
                </a:solidFill>
                <a:ea typeface="Microsoft YaHei" panose="020B0503020204020204" pitchFamily="34" charset="-122"/>
              </a:rPr>
              <a:t>energy</a:t>
            </a:r>
            <a:r>
              <a:rPr lang="fr-FR" altLang="fr-FR" sz="1050" b="1" dirty="0" smtClean="0">
                <a:solidFill>
                  <a:srgbClr val="0070C0"/>
                </a:solidFill>
                <a:ea typeface="Microsoft YaHei" panose="020B0503020204020204" pitchFamily="34" charset="-122"/>
              </a:rPr>
              <a:t> </a:t>
            </a:r>
            <a:r>
              <a:rPr lang="fr-FR" altLang="fr-FR" sz="1050" b="1" dirty="0" err="1" smtClean="0">
                <a:solidFill>
                  <a:srgbClr val="0070C0"/>
                </a:solidFill>
                <a:ea typeface="Microsoft YaHei" panose="020B0503020204020204" pitchFamily="34" charset="-122"/>
              </a:rPr>
              <a:t>consumption</a:t>
            </a:r>
            <a:r>
              <a:rPr lang="fr-FR" altLang="fr-FR" sz="1050" b="1" dirty="0" smtClean="0">
                <a:solidFill>
                  <a:srgbClr val="0070C0"/>
                </a:solidFill>
                <a:ea typeface="Microsoft YaHei" panose="020B0503020204020204" pitchFamily="34" charset="-122"/>
              </a:rPr>
              <a:t>, 2010-2028</a:t>
            </a:r>
            <a:endParaRPr lang="fr-FR" altLang="fr-FR" sz="1050" b="1" dirty="0">
              <a:solidFill>
                <a:srgbClr val="0070C0"/>
              </a:solidFill>
              <a:ea typeface="Microsoft YaHei" panose="020B0503020204020204" pitchFamily="34" charset="-122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D932527-8439-464B-8239-ADB3A330EC4D}"/>
              </a:ext>
            </a:extLst>
          </p:cNvPr>
          <p:cNvSpPr txBox="1">
            <a:spLocks/>
          </p:cNvSpPr>
          <p:nvPr/>
        </p:nvSpPr>
        <p:spPr bwMode="auto">
          <a:xfrm>
            <a:off x="1247775" y="0"/>
            <a:ext cx="7896225" cy="8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l"/>
            <a:r>
              <a:rPr lang="en-US" dirty="0" smtClean="0"/>
              <a:t>Policy actions </a:t>
            </a:r>
            <a:r>
              <a:rPr lang="en-US" dirty="0"/>
              <a:t>to reduce final energy </a:t>
            </a:r>
            <a:r>
              <a:rPr lang="en-US" dirty="0" smtClean="0"/>
              <a:t>consumption in </a:t>
            </a:r>
            <a:r>
              <a:rPr lang="en-US" dirty="0"/>
              <a:t>all </a:t>
            </a:r>
            <a:r>
              <a:rPr lang="en-US" dirty="0" smtClean="0"/>
              <a:t>sectors (</a:t>
            </a:r>
            <a:r>
              <a:rPr lang="en-US" dirty="0"/>
              <a:t>by 2028)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8" name="Content Placeholder 17">
            <a:extLst>
              <a:ext uri="{FF2B5EF4-FFF2-40B4-BE49-F238E27FC236}">
                <a16:creationId xmlns:a16="http://schemas.microsoft.com/office/drawing/2014/main" id="{6628F924-4C4F-4B67-9F58-77999A16D8DB}"/>
              </a:ext>
            </a:extLst>
          </p:cNvPr>
          <p:cNvSpPr txBox="1">
            <a:spLocks/>
          </p:cNvSpPr>
          <p:nvPr/>
        </p:nvSpPr>
        <p:spPr bwMode="auto">
          <a:xfrm>
            <a:off x="5068958" y="1131112"/>
            <a:ext cx="3869733" cy="3207037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342900" marR="0" lvl="0" indent="-342900" defTabSz="449263" eaLnBrk="0" latinLnBrk="0" hangingPunct="0">
              <a:lnSpc>
                <a:spcPct val="100000"/>
              </a:lnSpc>
              <a:spcBef>
                <a:spcPts val="800"/>
              </a:spcBef>
              <a:buClrTx/>
              <a:buSzTx/>
              <a:buFont typeface="Arial" pitchFamily="34" charset="0"/>
              <a:buChar char="•"/>
              <a:tabLst/>
              <a:defRPr kumimoji="0" sz="1600" b="0" i="0" u="none" strike="noStrike" kern="0" cap="none" spc="0" normalizeH="0" baseline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Microsoft YaHei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800">
                <a:solidFill>
                  <a:schemeClr val="tx2"/>
                </a:solidFill>
                <a:latin typeface="+mn-lt"/>
                <a:cs typeface="+mn-cs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+mn-lt"/>
                <a:cs typeface="+mn-cs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800">
                <a:latin typeface="+mn-lt"/>
                <a:cs typeface="+mn-cs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800">
                <a:latin typeface="+mn-lt"/>
                <a:cs typeface="+mn-cs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1800">
                <a:latin typeface="+mn-lt"/>
                <a:cs typeface="+mn-cs"/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1800">
                <a:latin typeface="+mn-lt"/>
                <a:cs typeface="+mn-cs"/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1800">
                <a:latin typeface="+mn-lt"/>
                <a:cs typeface="+mn-cs"/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1800"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 smtClean="0"/>
              <a:t>MAIN POLICY MEASURES</a:t>
            </a:r>
            <a:endParaRPr lang="fr-FR" b="1" dirty="0"/>
          </a:p>
          <a:p>
            <a:r>
              <a:rPr lang="fr-FR" dirty="0" err="1" smtClean="0"/>
              <a:t>Carbon</a:t>
            </a:r>
            <a:r>
              <a:rPr lang="fr-FR" dirty="0" smtClean="0"/>
              <a:t> </a:t>
            </a:r>
            <a:r>
              <a:rPr lang="fr-FR" dirty="0" err="1" smtClean="0"/>
              <a:t>pricing</a:t>
            </a:r>
            <a:r>
              <a:rPr lang="fr-FR" dirty="0" smtClean="0"/>
              <a:t> </a:t>
            </a:r>
            <a:r>
              <a:rPr lang="fr-FR" dirty="0"/>
              <a:t>(€86/t in 2022)</a:t>
            </a:r>
          </a:p>
          <a:p>
            <a:r>
              <a:rPr lang="en-US" dirty="0"/>
              <a:t>2.5 million homes renovated by 2023</a:t>
            </a:r>
          </a:p>
          <a:p>
            <a:r>
              <a:rPr lang="en-US" dirty="0"/>
              <a:t>Public support for high-performing heating systems</a:t>
            </a:r>
            <a:endParaRPr lang="fr-FR" dirty="0"/>
          </a:p>
          <a:p>
            <a:r>
              <a:rPr lang="fr-FR" dirty="0"/>
              <a:t>White </a:t>
            </a:r>
            <a:r>
              <a:rPr lang="fr-FR" dirty="0" err="1"/>
              <a:t>certificate</a:t>
            </a:r>
            <a:r>
              <a:rPr lang="fr-FR" dirty="0"/>
              <a:t> </a:t>
            </a:r>
            <a:r>
              <a:rPr lang="fr-FR" dirty="0" err="1"/>
              <a:t>scheme</a:t>
            </a:r>
            <a:r>
              <a:rPr lang="fr-FR" dirty="0"/>
              <a:t> </a:t>
            </a:r>
            <a:r>
              <a:rPr lang="fr-FR" dirty="0" err="1"/>
              <a:t>beyond</a:t>
            </a:r>
            <a:r>
              <a:rPr lang="fr-FR" dirty="0"/>
              <a:t> 2021</a:t>
            </a:r>
          </a:p>
          <a:p>
            <a:r>
              <a:rPr lang="fr-FR" dirty="0"/>
              <a:t>EU </a:t>
            </a:r>
            <a:r>
              <a:rPr lang="fr-FR" dirty="0" err="1"/>
              <a:t>emission</a:t>
            </a:r>
            <a:r>
              <a:rPr lang="fr-FR" dirty="0"/>
              <a:t> standards in the </a:t>
            </a:r>
            <a:r>
              <a:rPr lang="fr-FR" dirty="0" err="1"/>
              <a:t>automotive</a:t>
            </a:r>
            <a:r>
              <a:rPr lang="fr-FR" dirty="0"/>
              <a:t> </a:t>
            </a:r>
            <a:r>
              <a:rPr lang="fr-FR" dirty="0" err="1"/>
              <a:t>sector</a:t>
            </a:r>
            <a:r>
              <a:rPr lang="fr-FR" dirty="0"/>
              <a:t> + support to car-sharing</a:t>
            </a:r>
          </a:p>
          <a:p>
            <a:endParaRPr lang="fr-FR" dirty="0"/>
          </a:p>
        </p:txBody>
      </p:sp>
      <p:sp>
        <p:nvSpPr>
          <p:cNvPr id="29" name="Content Placeholder 18">
            <a:extLst>
              <a:ext uri="{FF2B5EF4-FFF2-40B4-BE49-F238E27FC236}">
                <a16:creationId xmlns:a16="http://schemas.microsoft.com/office/drawing/2014/main" id="{3E124903-08D6-453E-8CFE-7656448BA9C5}"/>
              </a:ext>
            </a:extLst>
          </p:cNvPr>
          <p:cNvSpPr txBox="1">
            <a:spLocks/>
          </p:cNvSpPr>
          <p:nvPr/>
        </p:nvSpPr>
        <p:spPr bwMode="auto">
          <a:xfrm>
            <a:off x="1478552" y="4502325"/>
            <a:ext cx="7431495" cy="593424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1800" b="1" i="1" kern="1200">
                <a:solidFill>
                  <a:srgbClr val="FF66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Microsoft YaHei"/>
                <a:cs typeface="Arial" pitchFamily="34" charset="0"/>
              </a:rPr>
              <a:t>Final 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Microsoft YaHei"/>
                <a:cs typeface="Arial" pitchFamily="34" charset="0"/>
              </a:rPr>
              <a:t>energy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Microsoft YaHei"/>
                <a:cs typeface="Arial" pitchFamily="34" charset="0"/>
              </a:rPr>
              <a:t> 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Microsoft YaHei"/>
                <a:cs typeface="Arial" pitchFamily="34" charset="0"/>
              </a:rPr>
              <a:t>consumption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Microsoft YaHei"/>
                <a:cs typeface="Arial" pitchFamily="34" charset="0"/>
              </a:rPr>
              <a:t> to 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Microsoft YaHei"/>
                <a:cs typeface="Arial" pitchFamily="34" charset="0"/>
              </a:rPr>
              <a:t>decrease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Microsoft YaHei"/>
                <a:cs typeface="Arial" pitchFamily="34" charset="0"/>
              </a:rPr>
              <a:t> by 7% in 2023 and by 14% in 2028 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Microsoft YaHei"/>
                <a:cs typeface="Arial" pitchFamily="34" charset="0"/>
              </a:rPr>
              <a:t>compared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Microsoft YaHei"/>
                <a:cs typeface="Arial" pitchFamily="34" charset="0"/>
              </a:rPr>
              <a:t> to 2012 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Microsoft YaHei"/>
                <a:cs typeface="Arial" pitchFamily="34" charset="0"/>
              </a:rPr>
              <a:t>levels</a:t>
            </a: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Microsoft YaHei"/>
              <a:cs typeface="Arial" pitchFamily="34" charset="0"/>
            </a:endParaRPr>
          </a:p>
        </p:txBody>
      </p:sp>
      <p:graphicFrame>
        <p:nvGraphicFramePr>
          <p:cNvPr id="30" name="Content Placeholder 19">
            <a:extLst>
              <a:ext uri="{FF2B5EF4-FFF2-40B4-BE49-F238E27FC236}">
                <a16:creationId xmlns:a16="http://schemas.microsoft.com/office/drawing/2014/main" id="{735AA6F3-E1FD-46D6-BABF-6182C5BB9F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2029492"/>
              </p:ext>
            </p:extLst>
          </p:nvPr>
        </p:nvGraphicFramePr>
        <p:xfrm>
          <a:off x="1300755" y="1372395"/>
          <a:ext cx="3559278" cy="2856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1" name="ZoneTexte 18"/>
          <p:cNvSpPr txBox="1">
            <a:spLocks noChangeArrowheads="1"/>
          </p:cNvSpPr>
          <p:nvPr/>
        </p:nvSpPr>
        <p:spPr bwMode="auto">
          <a:xfrm>
            <a:off x="1547664" y="4257824"/>
            <a:ext cx="280828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ts val="700"/>
              </a:spcBef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ts val="600"/>
              </a:spcBef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ts val="500"/>
              </a:spcBef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ts val="500"/>
              </a:spcBef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</a:pPr>
            <a:r>
              <a:rPr lang="fr-FR" altLang="fr-FR" sz="600" i="1" dirty="0" smtClean="0">
                <a:solidFill>
                  <a:prstClr val="black"/>
                </a:solidFill>
                <a:latin typeface="Arial" panose="020B0604020202020204" pitchFamily="34" charset="0"/>
              </a:rPr>
              <a:t>Source: </a:t>
            </a:r>
            <a:r>
              <a:rPr lang="fr-FR" altLang="fr-FR" sz="600" i="1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Draft</a:t>
            </a:r>
            <a:r>
              <a:rPr lang="fr-FR" altLang="fr-FR" sz="600" i="1" dirty="0" smtClean="0">
                <a:solidFill>
                  <a:prstClr val="black"/>
                </a:solidFill>
                <a:latin typeface="Arial" panose="020B0604020202020204" pitchFamily="34" charset="0"/>
              </a:rPr>
              <a:t> PPE</a:t>
            </a:r>
            <a:endParaRPr lang="fr-FR" altLang="fr-FR" sz="600" i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3927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390650" y="1010443"/>
            <a:ext cx="7296150" cy="312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/>
          <a:lstStyle/>
          <a:p>
            <a:pPr marL="342900" indent="-336550" algn="ctr" defTabSz="449263">
              <a:spcBef>
                <a:spcPts val="450"/>
              </a:spcBef>
              <a:tabLst>
                <a:tab pos="342900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n-GB">
              <a:solidFill>
                <a:srgbClr val="FF6600"/>
              </a:solidFill>
              <a:latin typeface="Calibri" pitchFamily="34" charset="0"/>
              <a:ea typeface="Microsoft YaHei" pitchFamily="34" charset="-122"/>
            </a:endParaRPr>
          </a:p>
          <a:p>
            <a:pPr marL="342900" indent="-336550" algn="ctr" defTabSz="449263">
              <a:spcBef>
                <a:spcPts val="300"/>
              </a:spcBef>
              <a:tabLst>
                <a:tab pos="342900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n-GB" sz="1200">
                <a:solidFill>
                  <a:srgbClr val="FF6600"/>
                </a:solidFill>
                <a:latin typeface="Calibri" pitchFamily="34" charset="0"/>
                <a:ea typeface="Microsoft YaHei" pitchFamily="34" charset="-122"/>
              </a:rPr>
              <a:t/>
            </a:r>
            <a:br>
              <a:rPr lang="en-GB" sz="1200">
                <a:solidFill>
                  <a:srgbClr val="FF6600"/>
                </a:solidFill>
                <a:latin typeface="Calibri" pitchFamily="34" charset="0"/>
                <a:ea typeface="Microsoft YaHei" pitchFamily="34" charset="-122"/>
              </a:rPr>
            </a:br>
            <a:endParaRPr lang="en-GB" sz="1200">
              <a:solidFill>
                <a:srgbClr val="FF6600"/>
              </a:solidFill>
              <a:latin typeface="Calibri" pitchFamily="34" charset="0"/>
              <a:ea typeface="Microsoft YaHei" pitchFamily="34" charset="-122"/>
            </a:endParaRPr>
          </a:p>
          <a:p>
            <a:pPr marL="342900" indent="-336550" algn="ctr" defTabSz="449263">
              <a:spcBef>
                <a:spcPts val="300"/>
              </a:spcBef>
              <a:tabLst>
                <a:tab pos="342900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n-GB" sz="1200">
              <a:solidFill>
                <a:srgbClr val="FF6600"/>
              </a:solidFill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289050" y="47226"/>
            <a:ext cx="7785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49263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400" b="1" dirty="0" smtClean="0">
                <a:solidFill>
                  <a:srgbClr val="1F497D"/>
                </a:solidFill>
                <a:latin typeface="Calibri" pitchFamily="34" charset="0"/>
                <a:ea typeface="Microsoft YaHei" pitchFamily="34" charset="-122"/>
              </a:rPr>
              <a:t>Nuclear, the backbone of the French electricity system</a:t>
            </a:r>
            <a:endParaRPr lang="en-US" sz="2400" b="1" dirty="0">
              <a:solidFill>
                <a:srgbClr val="1F497D"/>
              </a:solidFill>
              <a:latin typeface="Calibri" pitchFamily="34" charset="0"/>
              <a:ea typeface="Microsoft YaHei" pitchFamily="34" charset="-122"/>
            </a:endParaRPr>
          </a:p>
        </p:txBody>
      </p:sp>
      <p:pic>
        <p:nvPicPr>
          <p:cNvPr id="8196" name="Picture 4"/>
          <p:cNvPicPr>
            <a:picLocks noChangeAspect="1"/>
          </p:cNvPicPr>
          <p:nvPr/>
        </p:nvPicPr>
        <p:blipFill>
          <a:blip r:embed="rId3" cstate="print"/>
          <a:srcRect l="35493" t="-25671" r="-40253"/>
          <a:stretch>
            <a:fillRect/>
          </a:stretch>
        </p:blipFill>
        <p:spPr bwMode="auto">
          <a:xfrm>
            <a:off x="0" y="0"/>
            <a:ext cx="125253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175" y="0"/>
            <a:ext cx="1244600" cy="5143500"/>
          </a:xfrm>
          <a:prstGeom prst="rect">
            <a:avLst/>
          </a:prstGeom>
          <a:solidFill>
            <a:srgbClr val="336699">
              <a:alpha val="78999"/>
            </a:srgbClr>
          </a:solidFill>
          <a:ln w="9363">
            <a:solidFill>
              <a:srgbClr val="4A7EBB"/>
            </a:solidFill>
            <a:prstDash val="solid"/>
            <a:miter/>
          </a:ln>
          <a:effectLst>
            <a:outerShdw dist="23042" dir="5400000" algn="tl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 defTabSz="449263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kern="0">
              <a:solidFill>
                <a:srgbClr val="FFFFFF"/>
              </a:solidFill>
              <a:latin typeface="Arial"/>
              <a:ea typeface="Microsoft YaHei"/>
              <a:cs typeface="Arial"/>
            </a:endParaRPr>
          </a:p>
        </p:txBody>
      </p:sp>
      <p:pic>
        <p:nvPicPr>
          <p:cNvPr id="8198" name="Picture 6"/>
          <p:cNvPicPr>
            <a:picLocks noChangeAspect="1"/>
          </p:cNvPicPr>
          <p:nvPr/>
        </p:nvPicPr>
        <p:blipFill>
          <a:blip r:embed="rId4" cstate="print"/>
          <a:srcRect l="54228"/>
          <a:stretch>
            <a:fillRect/>
          </a:stretch>
        </p:blipFill>
        <p:spPr bwMode="auto">
          <a:xfrm>
            <a:off x="795338" y="3031690"/>
            <a:ext cx="4572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3047565"/>
            <a:ext cx="2000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5113" y="4873625"/>
            <a:ext cx="2317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13" y="4832350"/>
            <a:ext cx="217487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0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5425" y="212725"/>
            <a:ext cx="841375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6798" rIns="90004" bIns="46798" anchor="ctr"/>
          <a:lstStyle/>
          <a:p>
            <a:pPr algn="r" defTabSz="449263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fld id="{473267C9-7955-4134-BFF4-D80A6390E0C3}" type="slidenum">
              <a:rPr lang="fr-FR" sz="1200">
                <a:solidFill>
                  <a:srgbClr val="898989"/>
                </a:solidFill>
                <a:latin typeface="Calibri" pitchFamily="34" charset="0"/>
                <a:ea typeface="Microsoft YaHei" pitchFamily="34" charset="-122"/>
              </a:rPr>
              <a:pPr algn="r" defTabSz="449263">
                <a:tabLst>
                  <a:tab pos="0" algn="l"/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4288" algn="l"/>
                  <a:tab pos="8083550" algn="l"/>
                  <a:tab pos="8532813" algn="l"/>
                  <a:tab pos="8982075" algn="l"/>
                </a:tabLst>
              </a:pPr>
              <a:t>4</a:t>
            </a:fld>
            <a:endParaRPr lang="fr-FR" sz="1200">
              <a:solidFill>
                <a:srgbClr val="898989"/>
              </a:solidFill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13" name="Espace réservé du contenu 5"/>
          <p:cNvSpPr txBox="1">
            <a:spLocks/>
          </p:cNvSpPr>
          <p:nvPr/>
        </p:nvSpPr>
        <p:spPr>
          <a:xfrm>
            <a:off x="1502954" y="3277063"/>
            <a:ext cx="4165633" cy="16114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342900" indent="-342900" defTabSz="449263" eaLnBrk="0" hangingPunct="0"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fr-FR" sz="1400" kern="0" dirty="0" smtClean="0">
                <a:solidFill>
                  <a:schemeClr val="tx2"/>
                </a:solidFill>
                <a:latin typeface="Calibri"/>
                <a:ea typeface="Microsoft YaHei"/>
              </a:rPr>
              <a:t>63.1 GW </a:t>
            </a:r>
            <a:r>
              <a:rPr lang="fr-FR" sz="1400" kern="0" dirty="0" err="1" smtClean="0">
                <a:solidFill>
                  <a:schemeClr val="tx2"/>
                </a:solidFill>
                <a:latin typeface="Calibri"/>
                <a:ea typeface="Microsoft YaHei"/>
              </a:rPr>
              <a:t>installed</a:t>
            </a:r>
            <a:r>
              <a:rPr lang="fr-FR" sz="1400" kern="0" dirty="0" smtClean="0">
                <a:solidFill>
                  <a:schemeClr val="tx2"/>
                </a:solidFill>
                <a:latin typeface="Calibri"/>
                <a:ea typeface="Microsoft YaHei"/>
              </a:rPr>
              <a:t> </a:t>
            </a:r>
            <a:r>
              <a:rPr lang="fr-FR" sz="1400" kern="0" dirty="0" err="1" smtClean="0">
                <a:solidFill>
                  <a:schemeClr val="tx2"/>
                </a:solidFill>
                <a:latin typeface="Calibri"/>
                <a:ea typeface="Microsoft YaHei"/>
              </a:rPr>
              <a:t>nuclear</a:t>
            </a:r>
            <a:r>
              <a:rPr lang="fr-FR" sz="1400" kern="0" dirty="0" smtClean="0">
                <a:solidFill>
                  <a:schemeClr val="tx2"/>
                </a:solidFill>
                <a:latin typeface="Calibri"/>
                <a:ea typeface="Microsoft YaHei"/>
              </a:rPr>
              <a:t> </a:t>
            </a:r>
            <a:r>
              <a:rPr lang="fr-FR" sz="1400" kern="0" dirty="0" err="1" smtClean="0">
                <a:solidFill>
                  <a:schemeClr val="tx2"/>
                </a:solidFill>
                <a:latin typeface="Calibri"/>
                <a:ea typeface="Microsoft YaHei"/>
              </a:rPr>
              <a:t>capacity</a:t>
            </a:r>
            <a:r>
              <a:rPr lang="fr-FR" sz="1400" kern="0" dirty="0" smtClean="0">
                <a:solidFill>
                  <a:schemeClr val="tx2"/>
                </a:solidFill>
                <a:latin typeface="Calibri"/>
                <a:ea typeface="Microsoft YaHei"/>
              </a:rPr>
              <a:t> </a:t>
            </a:r>
          </a:p>
          <a:p>
            <a:pPr marL="342900" indent="-342900" defTabSz="449263" eaLnBrk="0" hangingPunct="0"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fr-FR" sz="1400" kern="0" dirty="0" smtClean="0">
                <a:solidFill>
                  <a:schemeClr val="tx2"/>
                </a:solidFill>
                <a:latin typeface="Calibri"/>
                <a:ea typeface="Microsoft YaHei"/>
              </a:rPr>
              <a:t>393.2 TWh of </a:t>
            </a:r>
            <a:r>
              <a:rPr lang="fr-FR" sz="1400" kern="0" dirty="0" err="1" smtClean="0">
                <a:solidFill>
                  <a:schemeClr val="tx2"/>
                </a:solidFill>
                <a:latin typeface="Calibri"/>
                <a:ea typeface="Microsoft YaHei"/>
              </a:rPr>
              <a:t>nuclear</a:t>
            </a:r>
            <a:r>
              <a:rPr lang="fr-FR" sz="1400" kern="0" dirty="0" smtClean="0">
                <a:solidFill>
                  <a:schemeClr val="tx2"/>
                </a:solidFill>
                <a:latin typeface="Calibri"/>
                <a:ea typeface="Microsoft YaHei"/>
              </a:rPr>
              <a:t> </a:t>
            </a:r>
            <a:r>
              <a:rPr lang="fr-FR" sz="1400" kern="0" dirty="0" err="1" smtClean="0">
                <a:solidFill>
                  <a:schemeClr val="tx2"/>
                </a:solidFill>
                <a:latin typeface="Calibri"/>
                <a:ea typeface="Microsoft YaHei"/>
              </a:rPr>
              <a:t>electricity</a:t>
            </a:r>
            <a:r>
              <a:rPr lang="fr-FR" sz="1400" kern="0" dirty="0" smtClean="0">
                <a:solidFill>
                  <a:schemeClr val="tx2"/>
                </a:solidFill>
                <a:latin typeface="Calibri"/>
                <a:ea typeface="Microsoft YaHei"/>
              </a:rPr>
              <a:t> </a:t>
            </a:r>
            <a:r>
              <a:rPr lang="fr-FR" sz="1400" kern="0" dirty="0" err="1" smtClean="0">
                <a:solidFill>
                  <a:schemeClr val="tx2"/>
                </a:solidFill>
                <a:latin typeface="Calibri"/>
                <a:ea typeface="Microsoft YaHei"/>
              </a:rPr>
              <a:t>produced</a:t>
            </a:r>
            <a:r>
              <a:rPr lang="fr-FR" sz="1400" kern="0" dirty="0" smtClean="0">
                <a:solidFill>
                  <a:schemeClr val="tx2"/>
                </a:solidFill>
                <a:latin typeface="Calibri"/>
                <a:ea typeface="Microsoft YaHei"/>
              </a:rPr>
              <a:t>  in 2018</a:t>
            </a:r>
          </a:p>
          <a:p>
            <a:pPr marL="342900" indent="-342900" defTabSz="449263" eaLnBrk="0" hangingPunct="0"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fr-FR" sz="1400" kern="0" dirty="0" smtClean="0">
                <a:solidFill>
                  <a:schemeClr val="tx2"/>
                </a:solidFill>
                <a:latin typeface="Calibri"/>
                <a:ea typeface="Microsoft YaHei"/>
              </a:rPr>
              <a:t>≥90% </a:t>
            </a:r>
            <a:r>
              <a:rPr lang="fr-FR" sz="1400" kern="0" dirty="0" err="1" smtClean="0">
                <a:solidFill>
                  <a:schemeClr val="tx2"/>
                </a:solidFill>
                <a:latin typeface="Calibri"/>
                <a:ea typeface="Microsoft YaHei"/>
              </a:rPr>
              <a:t>decarbonized</a:t>
            </a:r>
            <a:r>
              <a:rPr lang="fr-FR" sz="1400" kern="0" dirty="0" smtClean="0">
                <a:solidFill>
                  <a:schemeClr val="tx2"/>
                </a:solidFill>
                <a:latin typeface="Calibri"/>
                <a:ea typeface="Microsoft YaHei"/>
              </a:rPr>
              <a:t> </a:t>
            </a:r>
            <a:r>
              <a:rPr lang="fr-FR" sz="1400" kern="0" dirty="0" err="1" smtClean="0">
                <a:solidFill>
                  <a:schemeClr val="tx2"/>
                </a:solidFill>
                <a:latin typeface="Calibri"/>
                <a:ea typeface="Microsoft YaHei"/>
              </a:rPr>
              <a:t>electricity</a:t>
            </a:r>
            <a:r>
              <a:rPr lang="fr-FR" sz="1400" kern="0" dirty="0" smtClean="0">
                <a:solidFill>
                  <a:schemeClr val="tx2"/>
                </a:solidFill>
                <a:latin typeface="Calibri"/>
                <a:ea typeface="Microsoft YaHei"/>
              </a:rPr>
              <a:t> mix</a:t>
            </a:r>
          </a:p>
          <a:p>
            <a:pPr marL="342900" indent="-342900" defTabSz="449263" eaLnBrk="0" hangingPunct="0"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fr-FR" sz="1400" kern="0" dirty="0" err="1" smtClean="0">
                <a:solidFill>
                  <a:schemeClr val="tx2"/>
                </a:solidFill>
                <a:latin typeface="Calibri"/>
                <a:ea typeface="Microsoft YaHei"/>
              </a:rPr>
              <a:t>Retail</a:t>
            </a:r>
            <a:r>
              <a:rPr lang="fr-FR" sz="1400" kern="0" dirty="0" smtClean="0">
                <a:solidFill>
                  <a:schemeClr val="tx2"/>
                </a:solidFill>
                <a:latin typeface="Calibri"/>
                <a:ea typeface="Microsoft YaHei"/>
              </a:rPr>
              <a:t> </a:t>
            </a:r>
            <a:r>
              <a:rPr lang="fr-FR" sz="1400" kern="0" dirty="0" err="1" smtClean="0">
                <a:solidFill>
                  <a:schemeClr val="tx2"/>
                </a:solidFill>
                <a:latin typeface="Calibri"/>
                <a:ea typeface="Microsoft YaHei"/>
              </a:rPr>
              <a:t>electricity</a:t>
            </a:r>
            <a:r>
              <a:rPr lang="fr-FR" sz="1400" kern="0" dirty="0" smtClean="0">
                <a:solidFill>
                  <a:schemeClr val="tx2"/>
                </a:solidFill>
                <a:latin typeface="Calibri"/>
                <a:ea typeface="Microsoft YaHei"/>
              </a:rPr>
              <a:t> </a:t>
            </a:r>
            <a:r>
              <a:rPr lang="fr-FR" sz="1400" kern="0" dirty="0" err="1" smtClean="0">
                <a:solidFill>
                  <a:schemeClr val="tx2"/>
                </a:solidFill>
                <a:latin typeface="Calibri"/>
                <a:ea typeface="Microsoft YaHei"/>
              </a:rPr>
              <a:t>prices</a:t>
            </a:r>
            <a:r>
              <a:rPr lang="fr-FR" sz="1400" kern="0" dirty="0" smtClean="0">
                <a:solidFill>
                  <a:schemeClr val="tx2"/>
                </a:solidFill>
                <a:latin typeface="Calibri"/>
                <a:ea typeface="Microsoft YaHei"/>
              </a:rPr>
              <a:t>  about 15% </a:t>
            </a:r>
            <a:r>
              <a:rPr lang="fr-FR" sz="1400" kern="0" dirty="0" err="1" smtClean="0">
                <a:solidFill>
                  <a:schemeClr val="tx2"/>
                </a:solidFill>
                <a:latin typeface="Calibri"/>
                <a:ea typeface="Microsoft YaHei"/>
              </a:rPr>
              <a:t>lower</a:t>
            </a:r>
            <a:r>
              <a:rPr lang="fr-FR" sz="1400" kern="0" dirty="0" smtClean="0">
                <a:solidFill>
                  <a:schemeClr val="tx2"/>
                </a:solidFill>
                <a:latin typeface="Calibri"/>
                <a:ea typeface="Microsoft YaHei"/>
              </a:rPr>
              <a:t> </a:t>
            </a:r>
            <a:r>
              <a:rPr lang="fr-FR" sz="1400" kern="0" dirty="0" err="1" smtClean="0">
                <a:solidFill>
                  <a:schemeClr val="tx2"/>
                </a:solidFill>
                <a:latin typeface="Calibri"/>
                <a:ea typeface="Microsoft YaHei"/>
              </a:rPr>
              <a:t>than</a:t>
            </a:r>
            <a:r>
              <a:rPr lang="fr-FR" sz="1400" kern="0" dirty="0" smtClean="0">
                <a:solidFill>
                  <a:schemeClr val="tx2"/>
                </a:solidFill>
                <a:latin typeface="Calibri"/>
                <a:ea typeface="Microsoft YaHei"/>
              </a:rPr>
              <a:t> EU </a:t>
            </a:r>
            <a:r>
              <a:rPr lang="fr-FR" sz="1400" kern="0" dirty="0" err="1" smtClean="0">
                <a:solidFill>
                  <a:schemeClr val="tx2"/>
                </a:solidFill>
                <a:latin typeface="Calibri"/>
                <a:ea typeface="Microsoft YaHei"/>
              </a:rPr>
              <a:t>average</a:t>
            </a:r>
            <a:r>
              <a:rPr lang="fr-FR" sz="1400" kern="0" dirty="0" smtClean="0">
                <a:solidFill>
                  <a:schemeClr val="tx2"/>
                </a:solidFill>
                <a:latin typeface="Calibri"/>
                <a:ea typeface="Microsoft YaHei"/>
              </a:rPr>
              <a:t> for </a:t>
            </a:r>
            <a:r>
              <a:rPr lang="fr-FR" sz="1400" kern="0" dirty="0" err="1" smtClean="0">
                <a:solidFill>
                  <a:schemeClr val="tx2"/>
                </a:solidFill>
                <a:latin typeface="Calibri"/>
                <a:ea typeface="Microsoft YaHei"/>
              </a:rPr>
              <a:t>households</a:t>
            </a:r>
            <a:r>
              <a:rPr lang="fr-FR" sz="1400" kern="0" dirty="0" smtClean="0">
                <a:solidFill>
                  <a:schemeClr val="tx2"/>
                </a:solidFill>
                <a:latin typeface="Calibri"/>
                <a:ea typeface="Microsoft YaHei"/>
              </a:rPr>
              <a:t> (€0.1754/ KWh)</a:t>
            </a:r>
            <a:endParaRPr lang="fr-FR" sz="1400" kern="0" dirty="0">
              <a:solidFill>
                <a:schemeClr val="tx2"/>
              </a:solidFill>
              <a:latin typeface="Calibri"/>
              <a:ea typeface="Microsoft YaHei"/>
            </a:endParaRPr>
          </a:p>
          <a:p>
            <a:pPr marL="342900" indent="-342900" defTabSz="449263" eaLnBrk="0" hangingPunct="0">
              <a:spcBef>
                <a:spcPts val="800"/>
              </a:spcBef>
              <a:defRPr/>
            </a:pPr>
            <a:endParaRPr lang="fr-FR" kern="0" dirty="0">
              <a:solidFill>
                <a:schemeClr val="tx2"/>
              </a:solidFill>
              <a:latin typeface="Calibri"/>
              <a:ea typeface="Microsoft YaHei"/>
            </a:endParaRPr>
          </a:p>
          <a:p>
            <a:pPr marL="342900" indent="-342900" defTabSz="449263" eaLnBrk="0" hangingPunct="0">
              <a:spcBef>
                <a:spcPts val="800"/>
              </a:spcBef>
              <a:buFont typeface="Arial" pitchFamily="34" charset="0"/>
              <a:buChar char="•"/>
              <a:defRPr/>
            </a:pPr>
            <a:endParaRPr lang="fr-FR" b="1" kern="0" dirty="0" smtClean="0">
              <a:solidFill>
                <a:schemeClr val="tx2"/>
              </a:solidFill>
              <a:latin typeface="Calibri"/>
              <a:ea typeface="Microsoft YaHei"/>
            </a:endParaRPr>
          </a:p>
          <a:p>
            <a:pPr marL="342900" indent="-342900" defTabSz="449263" eaLnBrk="0" hangingPunct="0">
              <a:spcBef>
                <a:spcPts val="800"/>
              </a:spcBef>
              <a:buFont typeface="Arial" pitchFamily="34" charset="0"/>
              <a:buChar char="•"/>
              <a:defRPr/>
            </a:pPr>
            <a:endParaRPr lang="fr-FR" b="1" kern="0" dirty="0">
              <a:solidFill>
                <a:schemeClr val="tx2"/>
              </a:solidFill>
              <a:latin typeface="Calibri"/>
              <a:ea typeface="Microsoft YaHei"/>
            </a:endParaRPr>
          </a:p>
          <a:p>
            <a:pPr marL="342900" indent="-342900" defTabSz="449263" eaLnBrk="0" hangingPunct="0">
              <a:spcBef>
                <a:spcPts val="800"/>
              </a:spcBef>
              <a:buFont typeface="Arial" pitchFamily="34" charset="0"/>
              <a:buChar char="•"/>
              <a:defRPr/>
            </a:pPr>
            <a:endParaRPr lang="fr-FR" sz="2200" kern="0" dirty="0">
              <a:solidFill>
                <a:schemeClr val="tx2"/>
              </a:solidFill>
              <a:latin typeface="Calibri"/>
              <a:ea typeface="Microsoft YaHei"/>
            </a:endParaRPr>
          </a:p>
          <a:p>
            <a:pPr marL="342900" indent="-342900" defTabSz="449263" eaLnBrk="0" hangingPunct="0">
              <a:spcBef>
                <a:spcPts val="800"/>
              </a:spcBef>
              <a:defRPr/>
            </a:pPr>
            <a:endParaRPr lang="fr-FR" sz="2200" kern="0" dirty="0">
              <a:solidFill>
                <a:schemeClr val="tx2"/>
              </a:solidFill>
              <a:latin typeface="Calibri"/>
              <a:ea typeface="Microsoft YaHei"/>
            </a:endParaRPr>
          </a:p>
          <a:p>
            <a:pPr marL="342900" indent="-342900" defTabSz="449263" eaLnBrk="0" hangingPunct="0">
              <a:spcBef>
                <a:spcPts val="800"/>
              </a:spcBef>
              <a:defRPr/>
            </a:pPr>
            <a:endParaRPr lang="fr-FR" sz="2200" kern="0" dirty="0">
              <a:solidFill>
                <a:schemeClr val="tx2"/>
              </a:solidFill>
              <a:latin typeface="Calibri"/>
              <a:ea typeface="Microsoft YaHei"/>
            </a:endParaRPr>
          </a:p>
          <a:p>
            <a:pPr marL="342900" indent="-342900" defTabSz="449263" eaLnBrk="0" hangingPunct="0">
              <a:spcBef>
                <a:spcPts val="800"/>
              </a:spcBef>
              <a:defRPr/>
            </a:pPr>
            <a:endParaRPr lang="fr-FR" sz="2200" kern="0" dirty="0">
              <a:solidFill>
                <a:schemeClr val="tx2"/>
              </a:solidFill>
              <a:latin typeface="Calibri"/>
              <a:ea typeface="Microsoft YaHei"/>
            </a:endParaRPr>
          </a:p>
          <a:p>
            <a:pPr marL="342900" indent="-342900" defTabSz="449263" eaLnBrk="0" hangingPunct="0">
              <a:spcBef>
                <a:spcPts val="800"/>
              </a:spcBef>
              <a:defRPr/>
            </a:pPr>
            <a:endParaRPr lang="fr-FR" sz="2200" kern="0" dirty="0">
              <a:solidFill>
                <a:schemeClr val="tx2"/>
              </a:solidFill>
              <a:latin typeface="Calibri"/>
              <a:ea typeface="Microsoft YaHei"/>
            </a:endParaRPr>
          </a:p>
          <a:p>
            <a:pPr marL="342900" indent="-342900" defTabSz="449263" eaLnBrk="0" hangingPunct="0">
              <a:spcBef>
                <a:spcPts val="800"/>
              </a:spcBef>
              <a:defRPr/>
            </a:pPr>
            <a:endParaRPr lang="fr-FR" sz="2200" kern="0" dirty="0">
              <a:solidFill>
                <a:schemeClr val="tx2"/>
              </a:solidFill>
              <a:latin typeface="Calibri"/>
              <a:ea typeface="Microsoft YaHei"/>
            </a:endParaRPr>
          </a:p>
          <a:p>
            <a:pPr marL="342900" indent="-342900" defTabSz="449263" eaLnBrk="0" hangingPunct="0">
              <a:spcBef>
                <a:spcPts val="800"/>
              </a:spcBef>
              <a:defRPr/>
            </a:pPr>
            <a:endParaRPr lang="fr-FR" sz="2200" kern="0" dirty="0">
              <a:solidFill>
                <a:schemeClr val="tx2"/>
              </a:solidFill>
              <a:latin typeface="Calibri"/>
              <a:ea typeface="Microsoft YaHei"/>
            </a:endParaRPr>
          </a:p>
          <a:p>
            <a:pPr marL="342900" indent="-342900" defTabSz="449263" eaLnBrk="0" hangingPunct="0">
              <a:spcBef>
                <a:spcPts val="800"/>
              </a:spcBef>
              <a:defRPr/>
            </a:pPr>
            <a:endParaRPr lang="fr-FR" sz="2200" kern="0" dirty="0">
              <a:solidFill>
                <a:schemeClr val="tx2"/>
              </a:solidFill>
              <a:latin typeface="Calibri"/>
              <a:ea typeface="Microsoft YaHei"/>
            </a:endParaRPr>
          </a:p>
          <a:p>
            <a:pPr marL="742950" lvl="1" indent="-285750" defTabSz="449263" eaLnBrk="0" hangingPunct="0">
              <a:spcBef>
                <a:spcPts val="700"/>
              </a:spcBef>
              <a:defRPr/>
            </a:pPr>
            <a:endParaRPr lang="fr-FR" kern="0" dirty="0">
              <a:solidFill>
                <a:schemeClr val="tx2"/>
              </a:solidFill>
              <a:latin typeface="Calibri"/>
              <a:ea typeface="Microsoft YaHei"/>
            </a:endParaRPr>
          </a:p>
          <a:p>
            <a:pPr marL="342900" indent="-342900" defTabSz="449263" eaLnBrk="0" hangingPunct="0">
              <a:spcBef>
                <a:spcPts val="800"/>
              </a:spcBef>
              <a:defRPr/>
            </a:pPr>
            <a:endParaRPr lang="fr-FR" sz="3200" kern="0" dirty="0">
              <a:solidFill>
                <a:srgbClr val="000000"/>
              </a:solidFill>
              <a:latin typeface="Calibri"/>
              <a:ea typeface="Microsoft YaHei"/>
            </a:endParaRPr>
          </a:p>
          <a:p>
            <a:pPr marL="342900" indent="-342900" defTabSz="449263" eaLnBrk="0" hangingPunct="0">
              <a:spcBef>
                <a:spcPts val="800"/>
              </a:spcBef>
              <a:defRPr/>
            </a:pPr>
            <a:endParaRPr lang="fr-FR" sz="3200" kern="0" dirty="0">
              <a:solidFill>
                <a:srgbClr val="000000"/>
              </a:solidFill>
              <a:latin typeface="Calibri"/>
              <a:ea typeface="Microsoft YaHei"/>
            </a:endParaRPr>
          </a:p>
        </p:txBody>
      </p:sp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1462317"/>
              </p:ext>
            </p:extLst>
          </p:nvPr>
        </p:nvGraphicFramePr>
        <p:xfrm>
          <a:off x="1819783" y="869019"/>
          <a:ext cx="2946755" cy="2296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723790" y="772344"/>
            <a:ext cx="2989262" cy="232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3" tIns="35099" rIns="67503" bIns="35099" anchorCtr="1">
            <a:spAutoFit/>
          </a:bodyPr>
          <a:lstStyle>
            <a:lvl1pPr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1050" b="1" dirty="0" smtClean="0">
                <a:solidFill>
                  <a:srgbClr val="0070C0"/>
                </a:solidFill>
                <a:ea typeface="Microsoft YaHei" panose="020B0503020204020204" pitchFamily="34" charset="-122"/>
              </a:rPr>
              <a:t>French </a:t>
            </a:r>
            <a:r>
              <a:rPr lang="fr-FR" altLang="fr-FR" sz="1050" b="1" dirty="0" err="1" smtClean="0">
                <a:solidFill>
                  <a:srgbClr val="0070C0"/>
                </a:solidFill>
                <a:ea typeface="Microsoft YaHei" panose="020B0503020204020204" pitchFamily="34" charset="-122"/>
              </a:rPr>
              <a:t>electricity</a:t>
            </a:r>
            <a:r>
              <a:rPr lang="fr-FR" altLang="fr-FR" sz="1050" b="1" dirty="0" smtClean="0">
                <a:solidFill>
                  <a:srgbClr val="0070C0"/>
                </a:solidFill>
                <a:ea typeface="Microsoft YaHei" panose="020B0503020204020204" pitchFamily="34" charset="-122"/>
              </a:rPr>
              <a:t> production by source, 2018</a:t>
            </a:r>
            <a:endParaRPr lang="fr-FR" altLang="fr-FR" sz="1050" b="1" dirty="0">
              <a:solidFill>
                <a:srgbClr val="0070C0"/>
              </a:solidFill>
              <a:ea typeface="Microsoft YaHei" panose="020B0503020204020204" pitchFamily="34" charset="-122"/>
            </a:endParaRPr>
          </a:p>
        </p:txBody>
      </p:sp>
      <p:sp>
        <p:nvSpPr>
          <p:cNvPr id="16" name="ZoneTexte 18"/>
          <p:cNvSpPr txBox="1">
            <a:spLocks noChangeArrowheads="1"/>
          </p:cNvSpPr>
          <p:nvPr/>
        </p:nvSpPr>
        <p:spPr bwMode="auto">
          <a:xfrm>
            <a:off x="1655265" y="3017670"/>
            <a:ext cx="280828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ts val="700"/>
              </a:spcBef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ts val="600"/>
              </a:spcBef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ts val="500"/>
              </a:spcBef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ts val="500"/>
              </a:spcBef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600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Source: RTE, bilan 2018</a:t>
            </a:r>
            <a:endParaRPr lang="fr-FR" altLang="fr-FR" sz="600" i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00192" y="1022294"/>
            <a:ext cx="2368674" cy="2310043"/>
          </a:xfrm>
          <a:prstGeom prst="rect">
            <a:avLst/>
          </a:prstGeom>
        </p:spPr>
      </p:pic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5965115" y="827910"/>
            <a:ext cx="2989262" cy="232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3" tIns="35099" rIns="67503" bIns="35099" anchorCtr="1">
            <a:spAutoFit/>
          </a:bodyPr>
          <a:lstStyle>
            <a:lvl1pPr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1050" b="1" dirty="0" smtClean="0">
                <a:solidFill>
                  <a:srgbClr val="0070C0"/>
                </a:solidFill>
                <a:ea typeface="Microsoft YaHei" panose="020B0503020204020204" pitchFamily="34" charset="-122"/>
              </a:rPr>
              <a:t>Location of the 58 </a:t>
            </a:r>
            <a:r>
              <a:rPr lang="fr-FR" altLang="fr-FR" sz="1050" b="1" dirty="0" err="1" smtClean="0">
                <a:solidFill>
                  <a:srgbClr val="0070C0"/>
                </a:solidFill>
                <a:ea typeface="Microsoft YaHei" panose="020B0503020204020204" pitchFamily="34" charset="-122"/>
              </a:rPr>
              <a:t>operational</a:t>
            </a:r>
            <a:r>
              <a:rPr lang="fr-FR" altLang="fr-FR" sz="1050" b="1" dirty="0" smtClean="0">
                <a:solidFill>
                  <a:srgbClr val="0070C0"/>
                </a:solidFill>
                <a:ea typeface="Microsoft YaHei" panose="020B0503020204020204" pitchFamily="34" charset="-122"/>
              </a:rPr>
              <a:t> </a:t>
            </a:r>
            <a:r>
              <a:rPr lang="fr-FR" altLang="fr-FR" sz="1050" b="1" dirty="0" err="1" smtClean="0">
                <a:solidFill>
                  <a:srgbClr val="0070C0"/>
                </a:solidFill>
                <a:ea typeface="Microsoft YaHei" panose="020B0503020204020204" pitchFamily="34" charset="-122"/>
              </a:rPr>
              <a:t>nuclear</a:t>
            </a:r>
            <a:r>
              <a:rPr lang="fr-FR" altLang="fr-FR" sz="1050" b="1" dirty="0" smtClean="0">
                <a:solidFill>
                  <a:srgbClr val="0070C0"/>
                </a:solidFill>
                <a:ea typeface="Microsoft YaHei" panose="020B0503020204020204" pitchFamily="34" charset="-122"/>
              </a:rPr>
              <a:t> </a:t>
            </a:r>
            <a:r>
              <a:rPr lang="fr-FR" altLang="fr-FR" sz="1050" b="1" dirty="0" err="1" smtClean="0">
                <a:solidFill>
                  <a:srgbClr val="0070C0"/>
                </a:solidFill>
                <a:ea typeface="Microsoft YaHei" panose="020B0503020204020204" pitchFamily="34" charset="-122"/>
              </a:rPr>
              <a:t>reactors</a:t>
            </a:r>
            <a:endParaRPr lang="fr-FR" altLang="fr-FR" sz="1050" b="1" dirty="0">
              <a:solidFill>
                <a:srgbClr val="0070C0"/>
              </a:solidFill>
              <a:ea typeface="Microsoft YaHei" panose="020B0503020204020204" pitchFamily="34" charset="-122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877773"/>
              </p:ext>
            </p:extLst>
          </p:nvPr>
        </p:nvGraphicFramePr>
        <p:xfrm>
          <a:off x="6201052" y="3424294"/>
          <a:ext cx="2566954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3477">
                  <a:extLst>
                    <a:ext uri="{9D8B030D-6E8A-4147-A177-3AD203B41FA5}">
                      <a16:colId xmlns:a16="http://schemas.microsoft.com/office/drawing/2014/main" val="2332049761"/>
                    </a:ext>
                  </a:extLst>
                </a:gridCol>
                <a:gridCol w="1283477">
                  <a:extLst>
                    <a:ext uri="{9D8B030D-6E8A-4147-A177-3AD203B41FA5}">
                      <a16:colId xmlns:a16="http://schemas.microsoft.com/office/drawing/2014/main" val="2733568772"/>
                    </a:ext>
                  </a:extLst>
                </a:gridCol>
              </a:tblGrid>
              <a:tr h="237063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err="1" smtClean="0"/>
                        <a:t>Capacity</a:t>
                      </a:r>
                      <a:r>
                        <a:rPr lang="fr-FR" sz="1000" dirty="0" smtClean="0"/>
                        <a:t> 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err="1" smtClean="0"/>
                        <a:t>Number</a:t>
                      </a:r>
                      <a:r>
                        <a:rPr lang="fr-FR" sz="1000" dirty="0" smtClean="0"/>
                        <a:t> of </a:t>
                      </a:r>
                      <a:r>
                        <a:rPr lang="fr-FR" sz="1000" dirty="0" err="1" smtClean="0"/>
                        <a:t>reactors</a:t>
                      </a:r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830777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1450 MW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4</a:t>
                      </a:r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766024"/>
                  </a:ext>
                </a:extLst>
              </a:tr>
              <a:tr h="188208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1300 MW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20</a:t>
                      </a:r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794191"/>
                  </a:ext>
                </a:extLst>
              </a:tr>
              <a:tr h="222496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900 MW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34</a:t>
                      </a:r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408194"/>
                  </a:ext>
                </a:extLst>
              </a:tr>
              <a:tr h="222496">
                <a:tc>
                  <a:txBody>
                    <a:bodyPr/>
                    <a:lstStyle/>
                    <a:p>
                      <a:pPr algn="ctr"/>
                      <a:r>
                        <a:rPr lang="fr-FR" sz="1000" i="1" dirty="0" smtClean="0"/>
                        <a:t>1650 MW (</a:t>
                      </a:r>
                      <a:r>
                        <a:rPr lang="fr-FR" sz="1000" i="1" dirty="0" err="1" smtClean="0"/>
                        <a:t>under</a:t>
                      </a:r>
                      <a:r>
                        <a:rPr lang="fr-FR" sz="1000" i="1" dirty="0" smtClean="0"/>
                        <a:t> construction)</a:t>
                      </a:r>
                      <a:endParaRPr lang="fr-FR" sz="1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1 (mid-2020)</a:t>
                      </a:r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631023"/>
                  </a:ext>
                </a:extLst>
              </a:tr>
            </a:tbl>
          </a:graphicData>
        </a:graphic>
      </p:graphicFrame>
      <p:sp>
        <p:nvSpPr>
          <p:cNvPr id="19" name="ZoneTexte 18"/>
          <p:cNvSpPr txBox="1">
            <a:spLocks noChangeArrowheads="1"/>
          </p:cNvSpPr>
          <p:nvPr/>
        </p:nvSpPr>
        <p:spPr bwMode="auto">
          <a:xfrm>
            <a:off x="6353678" y="3165040"/>
            <a:ext cx="280828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ts val="700"/>
              </a:spcBef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ts val="600"/>
              </a:spcBef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ts val="500"/>
              </a:spcBef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ts val="500"/>
              </a:spcBef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600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Source: EDF, 2019</a:t>
            </a:r>
            <a:endParaRPr lang="fr-FR" altLang="fr-FR" sz="600" i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390650" y="1010443"/>
            <a:ext cx="7296150" cy="312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/>
          <a:lstStyle/>
          <a:p>
            <a:pPr marL="342900" marR="0" lvl="0" indent="-336550" algn="ctr" defTabSz="449263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 pitchFamily="34" charset="0"/>
              <a:ea typeface="Microsoft YaHei" pitchFamily="34" charset="-122"/>
              <a:cs typeface="Arial" pitchFamily="34" charset="0"/>
            </a:endParaRPr>
          </a:p>
          <a:p>
            <a:pPr marL="342900" marR="0" lvl="0" indent="-336550" algn="ctr" defTabSz="449263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itchFamily="34" charset="0"/>
                <a:ea typeface="Microsoft YaHei" pitchFamily="34" charset="-122"/>
                <a:cs typeface="Arial" pitchFamily="34" charset="0"/>
              </a:rPr>
              <a:t/>
            </a:r>
            <a:b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itchFamily="34" charset="0"/>
                <a:ea typeface="Microsoft YaHei" pitchFamily="34" charset="-122"/>
                <a:cs typeface="Arial" pitchFamily="34" charset="0"/>
              </a:rPr>
            </a:b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 pitchFamily="34" charset="0"/>
              <a:ea typeface="Microsoft YaHei" pitchFamily="34" charset="-122"/>
              <a:cs typeface="Arial" pitchFamily="34" charset="0"/>
            </a:endParaRPr>
          </a:p>
          <a:p>
            <a:pPr marL="342900" marR="0" lvl="0" indent="-336550" algn="ctr" defTabSz="449263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 pitchFamily="34" charset="0"/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289050" y="47226"/>
            <a:ext cx="7785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US" sz="2400" b="1" dirty="0" smtClean="0">
                <a:solidFill>
                  <a:srgbClr val="1F497D"/>
                </a:solidFill>
                <a:latin typeface="Calibri" pitchFamily="34" charset="0"/>
                <a:ea typeface="Microsoft YaHei" pitchFamily="34" charset="-122"/>
              </a:rPr>
              <a:t>T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 charset="0"/>
                <a:ea typeface="Microsoft YaHei" pitchFamily="34" charset="-122"/>
                <a:cs typeface="Arial" pitchFamily="34" charset="0"/>
              </a:rPr>
              <a:t>owards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 charset="0"/>
                <a:ea typeface="Microsoft YaHei" pitchFamily="34" charset="-122"/>
                <a:cs typeface="Arial" pitchFamily="34" charset="0"/>
              </a:rPr>
              <a:t> a more diversified electricity mix 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itchFamily="34" charset="0"/>
              <a:ea typeface="Microsoft YaHei" pitchFamily="34" charset="-122"/>
              <a:cs typeface="Arial" pitchFamily="34" charset="0"/>
            </a:endParaRPr>
          </a:p>
        </p:txBody>
      </p:sp>
      <p:pic>
        <p:nvPicPr>
          <p:cNvPr id="8196" name="Picture 4"/>
          <p:cNvPicPr>
            <a:picLocks noChangeAspect="1"/>
          </p:cNvPicPr>
          <p:nvPr/>
        </p:nvPicPr>
        <p:blipFill>
          <a:blip r:embed="rId3" cstate="print"/>
          <a:srcRect l="35493" t="-25671" r="-40253"/>
          <a:stretch>
            <a:fillRect/>
          </a:stretch>
        </p:blipFill>
        <p:spPr bwMode="auto">
          <a:xfrm>
            <a:off x="0" y="0"/>
            <a:ext cx="125253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175" y="0"/>
            <a:ext cx="1244600" cy="5143500"/>
          </a:xfrm>
          <a:prstGeom prst="rect">
            <a:avLst/>
          </a:prstGeom>
          <a:solidFill>
            <a:srgbClr val="336699">
              <a:alpha val="78999"/>
            </a:srgbClr>
          </a:solidFill>
          <a:ln w="9363">
            <a:solidFill>
              <a:srgbClr val="4A7EBB"/>
            </a:solidFill>
            <a:prstDash val="solid"/>
            <a:miter/>
          </a:ln>
          <a:effectLst>
            <a:outerShdw dist="23042" dir="5400000" algn="tl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449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Microsoft YaHei"/>
              <a:cs typeface="Arial"/>
            </a:endParaRPr>
          </a:p>
        </p:txBody>
      </p:sp>
      <p:pic>
        <p:nvPicPr>
          <p:cNvPr id="8198" name="Picture 6"/>
          <p:cNvPicPr>
            <a:picLocks noChangeAspect="1"/>
          </p:cNvPicPr>
          <p:nvPr/>
        </p:nvPicPr>
        <p:blipFill>
          <a:blip r:embed="rId4" cstate="print"/>
          <a:srcRect l="54228"/>
          <a:stretch>
            <a:fillRect/>
          </a:stretch>
        </p:blipFill>
        <p:spPr bwMode="auto">
          <a:xfrm>
            <a:off x="795338" y="3031690"/>
            <a:ext cx="4572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3047565"/>
            <a:ext cx="2000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5113" y="4873625"/>
            <a:ext cx="2317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13" y="4832350"/>
            <a:ext cx="217487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0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5425" y="212725"/>
            <a:ext cx="841375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6798" rIns="90004" bIns="46798" anchor="ctr"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fld id="{473267C9-7955-4134-BFF4-D80A6390E0C3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Microsoft YaHei" pitchFamily="34" charset="-122"/>
                <a:cs typeface="Arial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0" algn="l"/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4288" algn="l"/>
                  <a:tab pos="8083550" algn="l"/>
                  <a:tab pos="8532813" algn="l"/>
                  <a:tab pos="8982075" algn="l"/>
                </a:tabLst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5872990" y="841332"/>
            <a:ext cx="2989262" cy="232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3" tIns="35099" rIns="67503" bIns="35099" anchorCtr="1">
            <a:spAutoFit/>
          </a:bodyPr>
          <a:lstStyle>
            <a:lvl1pPr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fr-FR" altLang="fr-FR" sz="1050" b="1" dirty="0" err="1" smtClean="0">
                <a:solidFill>
                  <a:srgbClr val="0070C0"/>
                </a:solidFill>
                <a:ea typeface="Microsoft YaHei" panose="020B0503020204020204" pitchFamily="34" charset="-122"/>
              </a:rPr>
              <a:t>Expected</a:t>
            </a:r>
            <a:r>
              <a:rPr lang="fr-FR" altLang="fr-FR" sz="1050" b="1" dirty="0" smtClean="0">
                <a:solidFill>
                  <a:srgbClr val="0070C0"/>
                </a:solidFill>
                <a:ea typeface="Microsoft YaHei" panose="020B0503020204020204" pitchFamily="34" charset="-122"/>
              </a:rPr>
              <a:t> changes in </a:t>
            </a:r>
            <a:r>
              <a:rPr lang="fr-FR" altLang="fr-FR" sz="1050" b="1" dirty="0" err="1" smtClean="0">
                <a:solidFill>
                  <a:srgbClr val="0070C0"/>
                </a:solidFill>
                <a:ea typeface="Microsoft YaHei" panose="020B0503020204020204" pitchFamily="34" charset="-122"/>
              </a:rPr>
              <a:t>gross</a:t>
            </a:r>
            <a:r>
              <a:rPr lang="fr-FR" altLang="fr-FR" sz="1050" b="1" dirty="0" smtClean="0">
                <a:solidFill>
                  <a:srgbClr val="0070C0"/>
                </a:solidFill>
                <a:ea typeface="Microsoft YaHei" panose="020B0503020204020204" pitchFamily="34" charset="-122"/>
              </a:rPr>
              <a:t> </a:t>
            </a:r>
            <a:r>
              <a:rPr lang="fr-FR" altLang="fr-FR" sz="1050" b="1" dirty="0" err="1" smtClean="0">
                <a:solidFill>
                  <a:srgbClr val="0070C0"/>
                </a:solidFill>
                <a:ea typeface="Microsoft YaHei" panose="020B0503020204020204" pitchFamily="34" charset="-122"/>
              </a:rPr>
              <a:t>electricity</a:t>
            </a:r>
            <a:r>
              <a:rPr lang="fr-FR" altLang="fr-FR" sz="1050" b="1" dirty="0" smtClean="0">
                <a:solidFill>
                  <a:srgbClr val="0070C0"/>
                </a:solidFill>
                <a:ea typeface="Microsoft YaHei" panose="020B0503020204020204" pitchFamily="34" charset="-122"/>
              </a:rPr>
              <a:t> production</a:t>
            </a:r>
            <a:endParaRPr kumimoji="0" lang="fr-FR" altLang="fr-FR" sz="105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Arial" pitchFamily="34" charset="0"/>
            </a:endParaRPr>
          </a:p>
        </p:txBody>
      </p:sp>
      <p:sp>
        <p:nvSpPr>
          <p:cNvPr id="19" name="ZoneTexte 18"/>
          <p:cNvSpPr txBox="1">
            <a:spLocks noChangeArrowheads="1"/>
          </p:cNvSpPr>
          <p:nvPr/>
        </p:nvSpPr>
        <p:spPr bwMode="auto">
          <a:xfrm>
            <a:off x="5919003" y="4444525"/>
            <a:ext cx="280828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ts val="700"/>
              </a:spcBef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ts val="600"/>
              </a:spcBef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ts val="500"/>
              </a:spcBef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ts val="500"/>
              </a:spcBef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itchFamily="34" charset="0"/>
              </a:rPr>
              <a:t>Source: </a:t>
            </a:r>
            <a:r>
              <a:rPr kumimoji="0" lang="fr-FR" altLang="fr-FR" sz="6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itchFamily="34" charset="0"/>
              </a:rPr>
              <a:t>Draft</a:t>
            </a:r>
            <a:r>
              <a:rPr kumimoji="0" lang="fr-FR" altLang="fr-FR" sz="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itchFamily="34" charset="0"/>
              </a:rPr>
              <a:t> PPE</a:t>
            </a:r>
            <a:endParaRPr kumimoji="0" lang="fr-FR" altLang="fr-FR" sz="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Arial" pitchFamily="34" charset="0"/>
            </a:endParaRPr>
          </a:p>
        </p:txBody>
      </p:sp>
      <p:graphicFrame>
        <p:nvGraphicFramePr>
          <p:cNvPr id="20" name="Content Placeholder 8">
            <a:extLst>
              <a:ext uri="{FF2B5EF4-FFF2-40B4-BE49-F238E27FC236}">
                <a16:creationId xmlns:a16="http://schemas.microsoft.com/office/drawing/2014/main" id="{27E0285F-412B-44B7-B13C-539F20DB21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895039"/>
              </p:ext>
            </p:extLst>
          </p:nvPr>
        </p:nvGraphicFramePr>
        <p:xfrm>
          <a:off x="5533600" y="1129507"/>
          <a:ext cx="3288188" cy="3328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5" name="Espace réservé du contenu 5"/>
          <p:cNvSpPr txBox="1">
            <a:spLocks/>
          </p:cNvSpPr>
          <p:nvPr/>
        </p:nvSpPr>
        <p:spPr>
          <a:xfrm>
            <a:off x="1502954" y="844352"/>
            <a:ext cx="4165633" cy="42054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42900" indent="-342900" defTabSz="449263" eaLnBrk="0" hangingPunct="0"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fr-FR" sz="1400" kern="0" dirty="0">
                <a:solidFill>
                  <a:schemeClr val="tx2"/>
                </a:solidFill>
                <a:latin typeface="Calibri"/>
                <a:ea typeface="Microsoft YaHei"/>
              </a:rPr>
              <a:t>50% </a:t>
            </a:r>
            <a:r>
              <a:rPr lang="fr-FR" sz="1400" kern="0" dirty="0" err="1">
                <a:solidFill>
                  <a:schemeClr val="tx2"/>
                </a:solidFill>
                <a:latin typeface="Calibri"/>
                <a:ea typeface="Microsoft YaHei"/>
              </a:rPr>
              <a:t>nuclear</a:t>
            </a:r>
            <a:r>
              <a:rPr lang="fr-FR" sz="1400" kern="0" dirty="0">
                <a:solidFill>
                  <a:schemeClr val="tx2"/>
                </a:solidFill>
                <a:latin typeface="Calibri"/>
                <a:ea typeface="Microsoft YaHei"/>
              </a:rPr>
              <a:t> </a:t>
            </a:r>
            <a:r>
              <a:rPr lang="fr-FR" sz="1400" kern="0" dirty="0" err="1">
                <a:solidFill>
                  <a:schemeClr val="tx2"/>
                </a:solidFill>
                <a:latin typeface="Calibri"/>
                <a:ea typeface="Microsoft YaHei"/>
              </a:rPr>
              <a:t>target</a:t>
            </a:r>
            <a:r>
              <a:rPr lang="fr-FR" sz="1400" kern="0" dirty="0">
                <a:solidFill>
                  <a:schemeClr val="tx2"/>
                </a:solidFill>
                <a:latin typeface="Calibri"/>
                <a:ea typeface="Microsoft YaHei"/>
              </a:rPr>
              <a:t> </a:t>
            </a:r>
            <a:r>
              <a:rPr lang="fr-FR" sz="1400" kern="0" dirty="0" err="1">
                <a:solidFill>
                  <a:schemeClr val="tx2"/>
                </a:solidFill>
                <a:latin typeface="Calibri"/>
                <a:ea typeface="Microsoft YaHei"/>
              </a:rPr>
              <a:t>shifted</a:t>
            </a:r>
            <a:r>
              <a:rPr lang="fr-FR" sz="1400" kern="0" dirty="0">
                <a:solidFill>
                  <a:schemeClr val="tx2"/>
                </a:solidFill>
                <a:latin typeface="Calibri"/>
                <a:ea typeface="Microsoft YaHei"/>
              </a:rPr>
              <a:t> to 2035 </a:t>
            </a:r>
            <a:r>
              <a:rPr lang="fr-FR" sz="1400" kern="0" dirty="0">
                <a:solidFill>
                  <a:schemeClr val="tx2"/>
                </a:solidFill>
                <a:latin typeface="Calibri"/>
                <a:ea typeface="Microsoft YaHei"/>
                <a:sym typeface="Wingdings" panose="05000000000000000000" pitchFamily="2" charset="2"/>
              </a:rPr>
              <a:t></a:t>
            </a:r>
            <a:r>
              <a:rPr lang="fr-FR" sz="1400" kern="0" dirty="0" err="1">
                <a:solidFill>
                  <a:schemeClr val="tx2"/>
                </a:solidFill>
                <a:latin typeface="Calibri"/>
                <a:ea typeface="Microsoft YaHei"/>
                <a:sym typeface="Wingdings" panose="05000000000000000000" pitchFamily="2" charset="2"/>
              </a:rPr>
              <a:t>climate</a:t>
            </a:r>
            <a:r>
              <a:rPr lang="fr-FR" sz="1400" kern="0" dirty="0">
                <a:solidFill>
                  <a:schemeClr val="tx2"/>
                </a:solidFill>
                <a:latin typeface="Calibri"/>
                <a:ea typeface="Microsoft YaHei"/>
                <a:sym typeface="Wingdings" panose="05000000000000000000" pitchFamily="2" charset="2"/>
              </a:rPr>
              <a:t> </a:t>
            </a:r>
            <a:r>
              <a:rPr lang="fr-FR" sz="1400" kern="0" dirty="0" smtClean="0">
                <a:solidFill>
                  <a:schemeClr val="tx2"/>
                </a:solidFill>
                <a:latin typeface="Calibri"/>
                <a:ea typeface="Microsoft YaHei"/>
                <a:sym typeface="Wingdings" panose="05000000000000000000" pitchFamily="2" charset="2"/>
              </a:rPr>
              <a:t>protection </a:t>
            </a:r>
            <a:r>
              <a:rPr lang="fr-FR" sz="1400" kern="0" dirty="0" err="1" smtClean="0">
                <a:solidFill>
                  <a:schemeClr val="tx2"/>
                </a:solidFill>
                <a:latin typeface="Calibri"/>
                <a:ea typeface="Microsoft YaHei"/>
                <a:sym typeface="Wingdings" panose="05000000000000000000" pitchFamily="2" charset="2"/>
              </a:rPr>
              <a:t>comes</a:t>
            </a:r>
            <a:r>
              <a:rPr lang="fr-FR" sz="1400" kern="0" dirty="0" smtClean="0">
                <a:solidFill>
                  <a:schemeClr val="tx2"/>
                </a:solidFill>
                <a:latin typeface="Calibri"/>
                <a:ea typeface="Microsoft YaHei"/>
                <a:sym typeface="Wingdings" panose="05000000000000000000" pitchFamily="2" charset="2"/>
              </a:rPr>
              <a:t> </a:t>
            </a:r>
            <a:r>
              <a:rPr lang="fr-FR" sz="1400" kern="0" dirty="0" err="1" smtClean="0">
                <a:solidFill>
                  <a:schemeClr val="tx2"/>
                </a:solidFill>
                <a:latin typeface="Calibri"/>
                <a:ea typeface="Microsoft YaHei"/>
                <a:sym typeface="Wingdings" panose="05000000000000000000" pitchFamily="2" charset="2"/>
              </a:rPr>
              <a:t>before</a:t>
            </a:r>
            <a:r>
              <a:rPr lang="fr-FR" sz="1400" kern="0" dirty="0" smtClean="0">
                <a:solidFill>
                  <a:schemeClr val="tx2"/>
                </a:solidFill>
                <a:latin typeface="Calibri"/>
                <a:ea typeface="Microsoft YaHei"/>
                <a:sym typeface="Wingdings" panose="05000000000000000000" pitchFamily="2" charset="2"/>
              </a:rPr>
              <a:t> the diversification goal</a:t>
            </a:r>
          </a:p>
          <a:p>
            <a:pPr defTabSz="449263" eaLnBrk="0" hangingPunct="0">
              <a:spcBef>
                <a:spcPts val="800"/>
              </a:spcBef>
              <a:defRPr/>
            </a:pPr>
            <a:endParaRPr lang="fr-FR" sz="1400" kern="0" dirty="0" smtClean="0">
              <a:solidFill>
                <a:schemeClr val="tx2"/>
              </a:solidFill>
              <a:latin typeface="Calibri"/>
              <a:ea typeface="Microsoft YaHei"/>
            </a:endParaRPr>
          </a:p>
          <a:p>
            <a:pPr defTabSz="449263" eaLnBrk="0" hangingPunct="0">
              <a:spcBef>
                <a:spcPts val="800"/>
              </a:spcBef>
              <a:defRPr/>
            </a:pPr>
            <a:r>
              <a:rPr lang="fr-FR" sz="1400" b="1" kern="0" dirty="0" smtClean="0">
                <a:solidFill>
                  <a:schemeClr val="tx2"/>
                </a:solidFill>
                <a:latin typeface="Calibri"/>
                <a:ea typeface="Microsoft YaHei"/>
              </a:rPr>
              <a:t>CAPACITY CLOSURES</a:t>
            </a:r>
            <a:endParaRPr lang="fr-FR" sz="1400" b="1" kern="0" dirty="0">
              <a:solidFill>
                <a:schemeClr val="tx2"/>
              </a:solidFill>
              <a:latin typeface="Calibri"/>
              <a:ea typeface="Microsoft YaHei"/>
            </a:endParaRPr>
          </a:p>
          <a:p>
            <a:pPr marL="342900" indent="-342900" defTabSz="449263" eaLnBrk="0" hangingPunct="0"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fr-FR" sz="1400" kern="0" dirty="0" smtClean="0">
                <a:solidFill>
                  <a:schemeClr val="tx2"/>
                </a:solidFill>
                <a:latin typeface="Calibri"/>
                <a:ea typeface="Microsoft YaHei"/>
              </a:rPr>
              <a:t>Fessenheim (2 </a:t>
            </a:r>
            <a:r>
              <a:rPr lang="fr-FR" sz="1400" kern="0" dirty="0" err="1" smtClean="0">
                <a:solidFill>
                  <a:schemeClr val="tx2"/>
                </a:solidFill>
                <a:latin typeface="Calibri"/>
                <a:ea typeface="Microsoft YaHei"/>
              </a:rPr>
              <a:t>reactors</a:t>
            </a:r>
            <a:r>
              <a:rPr lang="fr-FR" sz="1400" kern="0" dirty="0" smtClean="0">
                <a:solidFill>
                  <a:schemeClr val="tx2"/>
                </a:solidFill>
                <a:latin typeface="Calibri"/>
                <a:ea typeface="Microsoft YaHei"/>
              </a:rPr>
              <a:t>) to </a:t>
            </a:r>
            <a:r>
              <a:rPr lang="fr-FR" sz="1400" kern="0" dirty="0" err="1" smtClean="0">
                <a:solidFill>
                  <a:schemeClr val="tx2"/>
                </a:solidFill>
                <a:latin typeface="Calibri"/>
                <a:ea typeface="Microsoft YaHei"/>
              </a:rPr>
              <a:t>be</a:t>
            </a:r>
            <a:r>
              <a:rPr lang="fr-FR" sz="1400" kern="0" dirty="0" smtClean="0">
                <a:solidFill>
                  <a:schemeClr val="tx2"/>
                </a:solidFill>
                <a:latin typeface="Calibri"/>
                <a:ea typeface="Microsoft YaHei"/>
              </a:rPr>
              <a:t> </a:t>
            </a:r>
            <a:r>
              <a:rPr lang="fr-FR" sz="1400" kern="0" dirty="0" err="1" smtClean="0">
                <a:solidFill>
                  <a:schemeClr val="tx2"/>
                </a:solidFill>
                <a:latin typeface="Calibri"/>
                <a:ea typeface="Microsoft YaHei"/>
              </a:rPr>
              <a:t>closed</a:t>
            </a:r>
            <a:r>
              <a:rPr lang="fr-FR" sz="1400" kern="0" dirty="0" smtClean="0">
                <a:solidFill>
                  <a:schemeClr val="tx2"/>
                </a:solidFill>
                <a:latin typeface="Calibri"/>
                <a:ea typeface="Microsoft YaHei"/>
              </a:rPr>
              <a:t> by </a:t>
            </a:r>
            <a:r>
              <a:rPr lang="fr-FR" sz="1400" kern="0" dirty="0" err="1" smtClean="0">
                <a:solidFill>
                  <a:schemeClr val="tx2"/>
                </a:solidFill>
                <a:latin typeface="Calibri"/>
                <a:ea typeface="Microsoft YaHei"/>
              </a:rPr>
              <a:t>Spring</a:t>
            </a:r>
            <a:r>
              <a:rPr lang="fr-FR" sz="1400" kern="0" dirty="0" smtClean="0">
                <a:solidFill>
                  <a:schemeClr val="tx2"/>
                </a:solidFill>
                <a:latin typeface="Calibri"/>
                <a:ea typeface="Microsoft YaHei"/>
              </a:rPr>
              <a:t> 2020</a:t>
            </a:r>
          </a:p>
          <a:p>
            <a:pPr marL="342900" indent="-342900" defTabSz="449263" eaLnBrk="0" hangingPunct="0"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fr-FR" sz="1400" kern="0" dirty="0" smtClean="0">
                <a:solidFill>
                  <a:schemeClr val="tx2"/>
                </a:solidFill>
                <a:latin typeface="Calibri"/>
                <a:ea typeface="Microsoft YaHei"/>
              </a:rPr>
              <a:t>All four </a:t>
            </a:r>
            <a:r>
              <a:rPr lang="fr-FR" sz="1400" kern="0" dirty="0" err="1" smtClean="0">
                <a:solidFill>
                  <a:schemeClr val="tx2"/>
                </a:solidFill>
                <a:latin typeface="Calibri"/>
                <a:ea typeface="Microsoft YaHei"/>
              </a:rPr>
              <a:t>coal</a:t>
            </a:r>
            <a:r>
              <a:rPr lang="fr-FR" sz="1400" kern="0" dirty="0" smtClean="0">
                <a:solidFill>
                  <a:schemeClr val="tx2"/>
                </a:solidFill>
                <a:latin typeface="Calibri"/>
                <a:ea typeface="Microsoft YaHei"/>
              </a:rPr>
              <a:t> stations (35% of CO</a:t>
            </a:r>
            <a:r>
              <a:rPr lang="fr-FR" sz="1400" kern="0" baseline="-25000" dirty="0" smtClean="0">
                <a:solidFill>
                  <a:schemeClr val="tx2"/>
                </a:solidFill>
                <a:latin typeface="Calibri"/>
                <a:ea typeface="Microsoft YaHei"/>
              </a:rPr>
              <a:t>2</a:t>
            </a:r>
            <a:r>
              <a:rPr lang="fr-FR" sz="1400" kern="0" dirty="0" smtClean="0">
                <a:solidFill>
                  <a:schemeClr val="tx2"/>
                </a:solidFill>
                <a:latin typeface="Calibri"/>
                <a:ea typeface="Microsoft YaHei"/>
              </a:rPr>
              <a:t> </a:t>
            </a:r>
            <a:r>
              <a:rPr lang="fr-FR" sz="1400" kern="0" dirty="0" err="1" smtClean="0">
                <a:solidFill>
                  <a:schemeClr val="tx2"/>
                </a:solidFill>
                <a:latin typeface="Calibri"/>
                <a:ea typeface="Microsoft YaHei"/>
              </a:rPr>
              <a:t>emissions</a:t>
            </a:r>
            <a:r>
              <a:rPr lang="fr-FR" sz="1400" kern="0" dirty="0" smtClean="0">
                <a:solidFill>
                  <a:schemeClr val="tx2"/>
                </a:solidFill>
                <a:latin typeface="Calibri"/>
                <a:ea typeface="Microsoft YaHei"/>
              </a:rPr>
              <a:t> </a:t>
            </a:r>
            <a:r>
              <a:rPr lang="fr-FR" sz="1400" kern="0" dirty="0" err="1" smtClean="0">
                <a:solidFill>
                  <a:schemeClr val="tx2"/>
                </a:solidFill>
                <a:latin typeface="Calibri"/>
                <a:ea typeface="Microsoft YaHei"/>
              </a:rPr>
              <a:t>from</a:t>
            </a:r>
            <a:r>
              <a:rPr lang="fr-FR" sz="1400" kern="0" dirty="0" smtClean="0">
                <a:solidFill>
                  <a:schemeClr val="tx2"/>
                </a:solidFill>
                <a:latin typeface="Calibri"/>
                <a:ea typeface="Microsoft YaHei"/>
              </a:rPr>
              <a:t> the power </a:t>
            </a:r>
            <a:r>
              <a:rPr lang="fr-FR" sz="1400" kern="0" dirty="0" err="1" smtClean="0">
                <a:solidFill>
                  <a:schemeClr val="tx2"/>
                </a:solidFill>
                <a:latin typeface="Calibri"/>
                <a:ea typeface="Microsoft YaHei"/>
              </a:rPr>
              <a:t>sector</a:t>
            </a:r>
            <a:r>
              <a:rPr lang="fr-FR" sz="1400" kern="0" dirty="0" smtClean="0">
                <a:solidFill>
                  <a:schemeClr val="tx2"/>
                </a:solidFill>
                <a:latin typeface="Calibri"/>
                <a:ea typeface="Microsoft YaHei"/>
              </a:rPr>
              <a:t>) to </a:t>
            </a:r>
            <a:r>
              <a:rPr lang="fr-FR" sz="1400" kern="0" dirty="0" err="1" smtClean="0">
                <a:solidFill>
                  <a:schemeClr val="tx2"/>
                </a:solidFill>
                <a:latin typeface="Calibri"/>
                <a:ea typeface="Microsoft YaHei"/>
              </a:rPr>
              <a:t>be</a:t>
            </a:r>
            <a:r>
              <a:rPr lang="fr-FR" sz="1400" kern="0" dirty="0" smtClean="0">
                <a:solidFill>
                  <a:schemeClr val="tx2"/>
                </a:solidFill>
                <a:latin typeface="Calibri"/>
                <a:ea typeface="Microsoft YaHei"/>
              </a:rPr>
              <a:t> </a:t>
            </a:r>
            <a:r>
              <a:rPr lang="fr-FR" sz="1400" kern="0" dirty="0" err="1" smtClean="0">
                <a:solidFill>
                  <a:schemeClr val="tx2"/>
                </a:solidFill>
                <a:latin typeface="Calibri"/>
                <a:ea typeface="Microsoft YaHei"/>
              </a:rPr>
              <a:t>closed</a:t>
            </a:r>
            <a:r>
              <a:rPr lang="fr-FR" sz="1400" kern="0" dirty="0" smtClean="0">
                <a:solidFill>
                  <a:schemeClr val="tx2"/>
                </a:solidFill>
                <a:latin typeface="Calibri"/>
                <a:ea typeface="Microsoft YaHei"/>
              </a:rPr>
              <a:t> by 2022, </a:t>
            </a:r>
            <a:r>
              <a:rPr lang="fr-FR" sz="1400" kern="0" dirty="0" err="1" smtClean="0">
                <a:solidFill>
                  <a:schemeClr val="tx2"/>
                </a:solidFill>
                <a:latin typeface="Calibri"/>
                <a:ea typeface="Microsoft YaHei"/>
              </a:rPr>
              <a:t>unless</a:t>
            </a:r>
            <a:r>
              <a:rPr lang="fr-FR" sz="1400" kern="0" dirty="0" smtClean="0">
                <a:solidFill>
                  <a:schemeClr val="tx2"/>
                </a:solidFill>
                <a:latin typeface="Calibri"/>
                <a:ea typeface="Microsoft YaHei"/>
              </a:rPr>
              <a:t> </a:t>
            </a:r>
            <a:r>
              <a:rPr lang="fr-FR" sz="1400" kern="0" dirty="0" err="1" smtClean="0">
                <a:solidFill>
                  <a:schemeClr val="tx2"/>
                </a:solidFill>
                <a:latin typeface="Calibri"/>
                <a:ea typeface="Microsoft YaHei"/>
              </a:rPr>
              <a:t>adequacy</a:t>
            </a:r>
            <a:r>
              <a:rPr lang="fr-FR" sz="1400" kern="0" dirty="0" smtClean="0">
                <a:solidFill>
                  <a:schemeClr val="tx2"/>
                </a:solidFill>
                <a:latin typeface="Calibri"/>
                <a:ea typeface="Microsoft YaHei"/>
              </a:rPr>
              <a:t> issues</a:t>
            </a:r>
          </a:p>
          <a:p>
            <a:pPr marL="342900" indent="-342900" defTabSz="449263" eaLnBrk="0" hangingPunct="0"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fr-FR" sz="1400" kern="0" dirty="0" smtClean="0">
                <a:solidFill>
                  <a:schemeClr val="tx2"/>
                </a:solidFill>
                <a:latin typeface="Calibri"/>
                <a:ea typeface="Microsoft YaHei"/>
              </a:rPr>
              <a:t>2 </a:t>
            </a:r>
            <a:r>
              <a:rPr lang="fr-FR" sz="1400" kern="0" dirty="0" err="1" smtClean="0">
                <a:solidFill>
                  <a:schemeClr val="tx2"/>
                </a:solidFill>
                <a:latin typeface="Calibri"/>
                <a:ea typeface="Microsoft YaHei"/>
              </a:rPr>
              <a:t>nuclear</a:t>
            </a:r>
            <a:r>
              <a:rPr lang="fr-FR" sz="1400" kern="0" dirty="0" smtClean="0">
                <a:solidFill>
                  <a:schemeClr val="tx2"/>
                </a:solidFill>
                <a:latin typeface="Calibri"/>
                <a:ea typeface="Microsoft YaHei"/>
              </a:rPr>
              <a:t> </a:t>
            </a:r>
            <a:r>
              <a:rPr lang="fr-FR" sz="1400" kern="0" dirty="0" err="1" smtClean="0">
                <a:solidFill>
                  <a:schemeClr val="tx2"/>
                </a:solidFill>
                <a:latin typeface="Calibri"/>
                <a:ea typeface="Microsoft YaHei"/>
              </a:rPr>
              <a:t>reactors</a:t>
            </a:r>
            <a:r>
              <a:rPr lang="fr-FR" sz="1400" kern="0" dirty="0" smtClean="0">
                <a:solidFill>
                  <a:schemeClr val="tx2"/>
                </a:solidFill>
                <a:latin typeface="Calibri"/>
                <a:ea typeface="Microsoft YaHei"/>
              </a:rPr>
              <a:t> to </a:t>
            </a:r>
            <a:r>
              <a:rPr lang="fr-FR" sz="1400" kern="0" dirty="0" err="1" smtClean="0">
                <a:solidFill>
                  <a:schemeClr val="tx2"/>
                </a:solidFill>
                <a:latin typeface="Calibri"/>
                <a:ea typeface="Microsoft YaHei"/>
              </a:rPr>
              <a:t>be</a:t>
            </a:r>
            <a:r>
              <a:rPr lang="fr-FR" sz="1400" kern="0" dirty="0" smtClean="0">
                <a:solidFill>
                  <a:schemeClr val="tx2"/>
                </a:solidFill>
                <a:latin typeface="Calibri"/>
                <a:ea typeface="Microsoft YaHei"/>
              </a:rPr>
              <a:t> </a:t>
            </a:r>
            <a:r>
              <a:rPr lang="fr-FR" sz="1400" kern="0" dirty="0" err="1" smtClean="0">
                <a:solidFill>
                  <a:schemeClr val="tx2"/>
                </a:solidFill>
                <a:latin typeface="Calibri"/>
                <a:ea typeface="Microsoft YaHei"/>
              </a:rPr>
              <a:t>closed</a:t>
            </a:r>
            <a:r>
              <a:rPr lang="fr-FR" sz="1400" kern="0" dirty="0" smtClean="0">
                <a:solidFill>
                  <a:schemeClr val="tx2"/>
                </a:solidFill>
                <a:latin typeface="Calibri"/>
                <a:ea typeface="Microsoft YaHei"/>
              </a:rPr>
              <a:t> in 2027-2028</a:t>
            </a:r>
          </a:p>
          <a:p>
            <a:pPr marL="342900" indent="-342900" defTabSz="449263" eaLnBrk="0" hangingPunct="0"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fr-FR" sz="1400" i="1" kern="0" dirty="0" err="1" smtClean="0">
                <a:solidFill>
                  <a:schemeClr val="tx2"/>
                </a:solidFill>
                <a:latin typeface="Calibri"/>
                <a:ea typeface="Microsoft YaHei"/>
              </a:rPr>
              <a:t>Possibly</a:t>
            </a:r>
            <a:r>
              <a:rPr lang="fr-FR" sz="1400" i="1" kern="0" dirty="0" smtClean="0">
                <a:solidFill>
                  <a:schemeClr val="tx2"/>
                </a:solidFill>
                <a:latin typeface="Calibri"/>
                <a:ea typeface="Microsoft YaHei"/>
              </a:rPr>
              <a:t> 2 </a:t>
            </a:r>
            <a:r>
              <a:rPr lang="fr-FR" sz="1400" i="1" kern="0" dirty="0" err="1" smtClean="0">
                <a:solidFill>
                  <a:schemeClr val="tx2"/>
                </a:solidFill>
                <a:latin typeface="Calibri"/>
                <a:ea typeface="Microsoft YaHei"/>
              </a:rPr>
              <a:t>additional</a:t>
            </a:r>
            <a:r>
              <a:rPr lang="fr-FR" sz="1400" i="1" kern="0" dirty="0" smtClean="0">
                <a:solidFill>
                  <a:schemeClr val="tx2"/>
                </a:solidFill>
                <a:latin typeface="Calibri"/>
                <a:ea typeface="Microsoft YaHei"/>
              </a:rPr>
              <a:t> </a:t>
            </a:r>
            <a:r>
              <a:rPr lang="fr-FR" sz="1400" i="1" kern="0" dirty="0" err="1" smtClean="0">
                <a:solidFill>
                  <a:schemeClr val="tx2"/>
                </a:solidFill>
                <a:latin typeface="Calibri"/>
                <a:ea typeface="Microsoft YaHei"/>
              </a:rPr>
              <a:t>reactors</a:t>
            </a:r>
            <a:r>
              <a:rPr lang="fr-FR" sz="1400" i="1" kern="0" dirty="0" smtClean="0">
                <a:solidFill>
                  <a:schemeClr val="tx2"/>
                </a:solidFill>
                <a:latin typeface="Calibri"/>
                <a:ea typeface="Microsoft YaHei"/>
              </a:rPr>
              <a:t> to </a:t>
            </a:r>
            <a:r>
              <a:rPr lang="fr-FR" sz="1400" i="1" kern="0" dirty="0" err="1" smtClean="0">
                <a:solidFill>
                  <a:schemeClr val="tx2"/>
                </a:solidFill>
                <a:latin typeface="Calibri"/>
                <a:ea typeface="Microsoft YaHei"/>
              </a:rPr>
              <a:t>be</a:t>
            </a:r>
            <a:r>
              <a:rPr lang="fr-FR" sz="1400" i="1" kern="0" dirty="0" smtClean="0">
                <a:solidFill>
                  <a:schemeClr val="tx2"/>
                </a:solidFill>
                <a:latin typeface="Calibri"/>
                <a:ea typeface="Microsoft YaHei"/>
              </a:rPr>
              <a:t> </a:t>
            </a:r>
            <a:r>
              <a:rPr lang="fr-FR" sz="1400" i="1" kern="0" dirty="0" err="1" smtClean="0">
                <a:solidFill>
                  <a:schemeClr val="tx2"/>
                </a:solidFill>
                <a:latin typeface="Calibri"/>
                <a:ea typeface="Microsoft YaHei"/>
              </a:rPr>
              <a:t>closed</a:t>
            </a:r>
            <a:r>
              <a:rPr lang="fr-FR" sz="1400" i="1" kern="0" dirty="0" smtClean="0">
                <a:solidFill>
                  <a:schemeClr val="tx2"/>
                </a:solidFill>
                <a:latin typeface="Calibri"/>
                <a:ea typeface="Microsoft YaHei"/>
              </a:rPr>
              <a:t> in 2025-2026 (</a:t>
            </a:r>
            <a:r>
              <a:rPr lang="fr-FR" sz="1400" i="1" kern="0" dirty="0" err="1" smtClean="0">
                <a:solidFill>
                  <a:schemeClr val="tx2"/>
                </a:solidFill>
                <a:latin typeface="Calibri"/>
                <a:ea typeface="Microsoft YaHei"/>
              </a:rPr>
              <a:t>decision</a:t>
            </a:r>
            <a:r>
              <a:rPr lang="fr-FR" sz="1400" i="1" kern="0" dirty="0">
                <a:solidFill>
                  <a:schemeClr val="tx2"/>
                </a:solidFill>
                <a:latin typeface="Calibri"/>
                <a:ea typeface="Microsoft YaHei"/>
              </a:rPr>
              <a:t> </a:t>
            </a:r>
            <a:r>
              <a:rPr lang="fr-FR" sz="1400" i="1" kern="0" dirty="0" smtClean="0">
                <a:solidFill>
                  <a:schemeClr val="tx2"/>
                </a:solidFill>
                <a:latin typeface="Calibri"/>
                <a:ea typeface="Microsoft YaHei"/>
              </a:rPr>
              <a:t>in 2023) </a:t>
            </a:r>
            <a:r>
              <a:rPr lang="fr-FR" sz="1400" b="1" i="1" kern="0" dirty="0" smtClean="0">
                <a:solidFill>
                  <a:schemeClr val="tx2"/>
                </a:solidFill>
                <a:latin typeface="Calibri"/>
                <a:ea typeface="Microsoft YaHei"/>
              </a:rPr>
              <a:t>IF</a:t>
            </a:r>
            <a:r>
              <a:rPr lang="fr-FR" sz="1400" i="1" kern="0" dirty="0" smtClean="0">
                <a:solidFill>
                  <a:schemeClr val="tx2"/>
                </a:solidFill>
                <a:latin typeface="Calibri"/>
                <a:ea typeface="Microsoft YaHei"/>
              </a:rPr>
              <a:t> the </a:t>
            </a:r>
            <a:r>
              <a:rPr lang="fr-FR" sz="1400" i="1" kern="0" dirty="0" err="1" smtClean="0">
                <a:solidFill>
                  <a:schemeClr val="tx2"/>
                </a:solidFill>
                <a:latin typeface="Calibri"/>
                <a:ea typeface="Microsoft YaHei"/>
              </a:rPr>
              <a:t>regional</a:t>
            </a:r>
            <a:r>
              <a:rPr lang="fr-FR" sz="1400" i="1" kern="0" dirty="0" smtClean="0">
                <a:solidFill>
                  <a:schemeClr val="tx2"/>
                </a:solidFill>
                <a:latin typeface="Calibri"/>
                <a:ea typeface="Microsoft YaHei"/>
              </a:rPr>
              <a:t> </a:t>
            </a:r>
            <a:r>
              <a:rPr lang="fr-FR" sz="1400" i="1" kern="0" dirty="0" err="1" smtClean="0">
                <a:solidFill>
                  <a:schemeClr val="tx2"/>
                </a:solidFill>
                <a:latin typeface="Calibri"/>
                <a:ea typeface="Microsoft YaHei"/>
              </a:rPr>
              <a:t>context</a:t>
            </a:r>
            <a:r>
              <a:rPr lang="fr-FR" sz="1400" i="1" kern="0" dirty="0" smtClean="0">
                <a:solidFill>
                  <a:schemeClr val="tx2"/>
                </a:solidFill>
                <a:latin typeface="Calibri"/>
                <a:ea typeface="Microsoft YaHei"/>
              </a:rPr>
              <a:t> </a:t>
            </a:r>
            <a:r>
              <a:rPr lang="fr-FR" sz="1400" i="1" kern="0" dirty="0" err="1" smtClean="0">
                <a:solidFill>
                  <a:schemeClr val="tx2"/>
                </a:solidFill>
                <a:latin typeface="Calibri"/>
                <a:ea typeface="Microsoft YaHei"/>
              </a:rPr>
              <a:t>is</a:t>
            </a:r>
            <a:r>
              <a:rPr lang="fr-FR" sz="1400" i="1" kern="0" dirty="0" smtClean="0">
                <a:solidFill>
                  <a:schemeClr val="tx2"/>
                </a:solidFill>
                <a:latin typeface="Calibri"/>
                <a:ea typeface="Microsoft YaHei"/>
              </a:rPr>
              <a:t> favorable</a:t>
            </a:r>
          </a:p>
          <a:p>
            <a:pPr marL="342900" indent="-342900" defTabSz="449263" eaLnBrk="0" hangingPunct="0"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fr-FR" sz="1400" kern="0" dirty="0" smtClean="0">
                <a:solidFill>
                  <a:schemeClr val="tx2"/>
                </a:solidFill>
                <a:latin typeface="Calibri"/>
                <a:ea typeface="Microsoft YaHei"/>
              </a:rPr>
              <a:t>50% </a:t>
            </a:r>
            <a:r>
              <a:rPr lang="fr-FR" sz="1400" kern="0" dirty="0" err="1" smtClean="0">
                <a:solidFill>
                  <a:schemeClr val="tx2"/>
                </a:solidFill>
                <a:latin typeface="Calibri"/>
                <a:ea typeface="Microsoft YaHei"/>
              </a:rPr>
              <a:t>nuclear</a:t>
            </a:r>
            <a:r>
              <a:rPr lang="fr-FR" sz="1400" kern="0" dirty="0" smtClean="0">
                <a:solidFill>
                  <a:schemeClr val="tx2"/>
                </a:solidFill>
                <a:latin typeface="Calibri"/>
                <a:ea typeface="Microsoft YaHei"/>
              </a:rPr>
              <a:t> by 2035 </a:t>
            </a:r>
            <a:r>
              <a:rPr lang="fr-FR" sz="1400" kern="0" dirty="0" smtClean="0">
                <a:solidFill>
                  <a:schemeClr val="tx2"/>
                </a:solidFill>
                <a:latin typeface="Calibri"/>
                <a:ea typeface="Microsoft YaHei"/>
                <a:sym typeface="Wingdings" panose="05000000000000000000" pitchFamily="2" charset="2"/>
              </a:rPr>
              <a:t> </a:t>
            </a:r>
            <a:r>
              <a:rPr lang="fr-FR" sz="1400" kern="0" dirty="0" err="1" smtClean="0">
                <a:solidFill>
                  <a:schemeClr val="tx2"/>
                </a:solidFill>
                <a:latin typeface="Calibri"/>
                <a:ea typeface="Microsoft YaHei"/>
                <a:sym typeface="Wingdings" panose="05000000000000000000" pitchFamily="2" charset="2"/>
              </a:rPr>
              <a:t>closing</a:t>
            </a:r>
            <a:r>
              <a:rPr lang="fr-FR" sz="1400" kern="0" dirty="0" smtClean="0">
                <a:solidFill>
                  <a:schemeClr val="tx2"/>
                </a:solidFill>
                <a:latin typeface="Calibri"/>
                <a:ea typeface="Microsoft YaHei"/>
                <a:sym typeface="Wingdings" panose="05000000000000000000" pitchFamily="2" charset="2"/>
              </a:rPr>
              <a:t> 14 </a:t>
            </a:r>
            <a:r>
              <a:rPr lang="fr-FR" sz="1400" kern="0" dirty="0" err="1" smtClean="0">
                <a:solidFill>
                  <a:schemeClr val="tx2"/>
                </a:solidFill>
                <a:latin typeface="Calibri"/>
                <a:ea typeface="Microsoft YaHei"/>
                <a:sym typeface="Wingdings" panose="05000000000000000000" pitchFamily="2" charset="2"/>
              </a:rPr>
              <a:t>reactors</a:t>
            </a:r>
            <a:r>
              <a:rPr lang="fr-FR" sz="1400" kern="0" dirty="0" smtClean="0">
                <a:solidFill>
                  <a:schemeClr val="tx2"/>
                </a:solidFill>
                <a:latin typeface="Calibri"/>
                <a:ea typeface="Microsoft YaHei"/>
                <a:sym typeface="Wingdings" panose="05000000000000000000" pitchFamily="2" charset="2"/>
              </a:rPr>
              <a:t> in total</a:t>
            </a:r>
            <a:endParaRPr lang="fr-FR" kern="0" dirty="0">
              <a:solidFill>
                <a:schemeClr val="tx2"/>
              </a:solidFill>
              <a:latin typeface="Calibri"/>
              <a:ea typeface="Microsoft YaHei"/>
            </a:endParaRPr>
          </a:p>
          <a:p>
            <a:pPr marL="342900" indent="-342900" defTabSz="449263" eaLnBrk="0" hangingPunct="0">
              <a:spcBef>
                <a:spcPts val="800"/>
              </a:spcBef>
              <a:buFont typeface="Arial" pitchFamily="34" charset="0"/>
              <a:buChar char="•"/>
              <a:defRPr/>
            </a:pPr>
            <a:endParaRPr lang="fr-FR" b="1" kern="0" dirty="0" smtClean="0">
              <a:solidFill>
                <a:schemeClr val="tx2"/>
              </a:solidFill>
              <a:latin typeface="Calibri"/>
              <a:ea typeface="Microsoft YaHei"/>
            </a:endParaRPr>
          </a:p>
          <a:p>
            <a:pPr marL="342900" indent="-342900" defTabSz="449263" eaLnBrk="0" hangingPunct="0">
              <a:spcBef>
                <a:spcPts val="800"/>
              </a:spcBef>
              <a:buFont typeface="Arial" pitchFamily="34" charset="0"/>
              <a:buChar char="•"/>
              <a:defRPr/>
            </a:pPr>
            <a:endParaRPr lang="fr-FR" b="1" kern="0" dirty="0">
              <a:solidFill>
                <a:schemeClr val="tx2"/>
              </a:solidFill>
              <a:latin typeface="Calibri"/>
              <a:ea typeface="Microsoft YaHei"/>
            </a:endParaRPr>
          </a:p>
          <a:p>
            <a:pPr marL="342900" indent="-342900" defTabSz="449263" eaLnBrk="0" hangingPunct="0">
              <a:spcBef>
                <a:spcPts val="800"/>
              </a:spcBef>
              <a:buFont typeface="Arial" pitchFamily="34" charset="0"/>
              <a:buChar char="•"/>
              <a:defRPr/>
            </a:pPr>
            <a:endParaRPr lang="fr-FR" sz="2200" kern="0" dirty="0">
              <a:solidFill>
                <a:schemeClr val="tx2"/>
              </a:solidFill>
              <a:latin typeface="Calibri"/>
              <a:ea typeface="Microsoft YaHei"/>
            </a:endParaRPr>
          </a:p>
          <a:p>
            <a:pPr marL="342900" indent="-342900" defTabSz="449263" eaLnBrk="0" hangingPunct="0">
              <a:spcBef>
                <a:spcPts val="800"/>
              </a:spcBef>
              <a:defRPr/>
            </a:pPr>
            <a:endParaRPr lang="fr-FR" sz="2200" kern="0" dirty="0">
              <a:solidFill>
                <a:schemeClr val="tx2"/>
              </a:solidFill>
              <a:latin typeface="Calibri"/>
              <a:ea typeface="Microsoft YaHei"/>
            </a:endParaRPr>
          </a:p>
          <a:p>
            <a:pPr marL="342900" indent="-342900" defTabSz="449263" eaLnBrk="0" hangingPunct="0">
              <a:spcBef>
                <a:spcPts val="800"/>
              </a:spcBef>
              <a:defRPr/>
            </a:pPr>
            <a:endParaRPr lang="fr-FR" sz="2200" kern="0" dirty="0">
              <a:solidFill>
                <a:schemeClr val="tx2"/>
              </a:solidFill>
              <a:latin typeface="Calibri"/>
              <a:ea typeface="Microsoft YaHei"/>
            </a:endParaRPr>
          </a:p>
          <a:p>
            <a:pPr marL="342900" indent="-342900" defTabSz="449263" eaLnBrk="0" hangingPunct="0">
              <a:spcBef>
                <a:spcPts val="800"/>
              </a:spcBef>
              <a:defRPr/>
            </a:pPr>
            <a:endParaRPr lang="fr-FR" sz="2200" kern="0" dirty="0">
              <a:solidFill>
                <a:schemeClr val="tx2"/>
              </a:solidFill>
              <a:latin typeface="Calibri"/>
              <a:ea typeface="Microsoft YaHei"/>
            </a:endParaRPr>
          </a:p>
          <a:p>
            <a:pPr marL="342900" indent="-342900" defTabSz="449263" eaLnBrk="0" hangingPunct="0">
              <a:spcBef>
                <a:spcPts val="800"/>
              </a:spcBef>
              <a:defRPr/>
            </a:pPr>
            <a:endParaRPr lang="fr-FR" sz="2200" kern="0" dirty="0">
              <a:solidFill>
                <a:schemeClr val="tx2"/>
              </a:solidFill>
              <a:latin typeface="Calibri"/>
              <a:ea typeface="Microsoft YaHei"/>
            </a:endParaRPr>
          </a:p>
          <a:p>
            <a:pPr marL="342900" indent="-342900" defTabSz="449263" eaLnBrk="0" hangingPunct="0">
              <a:spcBef>
                <a:spcPts val="800"/>
              </a:spcBef>
              <a:defRPr/>
            </a:pPr>
            <a:endParaRPr lang="fr-FR" sz="2200" kern="0" dirty="0">
              <a:solidFill>
                <a:schemeClr val="tx2"/>
              </a:solidFill>
              <a:latin typeface="Calibri"/>
              <a:ea typeface="Microsoft YaHei"/>
            </a:endParaRPr>
          </a:p>
          <a:p>
            <a:pPr marL="342900" indent="-342900" defTabSz="449263" eaLnBrk="0" hangingPunct="0">
              <a:spcBef>
                <a:spcPts val="800"/>
              </a:spcBef>
              <a:defRPr/>
            </a:pPr>
            <a:endParaRPr lang="fr-FR" sz="2200" kern="0" dirty="0">
              <a:solidFill>
                <a:schemeClr val="tx2"/>
              </a:solidFill>
              <a:latin typeface="Calibri"/>
              <a:ea typeface="Microsoft YaHei"/>
            </a:endParaRPr>
          </a:p>
          <a:p>
            <a:pPr marL="342900" indent="-342900" defTabSz="449263" eaLnBrk="0" hangingPunct="0">
              <a:spcBef>
                <a:spcPts val="800"/>
              </a:spcBef>
              <a:defRPr/>
            </a:pPr>
            <a:endParaRPr lang="fr-FR" sz="2200" kern="0" dirty="0">
              <a:solidFill>
                <a:schemeClr val="tx2"/>
              </a:solidFill>
              <a:latin typeface="Calibri"/>
              <a:ea typeface="Microsoft YaHei"/>
            </a:endParaRPr>
          </a:p>
          <a:p>
            <a:pPr marL="742950" lvl="1" indent="-285750" defTabSz="449263" eaLnBrk="0" hangingPunct="0">
              <a:spcBef>
                <a:spcPts val="700"/>
              </a:spcBef>
              <a:defRPr/>
            </a:pPr>
            <a:endParaRPr lang="fr-FR" kern="0" dirty="0">
              <a:solidFill>
                <a:schemeClr val="tx2"/>
              </a:solidFill>
              <a:latin typeface="Calibri"/>
              <a:ea typeface="Microsoft YaHei"/>
            </a:endParaRPr>
          </a:p>
          <a:p>
            <a:pPr marL="342900" indent="-342900" defTabSz="449263" eaLnBrk="0" hangingPunct="0">
              <a:spcBef>
                <a:spcPts val="800"/>
              </a:spcBef>
              <a:defRPr/>
            </a:pPr>
            <a:endParaRPr lang="fr-FR" sz="3200" kern="0" dirty="0">
              <a:solidFill>
                <a:srgbClr val="000000"/>
              </a:solidFill>
              <a:latin typeface="Calibri"/>
              <a:ea typeface="Microsoft YaHei"/>
            </a:endParaRPr>
          </a:p>
          <a:p>
            <a:pPr marL="342900" indent="-342900" defTabSz="449263" eaLnBrk="0" hangingPunct="0">
              <a:spcBef>
                <a:spcPts val="800"/>
              </a:spcBef>
              <a:defRPr/>
            </a:pPr>
            <a:endParaRPr lang="fr-FR" sz="3200" kern="0" dirty="0">
              <a:solidFill>
                <a:srgbClr val="000000"/>
              </a:solidFill>
              <a:latin typeface="Calibri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14758976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390650" y="1010443"/>
            <a:ext cx="7296150" cy="312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/>
          <a:lstStyle/>
          <a:p>
            <a:pPr marL="342900" marR="0" lvl="0" indent="-336550" algn="ctr" defTabSz="449263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 pitchFamily="34" charset="0"/>
              <a:ea typeface="Microsoft YaHei" pitchFamily="34" charset="-122"/>
              <a:cs typeface="Arial" pitchFamily="34" charset="0"/>
            </a:endParaRPr>
          </a:p>
          <a:p>
            <a:pPr marL="342900" marR="0" lvl="0" indent="-336550" algn="ctr" defTabSz="449263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itchFamily="34" charset="0"/>
                <a:ea typeface="Microsoft YaHei" pitchFamily="34" charset="-122"/>
                <a:cs typeface="Arial" pitchFamily="34" charset="0"/>
              </a:rPr>
              <a:t/>
            </a:r>
            <a:b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itchFamily="34" charset="0"/>
                <a:ea typeface="Microsoft YaHei" pitchFamily="34" charset="-122"/>
                <a:cs typeface="Arial" pitchFamily="34" charset="0"/>
              </a:rPr>
            </a:b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 pitchFamily="34" charset="0"/>
              <a:ea typeface="Microsoft YaHei" pitchFamily="34" charset="-122"/>
              <a:cs typeface="Arial" pitchFamily="34" charset="0"/>
            </a:endParaRPr>
          </a:p>
          <a:p>
            <a:pPr marL="342900" marR="0" lvl="0" indent="-336550" algn="ctr" defTabSz="449263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 pitchFamily="34" charset="0"/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289050" y="47226"/>
            <a:ext cx="7785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 charset="0"/>
                <a:ea typeface="Microsoft YaHei" pitchFamily="34" charset="-122"/>
                <a:cs typeface="Arial" pitchFamily="34" charset="0"/>
              </a:rPr>
              <a:t>Extending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 charset="0"/>
                <a:ea typeface="Microsoft YaHei" pitchFamily="34" charset="-122"/>
                <a:cs typeface="Arial" pitchFamily="34" charset="0"/>
              </a:rPr>
              <a:t> the technical life-time of reactors, while planning a gradual decommissioning 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itchFamily="34" charset="0"/>
              <a:ea typeface="Microsoft YaHei" pitchFamily="34" charset="-122"/>
              <a:cs typeface="Arial" pitchFamily="34" charset="0"/>
            </a:endParaRPr>
          </a:p>
        </p:txBody>
      </p:sp>
      <p:pic>
        <p:nvPicPr>
          <p:cNvPr id="8196" name="Picture 4"/>
          <p:cNvPicPr>
            <a:picLocks noChangeAspect="1"/>
          </p:cNvPicPr>
          <p:nvPr/>
        </p:nvPicPr>
        <p:blipFill>
          <a:blip r:embed="rId3" cstate="print"/>
          <a:srcRect l="35493" t="-25671" r="-40253"/>
          <a:stretch>
            <a:fillRect/>
          </a:stretch>
        </p:blipFill>
        <p:spPr bwMode="auto">
          <a:xfrm>
            <a:off x="0" y="0"/>
            <a:ext cx="125253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175" y="0"/>
            <a:ext cx="1244600" cy="5143500"/>
          </a:xfrm>
          <a:prstGeom prst="rect">
            <a:avLst/>
          </a:prstGeom>
          <a:solidFill>
            <a:srgbClr val="336699">
              <a:alpha val="78999"/>
            </a:srgbClr>
          </a:solidFill>
          <a:ln w="9363">
            <a:solidFill>
              <a:srgbClr val="4A7EBB"/>
            </a:solidFill>
            <a:prstDash val="solid"/>
            <a:miter/>
          </a:ln>
          <a:effectLst>
            <a:outerShdw dist="23042" dir="5400000" algn="tl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449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Microsoft YaHei"/>
              <a:cs typeface="Arial"/>
            </a:endParaRPr>
          </a:p>
        </p:txBody>
      </p:sp>
      <p:pic>
        <p:nvPicPr>
          <p:cNvPr id="8198" name="Picture 6"/>
          <p:cNvPicPr>
            <a:picLocks noChangeAspect="1"/>
          </p:cNvPicPr>
          <p:nvPr/>
        </p:nvPicPr>
        <p:blipFill>
          <a:blip r:embed="rId4" cstate="print"/>
          <a:srcRect l="54228"/>
          <a:stretch>
            <a:fillRect/>
          </a:stretch>
        </p:blipFill>
        <p:spPr bwMode="auto">
          <a:xfrm>
            <a:off x="795338" y="3031690"/>
            <a:ext cx="4572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3047565"/>
            <a:ext cx="2000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5113" y="4873625"/>
            <a:ext cx="2317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13" y="4832350"/>
            <a:ext cx="217487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0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5425" y="212725"/>
            <a:ext cx="841375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6798" rIns="90004" bIns="46798" anchor="ctr"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fld id="{473267C9-7955-4134-BFF4-D80A6390E0C3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Microsoft YaHei" pitchFamily="34" charset="-122"/>
                <a:cs typeface="Arial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0" algn="l"/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4288" algn="l"/>
                  <a:tab pos="8083550" algn="l"/>
                  <a:tab pos="8532813" algn="l"/>
                  <a:tab pos="8982075" algn="l"/>
                </a:tabLst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5858961" y="1001191"/>
            <a:ext cx="2989262" cy="394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3" tIns="35099" rIns="67503" bIns="35099" anchorCtr="1">
            <a:spAutoFit/>
          </a:bodyPr>
          <a:lstStyle>
            <a:lvl1pPr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kumimoji="0" lang="fr-FR" altLang="fr-FR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Arial" pitchFamily="34" charset="0"/>
              </a:rPr>
              <a:t>French</a:t>
            </a:r>
            <a:r>
              <a:rPr kumimoji="0" lang="fr-FR" altLang="fr-FR" sz="105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Arial" pitchFamily="34" charset="0"/>
              </a:rPr>
              <a:t> </a:t>
            </a:r>
            <a:r>
              <a:rPr kumimoji="0" lang="fr-FR" altLang="fr-FR" sz="105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Arial" pitchFamily="34" charset="0"/>
              </a:rPr>
              <a:t>nuclear</a:t>
            </a:r>
            <a:r>
              <a:rPr kumimoji="0" lang="fr-FR" altLang="fr-FR" sz="105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Arial" pitchFamily="34" charset="0"/>
              </a:rPr>
              <a:t> </a:t>
            </a:r>
            <a:r>
              <a:rPr kumimoji="0" lang="fr-FR" altLang="fr-FR" sz="105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Arial" pitchFamily="34" charset="0"/>
              </a:rPr>
              <a:t>capacity</a:t>
            </a:r>
            <a:r>
              <a:rPr kumimoji="0" lang="fr-FR" altLang="fr-FR" sz="105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Arial" pitchFamily="34" charset="0"/>
              </a:rPr>
              <a:t> (GW) </a:t>
            </a:r>
            <a:r>
              <a:rPr kumimoji="0" lang="fr-FR" altLang="fr-FR" sz="105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Arial" pitchFamily="34" charset="0"/>
              </a:rPr>
              <a:t>assuming</a:t>
            </a:r>
            <a:r>
              <a:rPr kumimoji="0" lang="fr-FR" altLang="fr-FR" sz="105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Arial" pitchFamily="34" charset="0"/>
              </a:rPr>
              <a:t> a 40 </a:t>
            </a:r>
            <a:r>
              <a:rPr kumimoji="0" lang="fr-FR" altLang="fr-FR" sz="105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Arial" pitchFamily="34" charset="0"/>
              </a:rPr>
              <a:t>year</a:t>
            </a:r>
            <a:r>
              <a:rPr kumimoji="0" lang="fr-FR" altLang="fr-FR" sz="105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Arial" pitchFamily="34" charset="0"/>
              </a:rPr>
              <a:t> </a:t>
            </a:r>
            <a:r>
              <a:rPr kumimoji="0" lang="fr-FR" altLang="fr-FR" sz="105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Arial" pitchFamily="34" charset="0"/>
              </a:rPr>
              <a:t>technical</a:t>
            </a:r>
            <a:r>
              <a:rPr kumimoji="0" lang="fr-FR" altLang="fr-FR" sz="105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Arial" pitchFamily="34" charset="0"/>
              </a:rPr>
              <a:t> </a:t>
            </a:r>
            <a:r>
              <a:rPr kumimoji="0" lang="fr-FR" altLang="fr-FR" sz="105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Arial" pitchFamily="34" charset="0"/>
              </a:rPr>
              <a:t>lifetime</a:t>
            </a:r>
            <a:r>
              <a:rPr kumimoji="0" lang="fr-FR" altLang="fr-FR" sz="105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Arial" pitchFamily="34" charset="0"/>
              </a:rPr>
              <a:t> </a:t>
            </a:r>
            <a:endParaRPr kumimoji="0" lang="fr-FR" altLang="fr-FR" sz="105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Arial" pitchFamily="34" charset="0"/>
            </a:endParaRPr>
          </a:p>
        </p:txBody>
      </p:sp>
      <p:sp>
        <p:nvSpPr>
          <p:cNvPr id="19" name="ZoneTexte 18"/>
          <p:cNvSpPr txBox="1">
            <a:spLocks noChangeArrowheads="1"/>
          </p:cNvSpPr>
          <p:nvPr/>
        </p:nvSpPr>
        <p:spPr bwMode="auto">
          <a:xfrm>
            <a:off x="5832246" y="3661799"/>
            <a:ext cx="280828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ts val="700"/>
              </a:spcBef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ts val="600"/>
              </a:spcBef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ts val="500"/>
              </a:spcBef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ts val="500"/>
              </a:spcBef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itchFamily="34" charset="0"/>
              </a:rPr>
              <a:t>Source: EDF</a:t>
            </a:r>
            <a:endParaRPr kumimoji="0" lang="fr-FR" altLang="fr-FR" sz="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Arial" pitchFamily="34" charset="0"/>
            </a:endParaRPr>
          </a:p>
        </p:txBody>
      </p:sp>
      <p:sp>
        <p:nvSpPr>
          <p:cNvPr id="15" name="Espace réservé du contenu 5"/>
          <p:cNvSpPr txBox="1">
            <a:spLocks/>
          </p:cNvSpPr>
          <p:nvPr/>
        </p:nvSpPr>
        <p:spPr>
          <a:xfrm>
            <a:off x="1376858" y="1074179"/>
            <a:ext cx="4165633" cy="28994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42900" indent="-342900" defTabSz="449263" eaLnBrk="0" hangingPunct="0"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fr-FR" sz="1400" kern="0" dirty="0" smtClean="0">
                <a:solidFill>
                  <a:schemeClr val="tx2"/>
                </a:solidFill>
                <a:latin typeface="Calibri"/>
                <a:ea typeface="Microsoft YaHei"/>
              </a:rPr>
              <a:t>On </a:t>
            </a:r>
            <a:r>
              <a:rPr lang="fr-FR" sz="1400" kern="0" dirty="0" err="1" smtClean="0">
                <a:solidFill>
                  <a:schemeClr val="tx2"/>
                </a:solidFill>
                <a:latin typeface="Calibri"/>
                <a:ea typeface="Microsoft YaHei"/>
              </a:rPr>
              <a:t>average</a:t>
            </a:r>
            <a:r>
              <a:rPr lang="fr-FR" sz="1400" kern="0" dirty="0">
                <a:solidFill>
                  <a:schemeClr val="tx2"/>
                </a:solidFill>
                <a:latin typeface="Calibri"/>
                <a:ea typeface="Microsoft YaHei"/>
              </a:rPr>
              <a:t>,</a:t>
            </a:r>
            <a:r>
              <a:rPr lang="fr-FR" sz="1400" kern="0" dirty="0" smtClean="0">
                <a:solidFill>
                  <a:schemeClr val="tx2"/>
                </a:solidFill>
                <a:latin typeface="Calibri"/>
                <a:ea typeface="Microsoft YaHei"/>
              </a:rPr>
              <a:t> French </a:t>
            </a:r>
            <a:r>
              <a:rPr lang="fr-FR" sz="1400" kern="0" dirty="0" err="1" smtClean="0">
                <a:solidFill>
                  <a:schemeClr val="tx2"/>
                </a:solidFill>
                <a:latin typeface="Calibri"/>
                <a:ea typeface="Microsoft YaHei"/>
              </a:rPr>
              <a:t>reactors</a:t>
            </a:r>
            <a:r>
              <a:rPr lang="fr-FR" sz="1400" kern="0" dirty="0" smtClean="0">
                <a:solidFill>
                  <a:schemeClr val="tx2"/>
                </a:solidFill>
                <a:latin typeface="Calibri"/>
                <a:ea typeface="Microsoft YaHei"/>
              </a:rPr>
              <a:t> are 31 </a:t>
            </a:r>
            <a:r>
              <a:rPr lang="fr-FR" sz="1400" kern="0" dirty="0" err="1" smtClean="0">
                <a:solidFill>
                  <a:schemeClr val="tx2"/>
                </a:solidFill>
                <a:latin typeface="Calibri"/>
                <a:ea typeface="Microsoft YaHei"/>
              </a:rPr>
              <a:t>years</a:t>
            </a:r>
            <a:r>
              <a:rPr lang="fr-FR" sz="1400" kern="0" dirty="0" smtClean="0">
                <a:solidFill>
                  <a:schemeClr val="tx2"/>
                </a:solidFill>
                <a:latin typeface="Calibri"/>
                <a:ea typeface="Microsoft YaHei"/>
              </a:rPr>
              <a:t> </a:t>
            </a:r>
            <a:r>
              <a:rPr lang="fr-FR" sz="1400" kern="0" dirty="0" err="1" smtClean="0">
                <a:solidFill>
                  <a:schemeClr val="tx2"/>
                </a:solidFill>
                <a:latin typeface="Calibri"/>
                <a:ea typeface="Microsoft YaHei"/>
              </a:rPr>
              <a:t>old</a:t>
            </a:r>
            <a:endParaRPr lang="fr-FR" sz="1400" kern="0" dirty="0">
              <a:solidFill>
                <a:schemeClr val="tx2"/>
              </a:solidFill>
              <a:latin typeface="Calibri"/>
              <a:ea typeface="Microsoft YaHei"/>
            </a:endParaRPr>
          </a:p>
          <a:p>
            <a:pPr marL="342900" indent="-342900" defTabSz="449263" eaLnBrk="0" hangingPunct="0"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fr-FR" sz="1400" kern="0" dirty="0" smtClean="0">
                <a:solidFill>
                  <a:schemeClr val="tx2"/>
                </a:solidFill>
                <a:latin typeface="Calibri"/>
                <a:ea typeface="Microsoft YaHei"/>
              </a:rPr>
              <a:t>75% of all French </a:t>
            </a:r>
            <a:r>
              <a:rPr lang="fr-FR" sz="1400" kern="0" dirty="0" err="1" smtClean="0">
                <a:solidFill>
                  <a:schemeClr val="tx2"/>
                </a:solidFill>
                <a:latin typeface="Calibri"/>
                <a:ea typeface="Microsoft YaHei"/>
              </a:rPr>
              <a:t>reactors</a:t>
            </a:r>
            <a:r>
              <a:rPr lang="fr-FR" sz="1400" kern="0" dirty="0" smtClean="0">
                <a:solidFill>
                  <a:schemeClr val="tx2"/>
                </a:solidFill>
                <a:latin typeface="Calibri"/>
                <a:ea typeface="Microsoft YaHei"/>
              </a:rPr>
              <a:t> </a:t>
            </a:r>
            <a:r>
              <a:rPr lang="fr-FR" sz="1400" kern="0" dirty="0" err="1" smtClean="0">
                <a:solidFill>
                  <a:schemeClr val="tx2"/>
                </a:solidFill>
                <a:latin typeface="Calibri"/>
                <a:ea typeface="Microsoft YaHei"/>
              </a:rPr>
              <a:t>will</a:t>
            </a:r>
            <a:r>
              <a:rPr lang="fr-FR" sz="1400" kern="0" dirty="0" smtClean="0">
                <a:solidFill>
                  <a:schemeClr val="tx2"/>
                </a:solidFill>
                <a:latin typeface="Calibri"/>
                <a:ea typeface="Microsoft YaHei"/>
              </a:rPr>
              <a:t> </a:t>
            </a:r>
            <a:r>
              <a:rPr lang="fr-FR" sz="1400" kern="0" dirty="0" err="1" smtClean="0">
                <a:solidFill>
                  <a:schemeClr val="tx2"/>
                </a:solidFill>
                <a:latin typeface="Calibri"/>
                <a:ea typeface="Microsoft YaHei"/>
              </a:rPr>
              <a:t>reach</a:t>
            </a:r>
            <a:r>
              <a:rPr lang="fr-FR" sz="1400" kern="0" dirty="0" smtClean="0">
                <a:solidFill>
                  <a:schemeClr val="tx2"/>
                </a:solidFill>
                <a:latin typeface="Calibri"/>
                <a:ea typeface="Microsoft YaHei"/>
              </a:rPr>
              <a:t> the 40 </a:t>
            </a:r>
            <a:r>
              <a:rPr lang="fr-FR" sz="1400" kern="0" dirty="0" err="1" smtClean="0">
                <a:solidFill>
                  <a:schemeClr val="tx2"/>
                </a:solidFill>
                <a:latin typeface="Calibri"/>
                <a:ea typeface="Microsoft YaHei"/>
              </a:rPr>
              <a:t>years</a:t>
            </a:r>
            <a:r>
              <a:rPr lang="fr-FR" sz="1400" kern="0" dirty="0" smtClean="0">
                <a:solidFill>
                  <a:schemeClr val="tx2"/>
                </a:solidFill>
                <a:latin typeface="Calibri"/>
                <a:ea typeface="Microsoft YaHei"/>
              </a:rPr>
              <a:t> </a:t>
            </a:r>
            <a:r>
              <a:rPr lang="fr-FR" sz="1400" kern="0" dirty="0" err="1" smtClean="0">
                <a:solidFill>
                  <a:schemeClr val="tx2"/>
                </a:solidFill>
                <a:latin typeface="Calibri"/>
                <a:ea typeface="Microsoft YaHei"/>
              </a:rPr>
              <a:t>threshold</a:t>
            </a:r>
            <a:r>
              <a:rPr lang="fr-FR" sz="1400" kern="0" dirty="0" smtClean="0">
                <a:solidFill>
                  <a:schemeClr val="tx2"/>
                </a:solidFill>
                <a:latin typeface="Calibri"/>
                <a:ea typeface="Microsoft YaHei"/>
              </a:rPr>
              <a:t> by 2030</a:t>
            </a:r>
            <a:endParaRPr lang="fr-FR" sz="1400" b="1" kern="0" dirty="0">
              <a:solidFill>
                <a:schemeClr val="tx2"/>
              </a:solidFill>
              <a:latin typeface="Calibri"/>
              <a:ea typeface="Microsoft YaHei"/>
            </a:endParaRPr>
          </a:p>
          <a:p>
            <a:pPr marL="285750" indent="-285750" defTabSz="449263" eaLnBrk="0" hangingPunct="0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fr-FR" sz="1400" b="1" kern="0" dirty="0" smtClean="0">
                <a:solidFill>
                  <a:schemeClr val="tx2"/>
                </a:solidFill>
                <a:latin typeface="Calibri"/>
                <a:ea typeface="Microsoft YaHei"/>
              </a:rPr>
              <a:t>« GRAND CARENAGE » : </a:t>
            </a:r>
            <a:r>
              <a:rPr lang="fr-FR" sz="1400" kern="0" dirty="0" smtClean="0">
                <a:solidFill>
                  <a:schemeClr val="tx2"/>
                </a:solidFill>
                <a:latin typeface="Calibri"/>
                <a:ea typeface="Microsoft YaHei"/>
              </a:rPr>
              <a:t>Investment programme to </a:t>
            </a:r>
            <a:r>
              <a:rPr lang="fr-FR" sz="1400" kern="0" dirty="0" err="1" smtClean="0">
                <a:solidFill>
                  <a:schemeClr val="tx2"/>
                </a:solidFill>
                <a:latin typeface="Calibri"/>
                <a:ea typeface="Microsoft YaHei"/>
              </a:rPr>
              <a:t>modernize</a:t>
            </a:r>
            <a:r>
              <a:rPr lang="fr-FR" sz="1400" kern="0" dirty="0" smtClean="0">
                <a:solidFill>
                  <a:schemeClr val="tx2"/>
                </a:solidFill>
                <a:latin typeface="Calibri"/>
                <a:ea typeface="Microsoft YaHei"/>
              </a:rPr>
              <a:t> </a:t>
            </a:r>
            <a:r>
              <a:rPr lang="fr-FR" sz="1400" kern="0" dirty="0" err="1" smtClean="0">
                <a:solidFill>
                  <a:schemeClr val="tx2"/>
                </a:solidFill>
                <a:latin typeface="Calibri"/>
                <a:ea typeface="Microsoft YaHei"/>
              </a:rPr>
              <a:t>existing</a:t>
            </a:r>
            <a:r>
              <a:rPr lang="fr-FR" sz="1400" kern="0" dirty="0" smtClean="0">
                <a:solidFill>
                  <a:schemeClr val="tx2"/>
                </a:solidFill>
                <a:latin typeface="Calibri"/>
                <a:ea typeface="Microsoft YaHei"/>
              </a:rPr>
              <a:t> </a:t>
            </a:r>
            <a:r>
              <a:rPr lang="fr-FR" sz="1400" kern="0" dirty="0" err="1" smtClean="0">
                <a:solidFill>
                  <a:schemeClr val="tx2"/>
                </a:solidFill>
                <a:latin typeface="Calibri"/>
                <a:ea typeface="Microsoft YaHei"/>
              </a:rPr>
              <a:t>reactors</a:t>
            </a:r>
            <a:r>
              <a:rPr lang="fr-FR" sz="1400" kern="0" dirty="0" smtClean="0">
                <a:solidFill>
                  <a:schemeClr val="tx2"/>
                </a:solidFill>
                <a:latin typeface="Calibri"/>
                <a:ea typeface="Microsoft YaHei"/>
              </a:rPr>
              <a:t> and </a:t>
            </a:r>
            <a:r>
              <a:rPr lang="fr-FR" sz="1400" kern="0" dirty="0" err="1" smtClean="0">
                <a:solidFill>
                  <a:schemeClr val="tx2"/>
                </a:solidFill>
                <a:latin typeface="Calibri"/>
                <a:ea typeface="Microsoft YaHei"/>
              </a:rPr>
              <a:t>ensure</a:t>
            </a:r>
            <a:r>
              <a:rPr lang="fr-FR" sz="1400" kern="0" dirty="0" smtClean="0">
                <a:solidFill>
                  <a:schemeClr val="tx2"/>
                </a:solidFill>
                <a:latin typeface="Calibri"/>
                <a:ea typeface="Microsoft YaHei"/>
              </a:rPr>
              <a:t> a </a:t>
            </a:r>
            <a:r>
              <a:rPr lang="fr-FR" sz="1400" kern="0" dirty="0" err="1" smtClean="0">
                <a:solidFill>
                  <a:schemeClr val="tx2"/>
                </a:solidFill>
                <a:latin typeface="Calibri"/>
                <a:ea typeface="Microsoft YaHei"/>
              </a:rPr>
              <a:t>safe</a:t>
            </a:r>
            <a:r>
              <a:rPr lang="fr-FR" sz="1400" kern="0" dirty="0" smtClean="0">
                <a:solidFill>
                  <a:schemeClr val="tx2"/>
                </a:solidFill>
                <a:latin typeface="Calibri"/>
                <a:ea typeface="Microsoft YaHei"/>
              </a:rPr>
              <a:t> and high-</a:t>
            </a:r>
            <a:r>
              <a:rPr lang="fr-FR" sz="1400" kern="0" dirty="0" err="1" smtClean="0">
                <a:solidFill>
                  <a:schemeClr val="tx2"/>
                </a:solidFill>
                <a:latin typeface="Calibri"/>
                <a:ea typeface="Microsoft YaHei"/>
              </a:rPr>
              <a:t>performing</a:t>
            </a:r>
            <a:r>
              <a:rPr lang="fr-FR" sz="1400" kern="0" dirty="0" smtClean="0">
                <a:solidFill>
                  <a:schemeClr val="tx2"/>
                </a:solidFill>
                <a:latin typeface="Calibri"/>
                <a:ea typeface="Microsoft YaHei"/>
              </a:rPr>
              <a:t> </a:t>
            </a:r>
            <a:r>
              <a:rPr lang="fr-FR" sz="1400" kern="0" dirty="0" err="1" smtClean="0">
                <a:solidFill>
                  <a:schemeClr val="tx2"/>
                </a:solidFill>
                <a:latin typeface="Calibri"/>
                <a:ea typeface="Microsoft YaHei"/>
              </a:rPr>
              <a:t>operation</a:t>
            </a:r>
            <a:r>
              <a:rPr lang="fr-FR" sz="1400" kern="0" dirty="0" smtClean="0">
                <a:solidFill>
                  <a:schemeClr val="tx2"/>
                </a:solidFill>
                <a:latin typeface="Calibri"/>
                <a:ea typeface="Microsoft YaHei"/>
              </a:rPr>
              <a:t> </a:t>
            </a:r>
            <a:r>
              <a:rPr lang="fr-FR" sz="1400" kern="0" dirty="0" err="1" smtClean="0">
                <a:solidFill>
                  <a:schemeClr val="tx2"/>
                </a:solidFill>
                <a:latin typeface="Calibri"/>
                <a:ea typeface="Microsoft YaHei"/>
              </a:rPr>
              <a:t>beyond</a:t>
            </a:r>
            <a:r>
              <a:rPr lang="fr-FR" sz="1400" kern="0" dirty="0" smtClean="0">
                <a:solidFill>
                  <a:schemeClr val="tx2"/>
                </a:solidFill>
                <a:latin typeface="Calibri"/>
                <a:ea typeface="Microsoft YaHei"/>
              </a:rPr>
              <a:t> 40 </a:t>
            </a:r>
            <a:r>
              <a:rPr lang="fr-FR" sz="1400" kern="0" dirty="0" err="1" smtClean="0">
                <a:solidFill>
                  <a:schemeClr val="tx2"/>
                </a:solidFill>
                <a:latin typeface="Calibri"/>
                <a:ea typeface="Microsoft YaHei"/>
              </a:rPr>
              <a:t>years</a:t>
            </a:r>
            <a:r>
              <a:rPr lang="fr-FR" sz="1400" kern="0" dirty="0" smtClean="0">
                <a:solidFill>
                  <a:schemeClr val="tx2"/>
                </a:solidFill>
                <a:latin typeface="Calibri"/>
                <a:ea typeface="Microsoft YaHei"/>
              </a:rPr>
              <a:t>, </a:t>
            </a:r>
            <a:r>
              <a:rPr lang="fr-FR" sz="1400" kern="0" dirty="0" err="1" smtClean="0">
                <a:solidFill>
                  <a:schemeClr val="tx2"/>
                </a:solidFill>
                <a:latin typeface="Calibri"/>
                <a:ea typeface="Microsoft YaHei"/>
              </a:rPr>
              <a:t>with</a:t>
            </a:r>
            <a:r>
              <a:rPr lang="fr-FR" sz="1400" kern="0" dirty="0" smtClean="0">
                <a:solidFill>
                  <a:schemeClr val="tx2"/>
                </a:solidFill>
                <a:latin typeface="Calibri"/>
                <a:ea typeface="Microsoft YaHei"/>
              </a:rPr>
              <a:t> the </a:t>
            </a:r>
            <a:r>
              <a:rPr lang="fr-FR" sz="1400" kern="0" dirty="0" err="1" smtClean="0">
                <a:solidFill>
                  <a:schemeClr val="tx2"/>
                </a:solidFill>
                <a:latin typeface="Calibri"/>
                <a:ea typeface="Microsoft YaHei"/>
              </a:rPr>
              <a:t>approval</a:t>
            </a:r>
            <a:r>
              <a:rPr lang="fr-FR" sz="1400" kern="0" dirty="0" smtClean="0">
                <a:solidFill>
                  <a:schemeClr val="tx2"/>
                </a:solidFill>
                <a:latin typeface="Calibri"/>
                <a:ea typeface="Microsoft YaHei"/>
              </a:rPr>
              <a:t> of the </a:t>
            </a:r>
            <a:r>
              <a:rPr lang="fr-FR" sz="1400" kern="0" dirty="0" err="1" smtClean="0">
                <a:solidFill>
                  <a:schemeClr val="tx2"/>
                </a:solidFill>
                <a:latin typeface="Calibri"/>
                <a:ea typeface="Microsoft YaHei"/>
              </a:rPr>
              <a:t>Nuclear</a:t>
            </a:r>
            <a:r>
              <a:rPr lang="fr-FR" sz="1400" kern="0" dirty="0" smtClean="0">
                <a:solidFill>
                  <a:schemeClr val="tx2"/>
                </a:solidFill>
                <a:latin typeface="Calibri"/>
                <a:ea typeface="Microsoft YaHei"/>
              </a:rPr>
              <a:t> </a:t>
            </a:r>
            <a:r>
              <a:rPr lang="fr-FR" sz="1400" kern="0" dirty="0" err="1" smtClean="0">
                <a:solidFill>
                  <a:schemeClr val="tx2"/>
                </a:solidFill>
                <a:latin typeface="Calibri"/>
                <a:ea typeface="Microsoft YaHei"/>
              </a:rPr>
              <a:t>Safety</a:t>
            </a:r>
            <a:r>
              <a:rPr lang="fr-FR" sz="1400" kern="0" dirty="0" smtClean="0">
                <a:solidFill>
                  <a:schemeClr val="tx2"/>
                </a:solidFill>
                <a:latin typeface="Calibri"/>
                <a:ea typeface="Microsoft YaHei"/>
              </a:rPr>
              <a:t> Agency</a:t>
            </a:r>
          </a:p>
          <a:p>
            <a:pPr marL="742950" lvl="1" indent="-285750" defTabSz="449263" eaLnBrk="0" hangingPunct="0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fr-FR" sz="1400" kern="0" dirty="0" smtClean="0">
                <a:solidFill>
                  <a:schemeClr val="tx2"/>
                </a:solidFill>
                <a:latin typeface="Calibri"/>
                <a:ea typeface="Microsoft YaHei"/>
              </a:rPr>
              <a:t>€4bn/</a:t>
            </a:r>
            <a:r>
              <a:rPr lang="fr-FR" sz="1400" kern="0" dirty="0" err="1" smtClean="0">
                <a:solidFill>
                  <a:schemeClr val="tx2"/>
                </a:solidFill>
                <a:latin typeface="Calibri"/>
                <a:ea typeface="Microsoft YaHei"/>
              </a:rPr>
              <a:t>yr</a:t>
            </a:r>
            <a:r>
              <a:rPr lang="fr-FR" sz="1400" kern="0" dirty="0" smtClean="0">
                <a:solidFill>
                  <a:schemeClr val="tx2"/>
                </a:solidFill>
                <a:latin typeface="Calibri"/>
                <a:ea typeface="Microsoft YaHei"/>
              </a:rPr>
              <a:t> over 2014-2025</a:t>
            </a:r>
          </a:p>
          <a:p>
            <a:pPr marL="742950" lvl="1" indent="-285750" defTabSz="449263" eaLnBrk="0" hangingPunct="0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fr-FR" sz="1400" kern="0" dirty="0" smtClean="0">
                <a:solidFill>
                  <a:schemeClr val="tx2"/>
                </a:solidFill>
                <a:latin typeface="Calibri"/>
                <a:ea typeface="Microsoft YaHei"/>
              </a:rPr>
              <a:t>4th </a:t>
            </a:r>
            <a:r>
              <a:rPr lang="fr-FR" sz="1400" kern="0" dirty="0" err="1" smtClean="0">
                <a:solidFill>
                  <a:schemeClr val="tx2"/>
                </a:solidFill>
                <a:latin typeface="Calibri"/>
                <a:ea typeface="Microsoft YaHei"/>
              </a:rPr>
              <a:t>ten-year</a:t>
            </a:r>
            <a:r>
              <a:rPr lang="fr-FR" sz="1400" kern="0" dirty="0" smtClean="0">
                <a:solidFill>
                  <a:schemeClr val="tx2"/>
                </a:solidFill>
                <a:latin typeface="Calibri"/>
                <a:ea typeface="Microsoft YaHei"/>
              </a:rPr>
              <a:t> inspection to </a:t>
            </a:r>
            <a:r>
              <a:rPr lang="fr-FR" sz="1400" kern="0" dirty="0" err="1" smtClean="0">
                <a:solidFill>
                  <a:schemeClr val="tx2"/>
                </a:solidFill>
                <a:latin typeface="Calibri"/>
                <a:ea typeface="Microsoft YaHei"/>
              </a:rPr>
              <a:t>start</a:t>
            </a:r>
            <a:r>
              <a:rPr lang="fr-FR" sz="1400" kern="0" dirty="0" smtClean="0">
                <a:solidFill>
                  <a:schemeClr val="tx2"/>
                </a:solidFill>
                <a:latin typeface="Calibri"/>
                <a:ea typeface="Microsoft YaHei"/>
              </a:rPr>
              <a:t> </a:t>
            </a:r>
            <a:r>
              <a:rPr lang="fr-FR" sz="1400" kern="0" dirty="0" err="1" smtClean="0">
                <a:solidFill>
                  <a:schemeClr val="tx2"/>
                </a:solidFill>
                <a:latin typeface="Calibri"/>
                <a:ea typeface="Microsoft YaHei"/>
              </a:rPr>
              <a:t>with</a:t>
            </a:r>
            <a:r>
              <a:rPr lang="fr-FR" sz="1400" kern="0" dirty="0" smtClean="0">
                <a:solidFill>
                  <a:schemeClr val="tx2"/>
                </a:solidFill>
                <a:latin typeface="Calibri"/>
                <a:ea typeface="Microsoft YaHei"/>
              </a:rPr>
              <a:t> the 900MW </a:t>
            </a:r>
            <a:r>
              <a:rPr lang="fr-FR" sz="1400" kern="0" dirty="0" err="1" smtClean="0">
                <a:solidFill>
                  <a:schemeClr val="tx2"/>
                </a:solidFill>
                <a:latin typeface="Calibri"/>
                <a:ea typeface="Microsoft YaHei"/>
              </a:rPr>
              <a:t>reactors</a:t>
            </a:r>
            <a:r>
              <a:rPr lang="fr-FR" sz="1400" kern="0" dirty="0" smtClean="0">
                <a:solidFill>
                  <a:schemeClr val="tx2"/>
                </a:solidFill>
                <a:latin typeface="Calibri"/>
                <a:ea typeface="Microsoft YaHei"/>
              </a:rPr>
              <a:t>, in 2019 for Tricastin </a:t>
            </a:r>
            <a:endParaRPr lang="fr-FR" sz="2200" kern="0" dirty="0">
              <a:solidFill>
                <a:schemeClr val="tx2"/>
              </a:solidFill>
              <a:latin typeface="Calibri"/>
              <a:ea typeface="Microsoft YaHei"/>
            </a:endParaRPr>
          </a:p>
          <a:p>
            <a:pPr marL="342900" indent="-342900" defTabSz="449263" eaLnBrk="0" hangingPunct="0">
              <a:spcBef>
                <a:spcPts val="800"/>
              </a:spcBef>
              <a:defRPr/>
            </a:pPr>
            <a:endParaRPr lang="fr-FR" sz="2200" kern="0" dirty="0">
              <a:solidFill>
                <a:schemeClr val="tx2"/>
              </a:solidFill>
              <a:latin typeface="Calibri"/>
              <a:ea typeface="Microsoft YaHei"/>
            </a:endParaRPr>
          </a:p>
          <a:p>
            <a:pPr marL="342900" indent="-342900" defTabSz="449263" eaLnBrk="0" hangingPunct="0">
              <a:spcBef>
                <a:spcPts val="800"/>
              </a:spcBef>
              <a:defRPr/>
            </a:pPr>
            <a:endParaRPr lang="fr-FR" sz="2200" kern="0" dirty="0">
              <a:solidFill>
                <a:schemeClr val="tx2"/>
              </a:solidFill>
              <a:latin typeface="Calibri"/>
              <a:ea typeface="Microsoft YaHei"/>
            </a:endParaRPr>
          </a:p>
          <a:p>
            <a:pPr marL="342900" indent="-342900" defTabSz="449263" eaLnBrk="0" hangingPunct="0">
              <a:spcBef>
                <a:spcPts val="800"/>
              </a:spcBef>
              <a:defRPr/>
            </a:pPr>
            <a:endParaRPr lang="fr-FR" sz="2200" kern="0" dirty="0">
              <a:solidFill>
                <a:schemeClr val="tx2"/>
              </a:solidFill>
              <a:latin typeface="Calibri"/>
              <a:ea typeface="Microsoft YaHei"/>
            </a:endParaRPr>
          </a:p>
          <a:p>
            <a:pPr marL="342900" indent="-342900" defTabSz="449263" eaLnBrk="0" hangingPunct="0">
              <a:spcBef>
                <a:spcPts val="800"/>
              </a:spcBef>
              <a:defRPr/>
            </a:pPr>
            <a:endParaRPr lang="fr-FR" sz="2200" kern="0" dirty="0">
              <a:solidFill>
                <a:schemeClr val="tx2"/>
              </a:solidFill>
              <a:latin typeface="Calibri"/>
              <a:ea typeface="Microsoft YaHei"/>
            </a:endParaRPr>
          </a:p>
          <a:p>
            <a:pPr marL="342900" indent="-342900" defTabSz="449263" eaLnBrk="0" hangingPunct="0">
              <a:spcBef>
                <a:spcPts val="800"/>
              </a:spcBef>
              <a:defRPr/>
            </a:pPr>
            <a:endParaRPr lang="fr-FR" sz="2200" kern="0" dirty="0">
              <a:solidFill>
                <a:schemeClr val="tx2"/>
              </a:solidFill>
              <a:latin typeface="Calibri"/>
              <a:ea typeface="Microsoft YaHei"/>
            </a:endParaRPr>
          </a:p>
          <a:p>
            <a:pPr marL="342900" indent="-342900" defTabSz="449263" eaLnBrk="0" hangingPunct="0">
              <a:spcBef>
                <a:spcPts val="800"/>
              </a:spcBef>
              <a:defRPr/>
            </a:pPr>
            <a:endParaRPr lang="fr-FR" sz="2200" kern="0" dirty="0">
              <a:solidFill>
                <a:schemeClr val="tx2"/>
              </a:solidFill>
              <a:latin typeface="Calibri"/>
              <a:ea typeface="Microsoft YaHei"/>
            </a:endParaRPr>
          </a:p>
          <a:p>
            <a:pPr marL="342900" indent="-342900" defTabSz="449263" eaLnBrk="0" hangingPunct="0">
              <a:spcBef>
                <a:spcPts val="800"/>
              </a:spcBef>
              <a:defRPr/>
            </a:pPr>
            <a:endParaRPr lang="fr-FR" sz="2200" kern="0" dirty="0">
              <a:solidFill>
                <a:schemeClr val="tx2"/>
              </a:solidFill>
              <a:latin typeface="Calibri"/>
              <a:ea typeface="Microsoft YaHei"/>
            </a:endParaRPr>
          </a:p>
          <a:p>
            <a:pPr marL="742950" lvl="1" indent="-285750" defTabSz="449263" eaLnBrk="0" hangingPunct="0">
              <a:spcBef>
                <a:spcPts val="700"/>
              </a:spcBef>
              <a:defRPr/>
            </a:pPr>
            <a:endParaRPr lang="fr-FR" kern="0" dirty="0">
              <a:solidFill>
                <a:schemeClr val="tx2"/>
              </a:solidFill>
              <a:latin typeface="Calibri"/>
              <a:ea typeface="Microsoft YaHei"/>
            </a:endParaRPr>
          </a:p>
          <a:p>
            <a:pPr marL="342900" indent="-342900" defTabSz="449263" eaLnBrk="0" hangingPunct="0">
              <a:spcBef>
                <a:spcPts val="800"/>
              </a:spcBef>
              <a:defRPr/>
            </a:pPr>
            <a:endParaRPr lang="fr-FR" sz="3200" kern="0" dirty="0">
              <a:solidFill>
                <a:srgbClr val="000000"/>
              </a:solidFill>
              <a:latin typeface="Calibri"/>
              <a:ea typeface="Microsoft YaHei"/>
            </a:endParaRPr>
          </a:p>
          <a:p>
            <a:pPr marL="342900" indent="-342900" defTabSz="449263" eaLnBrk="0" hangingPunct="0">
              <a:spcBef>
                <a:spcPts val="800"/>
              </a:spcBef>
              <a:defRPr/>
            </a:pPr>
            <a:endParaRPr lang="fr-FR" sz="3200" kern="0" dirty="0">
              <a:solidFill>
                <a:srgbClr val="000000"/>
              </a:solidFill>
              <a:latin typeface="Calibri"/>
              <a:ea typeface="Microsoft YaHei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32246" y="1385987"/>
            <a:ext cx="2865031" cy="2275811"/>
          </a:xfrm>
          <a:prstGeom prst="rect">
            <a:avLst/>
          </a:prstGeom>
        </p:spPr>
      </p:pic>
      <p:sp>
        <p:nvSpPr>
          <p:cNvPr id="18" name="Espace réservé du contenu 5"/>
          <p:cNvSpPr txBox="1">
            <a:spLocks/>
          </p:cNvSpPr>
          <p:nvPr/>
        </p:nvSpPr>
        <p:spPr>
          <a:xfrm>
            <a:off x="1376858" y="4142308"/>
            <a:ext cx="7471365" cy="6343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42900" indent="-342900" defTabSz="449263" eaLnBrk="0" hangingPunct="0"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fr-FR" sz="1400" kern="0" dirty="0" err="1" smtClean="0">
                <a:solidFill>
                  <a:schemeClr val="tx2"/>
                </a:solidFill>
                <a:latin typeface="Calibri"/>
                <a:ea typeface="Microsoft YaHei"/>
              </a:rPr>
              <a:t>Assuming</a:t>
            </a:r>
            <a:r>
              <a:rPr lang="fr-FR" sz="1400" kern="0" dirty="0" smtClean="0">
                <a:solidFill>
                  <a:schemeClr val="tx2"/>
                </a:solidFill>
                <a:latin typeface="Calibri"/>
                <a:ea typeface="Microsoft YaHei"/>
              </a:rPr>
              <a:t> a max. 60 </a:t>
            </a:r>
            <a:r>
              <a:rPr lang="fr-FR" sz="1400" kern="0" dirty="0" err="1" smtClean="0">
                <a:solidFill>
                  <a:schemeClr val="tx2"/>
                </a:solidFill>
                <a:latin typeface="Calibri"/>
                <a:ea typeface="Microsoft YaHei"/>
              </a:rPr>
              <a:t>yr</a:t>
            </a:r>
            <a:r>
              <a:rPr lang="fr-FR" sz="1400" kern="0" dirty="0" smtClean="0">
                <a:solidFill>
                  <a:schemeClr val="tx2"/>
                </a:solidFill>
                <a:latin typeface="Calibri"/>
                <a:ea typeface="Microsoft YaHei"/>
              </a:rPr>
              <a:t> </a:t>
            </a:r>
            <a:r>
              <a:rPr lang="fr-FR" sz="1400" kern="0" dirty="0" err="1" smtClean="0">
                <a:solidFill>
                  <a:schemeClr val="tx2"/>
                </a:solidFill>
                <a:latin typeface="Calibri"/>
                <a:ea typeface="Microsoft YaHei"/>
              </a:rPr>
              <a:t>technical</a:t>
            </a:r>
            <a:r>
              <a:rPr lang="fr-FR" sz="1400" kern="0" dirty="0" smtClean="0">
                <a:solidFill>
                  <a:schemeClr val="tx2"/>
                </a:solidFill>
                <a:latin typeface="Calibri"/>
                <a:ea typeface="Microsoft YaHei"/>
              </a:rPr>
              <a:t> life-time, 50GW of </a:t>
            </a:r>
            <a:r>
              <a:rPr lang="fr-FR" sz="1400" kern="0" dirty="0" err="1" smtClean="0">
                <a:solidFill>
                  <a:schemeClr val="tx2"/>
                </a:solidFill>
                <a:latin typeface="Calibri"/>
                <a:ea typeface="Microsoft YaHei"/>
              </a:rPr>
              <a:t>nuclear</a:t>
            </a:r>
            <a:r>
              <a:rPr lang="fr-FR" sz="1400" kern="0" dirty="0" smtClean="0">
                <a:solidFill>
                  <a:schemeClr val="tx2"/>
                </a:solidFill>
                <a:latin typeface="Calibri"/>
                <a:ea typeface="Microsoft YaHei"/>
              </a:rPr>
              <a:t> </a:t>
            </a:r>
            <a:r>
              <a:rPr lang="fr-FR" sz="1400" kern="0" dirty="0" err="1" smtClean="0">
                <a:solidFill>
                  <a:schemeClr val="tx2"/>
                </a:solidFill>
                <a:latin typeface="Calibri"/>
                <a:ea typeface="Microsoft YaHei"/>
              </a:rPr>
              <a:t>capacity</a:t>
            </a:r>
            <a:r>
              <a:rPr lang="fr-FR" sz="1400" kern="0" dirty="0" smtClean="0">
                <a:solidFill>
                  <a:schemeClr val="tx2"/>
                </a:solidFill>
                <a:latin typeface="Calibri"/>
                <a:ea typeface="Microsoft YaHei"/>
              </a:rPr>
              <a:t> </a:t>
            </a:r>
            <a:r>
              <a:rPr lang="fr-FR" sz="1400" kern="0" dirty="0" err="1" smtClean="0">
                <a:solidFill>
                  <a:schemeClr val="tx2"/>
                </a:solidFill>
                <a:latin typeface="Calibri"/>
                <a:ea typeface="Microsoft YaHei"/>
              </a:rPr>
              <a:t>will</a:t>
            </a:r>
            <a:r>
              <a:rPr lang="fr-FR" sz="1400" kern="0" dirty="0" smtClean="0">
                <a:solidFill>
                  <a:schemeClr val="tx2"/>
                </a:solidFill>
                <a:latin typeface="Calibri"/>
                <a:ea typeface="Microsoft YaHei"/>
              </a:rPr>
              <a:t> have to </a:t>
            </a:r>
            <a:r>
              <a:rPr lang="fr-FR" sz="1400" kern="0" dirty="0" err="1" smtClean="0">
                <a:solidFill>
                  <a:schemeClr val="tx2"/>
                </a:solidFill>
                <a:latin typeface="Calibri"/>
                <a:ea typeface="Microsoft YaHei"/>
              </a:rPr>
              <a:t>be</a:t>
            </a:r>
            <a:r>
              <a:rPr lang="fr-FR" sz="1400" kern="0" dirty="0" smtClean="0">
                <a:solidFill>
                  <a:schemeClr val="tx2"/>
                </a:solidFill>
                <a:latin typeface="Calibri"/>
                <a:ea typeface="Microsoft YaHei"/>
              </a:rPr>
              <a:t> put offline by 2050 </a:t>
            </a:r>
            <a:r>
              <a:rPr lang="fr-FR" sz="1400" kern="0" dirty="0" smtClean="0">
                <a:solidFill>
                  <a:schemeClr val="tx2"/>
                </a:solidFill>
                <a:latin typeface="Calibri"/>
                <a:ea typeface="Microsoft YaHei"/>
                <a:sym typeface="Wingdings" panose="05000000000000000000" pitchFamily="2" charset="2"/>
              </a:rPr>
              <a:t> </a:t>
            </a:r>
            <a:r>
              <a:rPr lang="fr-FR" sz="1400" b="1" kern="0" dirty="0" smtClean="0">
                <a:solidFill>
                  <a:schemeClr val="tx2"/>
                </a:solidFill>
                <a:latin typeface="Calibri"/>
                <a:ea typeface="Microsoft YaHei"/>
                <a:sym typeface="Wingdings" panose="05000000000000000000" pitchFamily="2" charset="2"/>
              </a:rPr>
              <a:t>a </a:t>
            </a:r>
            <a:r>
              <a:rPr lang="fr-FR" sz="1400" b="1" kern="0" dirty="0" err="1" smtClean="0">
                <a:solidFill>
                  <a:schemeClr val="tx2"/>
                </a:solidFill>
                <a:latin typeface="Calibri"/>
                <a:ea typeface="Microsoft YaHei"/>
                <a:sym typeface="Wingdings" panose="05000000000000000000" pitchFamily="2" charset="2"/>
              </a:rPr>
              <a:t>gradual</a:t>
            </a:r>
            <a:r>
              <a:rPr lang="fr-FR" sz="1400" b="1" kern="0" dirty="0" smtClean="0">
                <a:solidFill>
                  <a:schemeClr val="tx2"/>
                </a:solidFill>
                <a:latin typeface="Calibri"/>
                <a:ea typeface="Microsoft YaHei"/>
                <a:sym typeface="Wingdings" panose="05000000000000000000" pitchFamily="2" charset="2"/>
              </a:rPr>
              <a:t> phase out </a:t>
            </a:r>
            <a:r>
              <a:rPr lang="fr-FR" sz="1400" b="1" kern="0" dirty="0" err="1" smtClean="0">
                <a:solidFill>
                  <a:schemeClr val="tx2"/>
                </a:solidFill>
                <a:latin typeface="Calibri"/>
                <a:ea typeface="Microsoft YaHei"/>
                <a:sym typeface="Wingdings" panose="05000000000000000000" pitchFamily="2" charset="2"/>
              </a:rPr>
              <a:t>is</a:t>
            </a:r>
            <a:r>
              <a:rPr lang="fr-FR" sz="1400" b="1" kern="0" dirty="0" smtClean="0">
                <a:solidFill>
                  <a:schemeClr val="tx2"/>
                </a:solidFill>
                <a:latin typeface="Calibri"/>
                <a:ea typeface="Microsoft YaHei"/>
                <a:sym typeface="Wingdings" panose="05000000000000000000" pitchFamily="2" charset="2"/>
              </a:rPr>
              <a:t> </a:t>
            </a:r>
            <a:r>
              <a:rPr lang="fr-FR" sz="1400" b="1" kern="0" dirty="0" err="1" smtClean="0">
                <a:solidFill>
                  <a:schemeClr val="tx2"/>
                </a:solidFill>
                <a:latin typeface="Calibri"/>
                <a:ea typeface="Microsoft YaHei"/>
                <a:sym typeface="Wingdings" panose="05000000000000000000" pitchFamily="2" charset="2"/>
              </a:rPr>
              <a:t>necessary</a:t>
            </a:r>
            <a:r>
              <a:rPr lang="fr-FR" sz="1400" b="1" kern="0" dirty="0" smtClean="0">
                <a:solidFill>
                  <a:schemeClr val="tx2"/>
                </a:solidFill>
                <a:latin typeface="Calibri"/>
                <a:ea typeface="Microsoft YaHei"/>
                <a:sym typeface="Wingdings" panose="05000000000000000000" pitchFamily="2" charset="2"/>
              </a:rPr>
              <a:t> to </a:t>
            </a:r>
            <a:r>
              <a:rPr lang="fr-FR" sz="1400" b="1" kern="0" dirty="0" err="1" smtClean="0">
                <a:solidFill>
                  <a:schemeClr val="tx2"/>
                </a:solidFill>
                <a:latin typeface="Calibri"/>
                <a:ea typeface="Microsoft YaHei"/>
                <a:sym typeface="Wingdings" panose="05000000000000000000" pitchFamily="2" charset="2"/>
              </a:rPr>
              <a:t>avoid</a:t>
            </a:r>
            <a:r>
              <a:rPr lang="fr-FR" sz="1400" b="1" kern="0" dirty="0" smtClean="0">
                <a:solidFill>
                  <a:schemeClr val="tx2"/>
                </a:solidFill>
                <a:latin typeface="Calibri"/>
                <a:ea typeface="Microsoft YaHei"/>
                <a:sym typeface="Wingdings" panose="05000000000000000000" pitchFamily="2" charset="2"/>
              </a:rPr>
              <a:t> a </a:t>
            </a:r>
            <a:r>
              <a:rPr lang="fr-FR" sz="1400" b="1" kern="0" dirty="0" err="1" smtClean="0">
                <a:solidFill>
                  <a:schemeClr val="tx2"/>
                </a:solidFill>
                <a:latin typeface="Calibri"/>
                <a:ea typeface="Microsoft YaHei"/>
                <a:sym typeface="Wingdings" panose="05000000000000000000" pitchFamily="2" charset="2"/>
              </a:rPr>
              <a:t>cliff-edge</a:t>
            </a:r>
            <a:r>
              <a:rPr lang="fr-FR" sz="1400" b="1" kern="0" dirty="0" smtClean="0">
                <a:solidFill>
                  <a:schemeClr val="tx2"/>
                </a:solidFill>
                <a:latin typeface="Calibri"/>
                <a:ea typeface="Microsoft YaHei"/>
                <a:sym typeface="Wingdings" panose="05000000000000000000" pitchFamily="2" charset="2"/>
              </a:rPr>
              <a:t> </a:t>
            </a:r>
            <a:r>
              <a:rPr lang="fr-FR" sz="1400" b="1" kern="0" dirty="0" err="1" smtClean="0">
                <a:solidFill>
                  <a:schemeClr val="tx2"/>
                </a:solidFill>
                <a:latin typeface="Calibri"/>
                <a:ea typeface="Microsoft YaHei"/>
                <a:sym typeface="Wingdings" panose="05000000000000000000" pitchFamily="2" charset="2"/>
              </a:rPr>
              <a:t>effect</a:t>
            </a:r>
            <a:r>
              <a:rPr lang="fr-FR" sz="1400" b="1" kern="0" dirty="0" smtClean="0">
                <a:solidFill>
                  <a:schemeClr val="tx2"/>
                </a:solidFill>
                <a:latin typeface="Calibri"/>
                <a:ea typeface="Microsoft YaHei"/>
                <a:sym typeface="Wingdings" panose="05000000000000000000" pitchFamily="2" charset="2"/>
              </a:rPr>
              <a:t> </a:t>
            </a:r>
            <a:endParaRPr lang="fr-FR" sz="2200" b="1" kern="0" dirty="0">
              <a:solidFill>
                <a:schemeClr val="tx2"/>
              </a:solidFill>
              <a:latin typeface="Calibri"/>
              <a:ea typeface="Microsoft YaHei"/>
            </a:endParaRPr>
          </a:p>
          <a:p>
            <a:pPr marL="742950" lvl="1" indent="-285750" defTabSz="449263" eaLnBrk="0" hangingPunct="0">
              <a:spcBef>
                <a:spcPts val="700"/>
              </a:spcBef>
              <a:defRPr/>
            </a:pPr>
            <a:endParaRPr lang="fr-FR" kern="0" dirty="0">
              <a:solidFill>
                <a:schemeClr val="tx2"/>
              </a:solidFill>
              <a:latin typeface="Calibri"/>
              <a:ea typeface="Microsoft YaHei"/>
            </a:endParaRPr>
          </a:p>
          <a:p>
            <a:pPr marL="342900" indent="-342900" defTabSz="449263" eaLnBrk="0" hangingPunct="0">
              <a:spcBef>
                <a:spcPts val="800"/>
              </a:spcBef>
              <a:defRPr/>
            </a:pPr>
            <a:endParaRPr lang="fr-FR" sz="3200" kern="0" dirty="0">
              <a:solidFill>
                <a:srgbClr val="000000"/>
              </a:solidFill>
              <a:latin typeface="Calibri"/>
              <a:ea typeface="Microsoft YaHei"/>
            </a:endParaRPr>
          </a:p>
          <a:p>
            <a:pPr marL="342900" indent="-342900" defTabSz="449263" eaLnBrk="0" hangingPunct="0">
              <a:spcBef>
                <a:spcPts val="800"/>
              </a:spcBef>
              <a:defRPr/>
            </a:pPr>
            <a:endParaRPr lang="fr-FR" sz="3200" kern="0" dirty="0">
              <a:solidFill>
                <a:srgbClr val="000000"/>
              </a:solidFill>
              <a:latin typeface="Calibri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23045513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390650" y="1010443"/>
            <a:ext cx="7296150" cy="312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/>
          <a:lstStyle/>
          <a:p>
            <a:pPr marL="342900" marR="0" lvl="0" indent="-336550" algn="ctr" defTabSz="449263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 pitchFamily="34" charset="0"/>
              <a:ea typeface="Microsoft YaHei" pitchFamily="34" charset="-122"/>
              <a:cs typeface="Arial" pitchFamily="34" charset="0"/>
            </a:endParaRPr>
          </a:p>
          <a:p>
            <a:pPr marL="342900" marR="0" lvl="0" indent="-336550" algn="ctr" defTabSz="449263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itchFamily="34" charset="0"/>
                <a:ea typeface="Microsoft YaHei" pitchFamily="34" charset="-122"/>
                <a:cs typeface="Arial" pitchFamily="34" charset="0"/>
              </a:rPr>
              <a:t/>
            </a:r>
            <a:b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itchFamily="34" charset="0"/>
                <a:ea typeface="Microsoft YaHei" pitchFamily="34" charset="-122"/>
                <a:cs typeface="Arial" pitchFamily="34" charset="0"/>
              </a:rPr>
            </a:b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 pitchFamily="34" charset="0"/>
              <a:ea typeface="Microsoft YaHei" pitchFamily="34" charset="-122"/>
              <a:cs typeface="Arial" pitchFamily="34" charset="0"/>
            </a:endParaRPr>
          </a:p>
          <a:p>
            <a:pPr marL="342900" marR="0" lvl="0" indent="-336550" algn="ctr" defTabSz="449263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 pitchFamily="34" charset="0"/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289050" y="47226"/>
            <a:ext cx="7785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 charset="0"/>
                <a:ea typeface="Microsoft YaHei" pitchFamily="34" charset="-122"/>
                <a:cs typeface="Arial" pitchFamily="34" charset="0"/>
              </a:rPr>
              <a:t>Building new reactors : a topic for the next Presidential campaign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itchFamily="34" charset="0"/>
              <a:ea typeface="Microsoft YaHei" pitchFamily="34" charset="-122"/>
              <a:cs typeface="Arial" pitchFamily="34" charset="0"/>
            </a:endParaRPr>
          </a:p>
        </p:txBody>
      </p:sp>
      <p:pic>
        <p:nvPicPr>
          <p:cNvPr id="8196" name="Picture 4"/>
          <p:cNvPicPr>
            <a:picLocks noChangeAspect="1"/>
          </p:cNvPicPr>
          <p:nvPr/>
        </p:nvPicPr>
        <p:blipFill>
          <a:blip r:embed="rId3" cstate="print"/>
          <a:srcRect l="35493" t="-25671" r="-40253"/>
          <a:stretch>
            <a:fillRect/>
          </a:stretch>
        </p:blipFill>
        <p:spPr bwMode="auto">
          <a:xfrm>
            <a:off x="0" y="0"/>
            <a:ext cx="125253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175" y="0"/>
            <a:ext cx="1244600" cy="5143500"/>
          </a:xfrm>
          <a:prstGeom prst="rect">
            <a:avLst/>
          </a:prstGeom>
          <a:solidFill>
            <a:srgbClr val="336699">
              <a:alpha val="78999"/>
            </a:srgbClr>
          </a:solidFill>
          <a:ln w="9363">
            <a:solidFill>
              <a:srgbClr val="4A7EBB"/>
            </a:solidFill>
            <a:prstDash val="solid"/>
            <a:miter/>
          </a:ln>
          <a:effectLst>
            <a:outerShdw dist="23042" dir="5400000" algn="tl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449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Microsoft YaHei"/>
              <a:cs typeface="Arial"/>
            </a:endParaRPr>
          </a:p>
        </p:txBody>
      </p:sp>
      <p:pic>
        <p:nvPicPr>
          <p:cNvPr id="8198" name="Picture 6"/>
          <p:cNvPicPr>
            <a:picLocks noChangeAspect="1"/>
          </p:cNvPicPr>
          <p:nvPr/>
        </p:nvPicPr>
        <p:blipFill>
          <a:blip r:embed="rId4" cstate="print"/>
          <a:srcRect l="54228"/>
          <a:stretch>
            <a:fillRect/>
          </a:stretch>
        </p:blipFill>
        <p:spPr bwMode="auto">
          <a:xfrm>
            <a:off x="795338" y="3031690"/>
            <a:ext cx="4572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3047565"/>
            <a:ext cx="2000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5113" y="4873625"/>
            <a:ext cx="2317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13" y="4832350"/>
            <a:ext cx="217487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0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5425" y="212725"/>
            <a:ext cx="841375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6798" rIns="90004" bIns="46798" anchor="ctr"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fld id="{473267C9-7955-4134-BFF4-D80A6390E0C3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Microsoft YaHei" pitchFamily="34" charset="-122"/>
                <a:cs typeface="Arial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0" algn="l"/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4288" algn="l"/>
                  <a:tab pos="8083550" algn="l"/>
                  <a:tab pos="8532813" algn="l"/>
                  <a:tab pos="8982075" algn="l"/>
                </a:tabLst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15" name="Espace réservé du contenu 5"/>
          <p:cNvSpPr txBox="1">
            <a:spLocks/>
          </p:cNvSpPr>
          <p:nvPr/>
        </p:nvSpPr>
        <p:spPr>
          <a:xfrm>
            <a:off x="1502954" y="918766"/>
            <a:ext cx="7183846" cy="392291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42900" marR="0" lvl="0" indent="-342900" algn="l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180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Microsoft YaHei"/>
              </a:rPr>
              <a:t>Beyond</a:t>
            </a:r>
            <a:r>
              <a:rPr kumimoji="0" lang="fr-FR" sz="1800" i="0" u="none" strike="noStrike" kern="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Microsoft YaHei"/>
              </a:rPr>
              <a:t> 2030-2035, new </a:t>
            </a:r>
            <a:r>
              <a:rPr kumimoji="0" lang="fr-FR" sz="1800" i="0" u="none" strike="noStrike" kern="0" cap="none" spc="0" normalizeH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Microsoft YaHei"/>
              </a:rPr>
              <a:t>decarbonized</a:t>
            </a:r>
            <a:r>
              <a:rPr kumimoji="0" lang="fr-FR" sz="1800" i="0" u="none" strike="noStrike" kern="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Microsoft YaHei"/>
              </a:rPr>
              <a:t> </a:t>
            </a:r>
            <a:r>
              <a:rPr kumimoji="0" lang="fr-FR" sz="1800" i="0" u="none" strike="noStrike" kern="0" cap="none" spc="0" normalizeH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Microsoft YaHei"/>
              </a:rPr>
              <a:t>electricity</a:t>
            </a:r>
            <a:r>
              <a:rPr kumimoji="0" lang="fr-FR" sz="1800" i="0" u="none" strike="noStrike" kern="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Microsoft YaHei"/>
              </a:rPr>
              <a:t> production </a:t>
            </a:r>
            <a:r>
              <a:rPr kumimoji="0" lang="fr-FR" sz="1800" i="0" u="none" strike="noStrike" kern="0" cap="none" spc="0" normalizeH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Microsoft YaHei"/>
              </a:rPr>
              <a:t>means</a:t>
            </a:r>
            <a:r>
              <a:rPr kumimoji="0" lang="fr-FR" sz="1800" i="0" u="none" strike="noStrike" kern="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Microsoft YaHei"/>
              </a:rPr>
              <a:t> </a:t>
            </a:r>
            <a:r>
              <a:rPr kumimoji="0" lang="fr-FR" sz="1800" i="0" u="none" strike="noStrike" kern="0" cap="none" spc="0" normalizeH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Microsoft YaHei"/>
              </a:rPr>
              <a:t>will</a:t>
            </a:r>
            <a:r>
              <a:rPr kumimoji="0" lang="fr-FR" sz="1800" i="0" u="none" strike="noStrike" kern="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Microsoft YaHei"/>
              </a:rPr>
              <a:t> have to </a:t>
            </a:r>
            <a:r>
              <a:rPr kumimoji="0" lang="fr-FR" sz="1800" i="0" u="none" strike="noStrike" kern="0" cap="none" spc="0" normalizeH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Microsoft YaHei"/>
              </a:rPr>
              <a:t>be</a:t>
            </a:r>
            <a:r>
              <a:rPr kumimoji="0" lang="fr-FR" sz="1800" i="0" u="none" strike="noStrike" kern="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Microsoft YaHei"/>
              </a:rPr>
              <a:t> </a:t>
            </a:r>
            <a:r>
              <a:rPr kumimoji="0" lang="fr-FR" sz="1800" i="0" u="none" strike="noStrike" kern="0" cap="none" spc="0" normalizeH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Microsoft YaHei"/>
              </a:rPr>
              <a:t>built</a:t>
            </a:r>
            <a:r>
              <a:rPr lang="fr-FR" kern="0" dirty="0" smtClean="0">
                <a:solidFill>
                  <a:srgbClr val="1F497D"/>
                </a:solidFill>
                <a:latin typeface="Calibri"/>
                <a:ea typeface="Microsoft YaHei"/>
              </a:rPr>
              <a:t>:</a:t>
            </a:r>
          </a:p>
          <a:p>
            <a:pPr marL="800100" lvl="1" indent="-342900" defTabSz="449263" eaLnBrk="0" hangingPunct="0"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fr-FR" sz="1600" kern="0" dirty="0">
                <a:solidFill>
                  <a:srgbClr val="1F497D"/>
                </a:solidFill>
                <a:latin typeface="Calibri"/>
                <a:ea typeface="Microsoft YaHei"/>
              </a:rPr>
              <a:t>R</a:t>
            </a:r>
            <a:r>
              <a:rPr kumimoji="0" lang="fr-FR" sz="1600" i="0" u="none" strike="noStrike" kern="0" cap="none" spc="0" normalizeH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Microsoft YaHei"/>
              </a:rPr>
              <a:t>enewables</a:t>
            </a:r>
            <a:r>
              <a:rPr kumimoji="0" lang="fr-FR" sz="1600" i="0" u="none" strike="noStrike" kern="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Microsoft YaHei"/>
              </a:rPr>
              <a:t> + </a:t>
            </a:r>
            <a:r>
              <a:rPr kumimoji="0" lang="fr-FR" sz="1600" i="0" u="none" strike="noStrike" kern="0" cap="none" spc="0" normalizeH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Microsoft YaHei"/>
              </a:rPr>
              <a:t>storage</a:t>
            </a:r>
            <a:r>
              <a:rPr kumimoji="0" lang="fr-FR" sz="1600" i="0" u="none" strike="noStrike" kern="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Microsoft YaHei"/>
              </a:rPr>
              <a:t> and </a:t>
            </a:r>
            <a:r>
              <a:rPr kumimoji="0" lang="fr-FR" sz="1600" i="0" u="none" strike="noStrike" kern="0" cap="none" spc="0" normalizeH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Microsoft YaHei"/>
              </a:rPr>
              <a:t>other</a:t>
            </a:r>
            <a:r>
              <a:rPr kumimoji="0" lang="fr-FR" sz="1600" i="0" u="none" strike="noStrike" kern="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Microsoft YaHei"/>
              </a:rPr>
              <a:t> </a:t>
            </a:r>
            <a:r>
              <a:rPr kumimoji="0" lang="fr-FR" sz="1600" i="0" u="none" strike="noStrike" kern="0" cap="none" spc="0" normalizeH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Microsoft YaHei"/>
              </a:rPr>
              <a:t>decabonized</a:t>
            </a:r>
            <a:r>
              <a:rPr kumimoji="0" lang="fr-FR" sz="1600" i="0" u="none" strike="noStrike" kern="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Microsoft YaHei"/>
              </a:rPr>
              <a:t> </a:t>
            </a:r>
            <a:r>
              <a:rPr kumimoji="0" lang="fr-FR" sz="1600" i="0" u="none" strike="noStrike" kern="0" cap="none" spc="0" normalizeH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Microsoft YaHei"/>
              </a:rPr>
              <a:t>flexibility</a:t>
            </a:r>
            <a:r>
              <a:rPr kumimoji="0" lang="fr-FR" sz="1600" i="0" u="none" strike="noStrike" kern="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Microsoft YaHei"/>
              </a:rPr>
              <a:t> sources ?</a:t>
            </a:r>
          </a:p>
          <a:p>
            <a:pPr marL="800100" lvl="1" indent="-342900" defTabSz="449263" eaLnBrk="0" hangingPunct="0"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fr-FR" sz="1600" kern="0" dirty="0" err="1" smtClean="0">
                <a:solidFill>
                  <a:srgbClr val="1F497D"/>
                </a:solidFill>
                <a:latin typeface="Calibri"/>
                <a:ea typeface="Microsoft YaHei"/>
              </a:rPr>
              <a:t>Renewables</a:t>
            </a:r>
            <a:r>
              <a:rPr lang="fr-FR" sz="1600" kern="0" dirty="0" smtClean="0">
                <a:solidFill>
                  <a:srgbClr val="1F497D"/>
                </a:solidFill>
                <a:latin typeface="Calibri"/>
                <a:ea typeface="Microsoft YaHei"/>
              </a:rPr>
              <a:t> + new </a:t>
            </a:r>
            <a:r>
              <a:rPr lang="fr-FR" sz="1600" kern="0" dirty="0" err="1" smtClean="0">
                <a:solidFill>
                  <a:srgbClr val="1F497D"/>
                </a:solidFill>
                <a:latin typeface="Calibri"/>
                <a:ea typeface="Microsoft YaHei"/>
              </a:rPr>
              <a:t>nuclear</a:t>
            </a:r>
            <a:r>
              <a:rPr lang="fr-FR" sz="1600" kern="0" dirty="0" smtClean="0">
                <a:solidFill>
                  <a:srgbClr val="1F497D"/>
                </a:solidFill>
                <a:latin typeface="Calibri"/>
                <a:ea typeface="Microsoft YaHei"/>
              </a:rPr>
              <a:t> ? </a:t>
            </a:r>
            <a:endParaRPr lang="fr-FR" sz="1600" kern="0" baseline="0" dirty="0">
              <a:solidFill>
                <a:srgbClr val="1F497D"/>
              </a:solidFill>
              <a:latin typeface="Calibri"/>
              <a:ea typeface="Microsoft YaHei"/>
            </a:endParaRPr>
          </a:p>
          <a:p>
            <a:pPr marL="342900" marR="0" lvl="0" indent="-342900" algn="l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kern="0" dirty="0" err="1">
                <a:solidFill>
                  <a:srgbClr val="1F497D"/>
                </a:solidFill>
                <a:latin typeface="Calibri"/>
                <a:ea typeface="Microsoft YaHei"/>
              </a:rPr>
              <a:t>K</a:t>
            </a:r>
            <a:r>
              <a:rPr lang="fr-FR" kern="0" baseline="0" dirty="0" err="1" smtClean="0">
                <a:solidFill>
                  <a:srgbClr val="1F497D"/>
                </a:solidFill>
                <a:latin typeface="Calibri"/>
                <a:ea typeface="Microsoft YaHei"/>
              </a:rPr>
              <a:t>eeping</a:t>
            </a:r>
            <a:r>
              <a:rPr lang="fr-FR" kern="0" dirty="0" smtClean="0">
                <a:solidFill>
                  <a:srgbClr val="1F497D"/>
                </a:solidFill>
                <a:latin typeface="Calibri"/>
                <a:ea typeface="Microsoft YaHei"/>
              </a:rPr>
              <a:t> the </a:t>
            </a:r>
            <a:r>
              <a:rPr lang="fr-FR" kern="0" dirty="0" err="1" smtClean="0">
                <a:solidFill>
                  <a:srgbClr val="1F497D"/>
                </a:solidFill>
                <a:latin typeface="Calibri"/>
                <a:ea typeface="Microsoft YaHei"/>
              </a:rPr>
              <a:t>nuclear</a:t>
            </a:r>
            <a:r>
              <a:rPr lang="fr-FR" kern="0" dirty="0" smtClean="0">
                <a:solidFill>
                  <a:srgbClr val="1F497D"/>
                </a:solidFill>
                <a:latin typeface="Calibri"/>
                <a:ea typeface="Microsoft YaHei"/>
              </a:rPr>
              <a:t> option « open », </a:t>
            </a:r>
            <a:r>
              <a:rPr lang="fr-FR" kern="0" dirty="0" err="1" smtClean="0">
                <a:solidFill>
                  <a:srgbClr val="1F497D"/>
                </a:solidFill>
                <a:latin typeface="Calibri"/>
                <a:ea typeface="Microsoft YaHei"/>
              </a:rPr>
              <a:t>what</a:t>
            </a:r>
            <a:r>
              <a:rPr lang="fr-FR" kern="0" dirty="0" smtClean="0">
                <a:solidFill>
                  <a:srgbClr val="1F497D"/>
                </a:solidFill>
                <a:latin typeface="Calibri"/>
                <a:ea typeface="Microsoft YaHei"/>
              </a:rPr>
              <a:t> implications?</a:t>
            </a:r>
          </a:p>
          <a:p>
            <a:pPr marL="800100" lvl="1" indent="-342900" defTabSz="449263" eaLnBrk="0" hangingPunct="0"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fr-FR" sz="1600" kern="0" dirty="0" err="1" smtClean="0">
                <a:solidFill>
                  <a:srgbClr val="1F497D"/>
                </a:solidFill>
                <a:latin typeface="Calibri"/>
                <a:ea typeface="Microsoft YaHei"/>
              </a:rPr>
              <a:t>Maintaining</a:t>
            </a:r>
            <a:r>
              <a:rPr lang="fr-FR" sz="1600" kern="0" dirty="0" smtClean="0">
                <a:solidFill>
                  <a:srgbClr val="1F497D"/>
                </a:solidFill>
                <a:latin typeface="Calibri"/>
                <a:ea typeface="Microsoft YaHei"/>
              </a:rPr>
              <a:t> the </a:t>
            </a:r>
            <a:r>
              <a:rPr lang="fr-FR" sz="1600" kern="0" dirty="0" err="1" smtClean="0">
                <a:solidFill>
                  <a:srgbClr val="1F497D"/>
                </a:solidFill>
                <a:latin typeface="Calibri"/>
                <a:ea typeface="Microsoft YaHei"/>
              </a:rPr>
              <a:t>industrial</a:t>
            </a:r>
            <a:r>
              <a:rPr lang="fr-FR" sz="1600" kern="0" dirty="0" smtClean="0">
                <a:solidFill>
                  <a:srgbClr val="1F497D"/>
                </a:solidFill>
                <a:latin typeface="Calibri"/>
                <a:ea typeface="Microsoft YaHei"/>
              </a:rPr>
              <a:t> </a:t>
            </a:r>
            <a:r>
              <a:rPr lang="fr-FR" sz="1600" kern="0" dirty="0" err="1" smtClean="0">
                <a:solidFill>
                  <a:srgbClr val="1F497D"/>
                </a:solidFill>
                <a:latin typeface="Calibri"/>
                <a:ea typeface="Microsoft YaHei"/>
              </a:rPr>
              <a:t>capacity</a:t>
            </a:r>
            <a:r>
              <a:rPr lang="fr-FR" sz="1600" kern="0" dirty="0" smtClean="0">
                <a:solidFill>
                  <a:srgbClr val="1F497D"/>
                </a:solidFill>
                <a:latin typeface="Calibri"/>
                <a:ea typeface="Microsoft YaHei"/>
              </a:rPr>
              <a:t> </a:t>
            </a:r>
            <a:r>
              <a:rPr lang="fr-FR" sz="1600" kern="0" dirty="0" err="1" smtClean="0">
                <a:solidFill>
                  <a:srgbClr val="1F497D"/>
                </a:solidFill>
                <a:latin typeface="Calibri"/>
                <a:ea typeface="Microsoft YaHei"/>
              </a:rPr>
              <a:t>after</a:t>
            </a:r>
            <a:r>
              <a:rPr lang="fr-FR" sz="1600" kern="0" dirty="0" smtClean="0">
                <a:solidFill>
                  <a:srgbClr val="1F497D"/>
                </a:solidFill>
                <a:latin typeface="Calibri"/>
                <a:ea typeface="Microsoft YaHei"/>
              </a:rPr>
              <a:t> EPR I</a:t>
            </a:r>
          </a:p>
          <a:p>
            <a:pPr marL="800100" lvl="1" indent="-342900" defTabSz="449263" eaLnBrk="0" hangingPunct="0"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fr-FR" sz="1600" kern="0" dirty="0" smtClean="0">
                <a:solidFill>
                  <a:srgbClr val="1F497D"/>
                </a:solidFill>
                <a:latin typeface="Calibri"/>
                <a:ea typeface="Microsoft YaHei"/>
              </a:rPr>
              <a:t>Long </a:t>
            </a:r>
            <a:r>
              <a:rPr lang="fr-FR" sz="1600" kern="0" dirty="0" err="1" smtClean="0">
                <a:solidFill>
                  <a:srgbClr val="1F497D"/>
                </a:solidFill>
                <a:latin typeface="Calibri"/>
                <a:ea typeface="Microsoft YaHei"/>
              </a:rPr>
              <a:t>delivery</a:t>
            </a:r>
            <a:r>
              <a:rPr lang="fr-FR" sz="1600" kern="0" dirty="0" smtClean="0">
                <a:solidFill>
                  <a:srgbClr val="1F497D"/>
                </a:solidFill>
                <a:latin typeface="Calibri"/>
                <a:ea typeface="Microsoft YaHei"/>
              </a:rPr>
              <a:t> time: c</a:t>
            </a:r>
            <a:r>
              <a:rPr kumimoji="0" lang="fr-FR" sz="160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Microsoft YaHei"/>
              </a:rPr>
              <a:t>lose</a:t>
            </a:r>
            <a:r>
              <a:rPr kumimoji="0" lang="fr-FR" sz="160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Microsoft YaHei"/>
              </a:rPr>
              <a:t> to 10 </a:t>
            </a:r>
            <a:r>
              <a:rPr kumimoji="0" lang="fr-FR" sz="160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Microsoft YaHei"/>
              </a:rPr>
              <a:t>years</a:t>
            </a:r>
            <a:r>
              <a:rPr kumimoji="0" lang="fr-FR" sz="1600" i="0" u="none" strike="noStrike" kern="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Microsoft YaHei"/>
              </a:rPr>
              <a:t> </a:t>
            </a:r>
            <a:r>
              <a:rPr kumimoji="0" lang="fr-FR" sz="1600" i="0" u="none" strike="noStrike" kern="0" cap="none" spc="0" normalizeH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Microsoft YaHei"/>
              </a:rPr>
              <a:t>needed</a:t>
            </a:r>
            <a:r>
              <a:rPr kumimoji="0" lang="fr-FR" sz="1600" i="0" u="none" strike="noStrike" kern="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Microsoft YaHei"/>
              </a:rPr>
              <a:t> </a:t>
            </a:r>
            <a:r>
              <a:rPr kumimoji="0" lang="fr-FR" sz="1600" i="0" u="none" strike="noStrike" kern="0" cap="none" spc="0" normalizeH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Microsoft YaHei"/>
              </a:rPr>
              <a:t>between</a:t>
            </a:r>
            <a:r>
              <a:rPr kumimoji="0" lang="fr-FR" sz="1600" i="0" u="none" strike="noStrike" kern="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Microsoft YaHei"/>
              </a:rPr>
              <a:t> the </a:t>
            </a:r>
            <a:r>
              <a:rPr kumimoji="0" lang="fr-FR" sz="1600" i="0" u="none" strike="noStrike" kern="0" cap="none" spc="0" normalizeH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Microsoft YaHei"/>
              </a:rPr>
              <a:t>decision</a:t>
            </a:r>
            <a:r>
              <a:rPr kumimoji="0" lang="fr-FR" sz="1600" i="0" u="none" strike="noStrike" kern="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Microsoft YaHei"/>
              </a:rPr>
              <a:t> and the </a:t>
            </a:r>
            <a:r>
              <a:rPr kumimoji="0" lang="fr-FR" sz="1600" i="0" u="none" strike="noStrike" kern="0" cap="none" spc="0" normalizeH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Microsoft YaHei"/>
              </a:rPr>
              <a:t>commissioning</a:t>
            </a:r>
            <a:r>
              <a:rPr kumimoji="0" lang="fr-FR" sz="1600" i="0" u="none" strike="noStrike" kern="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Microsoft YaHei"/>
              </a:rPr>
              <a:t> of the first pair of </a:t>
            </a:r>
            <a:r>
              <a:rPr kumimoji="0" lang="fr-FR" sz="1600" i="0" u="none" strike="noStrike" kern="0" cap="none" spc="0" normalizeH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Microsoft YaHei"/>
              </a:rPr>
              <a:t>reactors</a:t>
            </a:r>
            <a:r>
              <a:rPr kumimoji="0" lang="fr-FR" sz="1600" i="0" u="none" strike="noStrike" kern="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Microsoft YaHei"/>
              </a:rPr>
              <a:t>, </a:t>
            </a:r>
            <a:r>
              <a:rPr kumimoji="0" lang="fr-FR" sz="1600" i="0" u="none" strike="noStrike" kern="0" cap="none" spc="0" normalizeH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Microsoft YaHei"/>
              </a:rPr>
              <a:t>then</a:t>
            </a:r>
            <a:r>
              <a:rPr kumimoji="0" lang="fr-FR" sz="1600" i="0" u="none" strike="noStrike" kern="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Microsoft YaHei"/>
              </a:rPr>
              <a:t> 1 </a:t>
            </a:r>
            <a:r>
              <a:rPr kumimoji="0" lang="fr-FR" sz="1600" i="0" u="none" strike="noStrike" kern="0" cap="none" spc="0" normalizeH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Microsoft YaHei"/>
              </a:rPr>
              <a:t>reactor</a:t>
            </a:r>
            <a:r>
              <a:rPr kumimoji="0" lang="fr-FR" sz="1600" i="0" u="none" strike="noStrike" kern="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Microsoft YaHei"/>
              </a:rPr>
              <a:t> </a:t>
            </a:r>
            <a:r>
              <a:rPr kumimoji="0" lang="fr-FR" sz="1600" i="0" u="none" strike="noStrike" kern="0" cap="none" spc="0" normalizeH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Microsoft YaHei"/>
              </a:rPr>
              <a:t>could</a:t>
            </a:r>
            <a:r>
              <a:rPr kumimoji="0" lang="fr-FR" sz="1600" i="0" u="none" strike="noStrike" kern="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Microsoft YaHei"/>
              </a:rPr>
              <a:t> </a:t>
            </a:r>
            <a:r>
              <a:rPr kumimoji="0" lang="fr-FR" sz="1600" i="0" u="none" strike="noStrike" kern="0" cap="none" spc="0" normalizeH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Microsoft YaHei"/>
              </a:rPr>
              <a:t>be</a:t>
            </a:r>
            <a:r>
              <a:rPr kumimoji="0" lang="fr-FR" sz="1600" i="0" u="none" strike="noStrike" kern="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Microsoft YaHei"/>
              </a:rPr>
              <a:t> </a:t>
            </a:r>
            <a:r>
              <a:rPr kumimoji="0" lang="fr-FR" sz="1600" i="0" u="none" strike="noStrike" kern="0" cap="none" spc="0" normalizeH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Microsoft YaHei"/>
              </a:rPr>
              <a:t>commissioned</a:t>
            </a:r>
            <a:r>
              <a:rPr kumimoji="0" lang="fr-FR" sz="1600" i="0" u="none" strike="noStrike" kern="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Microsoft YaHei"/>
              </a:rPr>
              <a:t> </a:t>
            </a:r>
            <a:r>
              <a:rPr kumimoji="0" lang="fr-FR" sz="1600" i="0" u="none" strike="noStrike" kern="0" cap="none" spc="0" normalizeH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Microsoft YaHei"/>
              </a:rPr>
              <a:t>every</a:t>
            </a:r>
            <a:r>
              <a:rPr kumimoji="0" lang="fr-FR" sz="1600" i="0" u="none" strike="noStrike" kern="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Microsoft YaHei"/>
              </a:rPr>
              <a:t> 1-2 </a:t>
            </a:r>
            <a:r>
              <a:rPr kumimoji="0" lang="fr-FR" sz="1600" i="0" u="none" strike="noStrike" kern="0" cap="none" spc="0" normalizeH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Microsoft YaHei"/>
              </a:rPr>
              <a:t>years</a:t>
            </a:r>
            <a:r>
              <a:rPr kumimoji="0" lang="fr-FR" sz="1600" i="0" u="none" strike="noStrike" kern="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Microsoft YaHei"/>
              </a:rPr>
              <a:t> (</a:t>
            </a:r>
            <a:r>
              <a:rPr kumimoji="0" lang="fr-FR" sz="1600" i="1" u="none" strike="noStrike" kern="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Microsoft YaHei"/>
              </a:rPr>
              <a:t>EDF</a:t>
            </a:r>
            <a:r>
              <a:rPr kumimoji="0" lang="fr-FR" sz="1600" i="0" u="none" strike="noStrike" kern="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Microsoft YaHei"/>
              </a:rPr>
              <a:t>)</a:t>
            </a:r>
          </a:p>
          <a:p>
            <a:pPr marL="342900" marR="0" lvl="0" indent="-342900" algn="l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kern="0" dirty="0">
                <a:solidFill>
                  <a:srgbClr val="1F497D"/>
                </a:solidFill>
                <a:latin typeface="Calibri"/>
                <a:ea typeface="Microsoft YaHei"/>
              </a:rPr>
              <a:t>B</a:t>
            </a:r>
            <a:r>
              <a:rPr kumimoji="0" lang="fr-FR" sz="1800" i="0" u="none" strike="noStrike" kern="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Microsoft YaHei"/>
              </a:rPr>
              <a:t>y mid-2021, </a:t>
            </a:r>
            <a:r>
              <a:rPr lang="fr-FR" kern="0" noProof="0" dirty="0" smtClean="0">
                <a:solidFill>
                  <a:srgbClr val="1F497D"/>
                </a:solidFill>
                <a:latin typeface="Calibri"/>
                <a:ea typeface="Microsoft YaHei"/>
              </a:rPr>
              <a:t>t</a:t>
            </a:r>
            <a:r>
              <a:rPr kumimoji="0" lang="fr-FR" sz="1800" i="0" u="none" strike="noStrike" kern="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Microsoft YaHei"/>
              </a:rPr>
              <a:t>he </a:t>
            </a:r>
            <a:r>
              <a:rPr kumimoji="0" lang="fr-FR" sz="1800" i="0" u="none" strike="noStrike" kern="0" cap="none" spc="0" normalizeH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Microsoft YaHei"/>
              </a:rPr>
              <a:t>government</a:t>
            </a:r>
            <a:r>
              <a:rPr kumimoji="0" lang="fr-FR" sz="1800" i="0" u="none" strike="noStrike" kern="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Microsoft YaHei"/>
              </a:rPr>
              <a:t> </a:t>
            </a:r>
            <a:r>
              <a:rPr kumimoji="0" lang="fr-FR" sz="1800" i="0" u="none" strike="noStrike" kern="0" cap="none" spc="0" normalizeH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Microsoft YaHei"/>
              </a:rPr>
              <a:t>will</a:t>
            </a:r>
            <a:r>
              <a:rPr lang="fr-FR" kern="0" dirty="0">
                <a:solidFill>
                  <a:srgbClr val="1F497D"/>
                </a:solidFill>
                <a:latin typeface="Calibri"/>
                <a:ea typeface="Microsoft YaHei"/>
              </a:rPr>
              <a:t> </a:t>
            </a:r>
            <a:r>
              <a:rPr lang="fr-FR" kern="0" dirty="0" err="1" smtClean="0">
                <a:solidFill>
                  <a:srgbClr val="1F497D"/>
                </a:solidFill>
                <a:latin typeface="Calibri"/>
                <a:ea typeface="Microsoft YaHei"/>
              </a:rPr>
              <a:t>gather</a:t>
            </a:r>
            <a:r>
              <a:rPr lang="fr-FR" kern="0" dirty="0" smtClean="0">
                <a:solidFill>
                  <a:srgbClr val="1F497D"/>
                </a:solidFill>
                <a:latin typeface="Calibri"/>
                <a:ea typeface="Microsoft YaHei"/>
              </a:rPr>
              <a:t> « all </a:t>
            </a:r>
            <a:r>
              <a:rPr lang="fr-FR" kern="0" dirty="0" err="1" smtClean="0">
                <a:solidFill>
                  <a:srgbClr val="1F497D"/>
                </a:solidFill>
                <a:latin typeface="Calibri"/>
                <a:ea typeface="Microsoft YaHei"/>
              </a:rPr>
              <a:t>elements</a:t>
            </a:r>
            <a:r>
              <a:rPr lang="fr-FR" kern="0" dirty="0" smtClean="0">
                <a:solidFill>
                  <a:srgbClr val="1F497D"/>
                </a:solidFill>
                <a:latin typeface="Calibri"/>
                <a:ea typeface="Microsoft YaHei"/>
              </a:rPr>
              <a:t> </a:t>
            </a:r>
            <a:r>
              <a:rPr lang="fr-FR" kern="0" dirty="0" err="1" smtClean="0">
                <a:solidFill>
                  <a:srgbClr val="1F497D"/>
                </a:solidFill>
                <a:latin typeface="Calibri"/>
                <a:ea typeface="Microsoft YaHei"/>
              </a:rPr>
              <a:t>needed</a:t>
            </a:r>
            <a:r>
              <a:rPr lang="fr-FR" kern="0" dirty="0" smtClean="0">
                <a:solidFill>
                  <a:srgbClr val="1F497D"/>
                </a:solidFill>
                <a:latin typeface="Calibri"/>
                <a:ea typeface="Microsoft YaHei"/>
              </a:rPr>
              <a:t> » to </a:t>
            </a:r>
            <a:r>
              <a:rPr lang="fr-FR" kern="0" dirty="0" err="1" smtClean="0">
                <a:solidFill>
                  <a:srgbClr val="1F497D"/>
                </a:solidFill>
                <a:latin typeface="Calibri"/>
                <a:ea typeface="Microsoft YaHei"/>
              </a:rPr>
              <a:t>take</a:t>
            </a:r>
            <a:r>
              <a:rPr lang="fr-FR" kern="0" dirty="0" smtClean="0">
                <a:solidFill>
                  <a:srgbClr val="1F497D"/>
                </a:solidFill>
                <a:latin typeface="Calibri"/>
                <a:ea typeface="Microsoft YaHei"/>
              </a:rPr>
              <a:t> an </a:t>
            </a:r>
            <a:r>
              <a:rPr lang="fr-FR" kern="0" dirty="0" err="1" smtClean="0">
                <a:solidFill>
                  <a:srgbClr val="1F497D"/>
                </a:solidFill>
                <a:latin typeface="Calibri"/>
                <a:ea typeface="Microsoft YaHei"/>
              </a:rPr>
              <a:t>informed</a:t>
            </a:r>
            <a:r>
              <a:rPr lang="fr-FR" kern="0" dirty="0" smtClean="0">
                <a:solidFill>
                  <a:srgbClr val="1F497D"/>
                </a:solidFill>
                <a:latin typeface="Calibri"/>
                <a:ea typeface="Microsoft YaHei"/>
              </a:rPr>
              <a:t> </a:t>
            </a:r>
            <a:r>
              <a:rPr lang="fr-FR" kern="0" dirty="0" err="1" smtClean="0">
                <a:solidFill>
                  <a:srgbClr val="1F497D"/>
                </a:solidFill>
                <a:latin typeface="Calibri"/>
                <a:ea typeface="Microsoft YaHei"/>
              </a:rPr>
              <a:t>decision</a:t>
            </a:r>
            <a:r>
              <a:rPr lang="fr-FR" kern="0" dirty="0" smtClean="0">
                <a:solidFill>
                  <a:srgbClr val="1F497D"/>
                </a:solidFill>
                <a:latin typeface="Calibri"/>
                <a:ea typeface="Microsoft YaHei"/>
              </a:rPr>
              <a:t> on the </a:t>
            </a:r>
            <a:r>
              <a:rPr lang="fr-FR" kern="0" dirty="0" err="1" smtClean="0">
                <a:solidFill>
                  <a:srgbClr val="1F497D"/>
                </a:solidFill>
                <a:latin typeface="Calibri"/>
                <a:ea typeface="Microsoft YaHei"/>
              </a:rPr>
              <a:t>need</a:t>
            </a:r>
            <a:r>
              <a:rPr lang="fr-FR" kern="0" dirty="0" smtClean="0">
                <a:solidFill>
                  <a:srgbClr val="1F497D"/>
                </a:solidFill>
                <a:latin typeface="Calibri"/>
                <a:ea typeface="Microsoft YaHei"/>
              </a:rPr>
              <a:t> to </a:t>
            </a:r>
            <a:r>
              <a:rPr lang="fr-FR" kern="0" dirty="0" err="1" smtClean="0">
                <a:solidFill>
                  <a:srgbClr val="1F497D"/>
                </a:solidFill>
                <a:latin typeface="Calibri"/>
                <a:ea typeface="Microsoft YaHei"/>
              </a:rPr>
              <a:t>build</a:t>
            </a:r>
            <a:r>
              <a:rPr lang="fr-FR" kern="0" dirty="0" smtClean="0">
                <a:solidFill>
                  <a:srgbClr val="1F497D"/>
                </a:solidFill>
                <a:latin typeface="Calibri"/>
                <a:ea typeface="Microsoft YaHei"/>
              </a:rPr>
              <a:t> new </a:t>
            </a:r>
            <a:r>
              <a:rPr lang="fr-FR" kern="0" dirty="0" err="1" smtClean="0">
                <a:solidFill>
                  <a:srgbClr val="1F497D"/>
                </a:solidFill>
                <a:latin typeface="Calibri"/>
                <a:ea typeface="Microsoft YaHei"/>
              </a:rPr>
              <a:t>nuclear</a:t>
            </a:r>
            <a:r>
              <a:rPr lang="fr-FR" kern="0" dirty="0" smtClean="0">
                <a:solidFill>
                  <a:srgbClr val="1F497D"/>
                </a:solidFill>
                <a:latin typeface="Calibri"/>
                <a:ea typeface="Microsoft YaHei"/>
              </a:rPr>
              <a:t> </a:t>
            </a:r>
            <a:r>
              <a:rPr lang="fr-FR" kern="0" dirty="0" err="1" smtClean="0">
                <a:solidFill>
                  <a:srgbClr val="1F497D"/>
                </a:solidFill>
                <a:latin typeface="Calibri"/>
                <a:ea typeface="Microsoft YaHei"/>
              </a:rPr>
              <a:t>reactors</a:t>
            </a:r>
            <a:endParaRPr kumimoji="0" lang="fr-FR" sz="22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Microsoft YaHei"/>
              <a:cs typeface="Arial" pitchFamily="34" charset="0"/>
            </a:endParaRPr>
          </a:p>
          <a:p>
            <a:pPr marL="342900" marR="0" lvl="0" indent="-342900" algn="l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2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Microsoft YaHei"/>
              <a:cs typeface="Arial" pitchFamily="34" charset="0"/>
            </a:endParaRPr>
          </a:p>
          <a:p>
            <a:pPr marL="342900" marR="0" lvl="0" indent="-342900" algn="l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2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Microsoft YaHei"/>
              <a:cs typeface="Arial" pitchFamily="34" charset="0"/>
            </a:endParaRPr>
          </a:p>
          <a:p>
            <a:pPr marL="342900" marR="0" lvl="0" indent="-342900" algn="l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2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Microsoft YaHei"/>
              <a:cs typeface="Arial" pitchFamily="34" charset="0"/>
            </a:endParaRPr>
          </a:p>
          <a:p>
            <a:pPr marL="342900" marR="0" lvl="0" indent="-342900" algn="l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2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Microsoft YaHei"/>
              <a:cs typeface="Arial" pitchFamily="34" charset="0"/>
            </a:endParaRPr>
          </a:p>
          <a:p>
            <a:pPr marL="342900" marR="0" lvl="0" indent="-342900" algn="l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2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Microsoft YaHei"/>
              <a:cs typeface="Arial" pitchFamily="34" charset="0"/>
            </a:endParaRPr>
          </a:p>
          <a:p>
            <a:pPr marL="342900" marR="0" lvl="0" indent="-342900" algn="l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2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Microsoft YaHei"/>
              <a:cs typeface="Arial" pitchFamily="34" charset="0"/>
            </a:endParaRPr>
          </a:p>
          <a:p>
            <a:pPr marL="342900" marR="0" lvl="0" indent="-342900" algn="l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2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Microsoft YaHei"/>
              <a:cs typeface="Arial" pitchFamily="34" charset="0"/>
            </a:endParaRPr>
          </a:p>
          <a:p>
            <a:pPr marL="742950" marR="0" lvl="1" indent="-285750" algn="l" defTabSz="449263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Microsoft YaHei"/>
              <a:cs typeface="Arial" pitchFamily="34" charset="0"/>
            </a:endParaRPr>
          </a:p>
          <a:p>
            <a:pPr marL="342900" marR="0" lvl="0" indent="-342900" algn="l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Microsoft YaHei"/>
              <a:cs typeface="Arial" pitchFamily="34" charset="0"/>
            </a:endParaRPr>
          </a:p>
          <a:p>
            <a:pPr marL="342900" marR="0" lvl="0" indent="-342900" algn="l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Microsoft YaHe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270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390650" y="1010443"/>
            <a:ext cx="7296150" cy="312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/>
          <a:lstStyle/>
          <a:p>
            <a:pPr marL="342900" marR="0" lvl="0" indent="-336550" algn="ctr" defTabSz="449263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 pitchFamily="34" charset="0"/>
              <a:ea typeface="Microsoft YaHei" pitchFamily="34" charset="-122"/>
              <a:cs typeface="Arial" pitchFamily="34" charset="0"/>
            </a:endParaRPr>
          </a:p>
          <a:p>
            <a:pPr marL="342900" marR="0" lvl="0" indent="-336550" algn="ctr" defTabSz="449263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itchFamily="34" charset="0"/>
                <a:ea typeface="Microsoft YaHei" pitchFamily="34" charset="-122"/>
                <a:cs typeface="Arial" pitchFamily="34" charset="0"/>
              </a:rPr>
              <a:t/>
            </a:r>
            <a:b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itchFamily="34" charset="0"/>
                <a:ea typeface="Microsoft YaHei" pitchFamily="34" charset="-122"/>
                <a:cs typeface="Arial" pitchFamily="34" charset="0"/>
              </a:rPr>
            </a:b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 pitchFamily="34" charset="0"/>
              <a:ea typeface="Microsoft YaHei" pitchFamily="34" charset="-122"/>
              <a:cs typeface="Arial" pitchFamily="34" charset="0"/>
            </a:endParaRPr>
          </a:p>
          <a:p>
            <a:pPr marL="342900" marR="0" lvl="0" indent="-336550" algn="ctr" defTabSz="449263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 pitchFamily="34" charset="0"/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289050" y="-18258"/>
            <a:ext cx="7785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 charset="0"/>
                <a:ea typeface="Microsoft YaHei" pitchFamily="34" charset="-122"/>
                <a:cs typeface="Arial" pitchFamily="34" charset="0"/>
              </a:rPr>
              <a:t>Key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 charset="0"/>
                <a:ea typeface="Microsoft YaHei" pitchFamily="34" charset="-122"/>
                <a:cs typeface="Arial" pitchFamily="34" charset="0"/>
              </a:rPr>
              <a:t> factors weighing in future decision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itchFamily="34" charset="0"/>
              <a:ea typeface="Microsoft YaHei" pitchFamily="34" charset="-122"/>
              <a:cs typeface="Arial" pitchFamily="34" charset="0"/>
            </a:endParaRPr>
          </a:p>
        </p:txBody>
      </p:sp>
      <p:pic>
        <p:nvPicPr>
          <p:cNvPr id="8196" name="Picture 4"/>
          <p:cNvPicPr>
            <a:picLocks noChangeAspect="1"/>
          </p:cNvPicPr>
          <p:nvPr/>
        </p:nvPicPr>
        <p:blipFill>
          <a:blip r:embed="rId3" cstate="print"/>
          <a:srcRect l="35493" t="-25671" r="-40253"/>
          <a:stretch>
            <a:fillRect/>
          </a:stretch>
        </p:blipFill>
        <p:spPr bwMode="auto">
          <a:xfrm>
            <a:off x="0" y="0"/>
            <a:ext cx="125253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175" y="0"/>
            <a:ext cx="1244600" cy="5143500"/>
          </a:xfrm>
          <a:prstGeom prst="rect">
            <a:avLst/>
          </a:prstGeom>
          <a:solidFill>
            <a:srgbClr val="336699">
              <a:alpha val="78999"/>
            </a:srgbClr>
          </a:solidFill>
          <a:ln w="9363">
            <a:solidFill>
              <a:srgbClr val="4A7EBB"/>
            </a:solidFill>
            <a:prstDash val="solid"/>
            <a:miter/>
          </a:ln>
          <a:effectLst>
            <a:outerShdw dist="23042" dir="5400000" algn="tl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449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Microsoft YaHei"/>
              <a:cs typeface="Arial"/>
            </a:endParaRPr>
          </a:p>
        </p:txBody>
      </p:sp>
      <p:pic>
        <p:nvPicPr>
          <p:cNvPr id="8198" name="Picture 6"/>
          <p:cNvPicPr>
            <a:picLocks noChangeAspect="1"/>
          </p:cNvPicPr>
          <p:nvPr/>
        </p:nvPicPr>
        <p:blipFill>
          <a:blip r:embed="rId4" cstate="print"/>
          <a:srcRect l="54228"/>
          <a:stretch>
            <a:fillRect/>
          </a:stretch>
        </p:blipFill>
        <p:spPr bwMode="auto">
          <a:xfrm>
            <a:off x="795338" y="3031690"/>
            <a:ext cx="4572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3047565"/>
            <a:ext cx="2000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5113" y="4873625"/>
            <a:ext cx="2317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13" y="4832350"/>
            <a:ext cx="217487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0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5425" y="212725"/>
            <a:ext cx="841375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6798" rIns="90004" bIns="46798" anchor="ctr"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fld id="{473267C9-7955-4134-BFF4-D80A6390E0C3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Microsoft YaHei" pitchFamily="34" charset="-122"/>
                <a:cs typeface="Arial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0" algn="l"/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4288" algn="l"/>
                  <a:tab pos="8083550" algn="l"/>
                  <a:tab pos="8532813" algn="l"/>
                  <a:tab pos="8982075" algn="l"/>
                </a:tabLst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15" name="Espace réservé du contenu 5"/>
          <p:cNvSpPr txBox="1">
            <a:spLocks/>
          </p:cNvSpPr>
          <p:nvPr/>
        </p:nvSpPr>
        <p:spPr>
          <a:xfrm>
            <a:off x="1502954" y="648072"/>
            <a:ext cx="7321958" cy="43007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342900" marR="0" lvl="0" indent="-342900" algn="l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80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Microsoft YaHei"/>
              </a:rPr>
              <a:t>Commissioning of </a:t>
            </a:r>
            <a:r>
              <a:rPr kumimoji="0" lang="en-GB" sz="180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Microsoft YaHei"/>
              </a:rPr>
              <a:t>Flamanville</a:t>
            </a:r>
            <a:r>
              <a:rPr kumimoji="0" lang="en-GB" sz="1800" i="0" u="none" strike="noStrike" kern="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Microsoft YaHei"/>
              </a:rPr>
              <a:t> EPR by mid-2020 / implementation of </a:t>
            </a:r>
            <a:r>
              <a:rPr kumimoji="0" lang="en-GB" sz="1800" i="0" u="none" strike="noStrike" kern="0" cap="none" spc="0" normalizeH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Microsoft YaHei"/>
              </a:rPr>
              <a:t>Hinkley</a:t>
            </a:r>
            <a:r>
              <a:rPr kumimoji="0" lang="en-GB" sz="1800" i="0" u="none" strike="noStrike" kern="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Microsoft YaHei"/>
              </a:rPr>
              <a:t> Point C project</a:t>
            </a:r>
          </a:p>
          <a:p>
            <a:pPr marL="342900" marR="0" lvl="0" indent="-342900" algn="l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kern="0" noProof="0" dirty="0" smtClean="0">
                <a:solidFill>
                  <a:srgbClr val="1F497D"/>
                </a:solidFill>
                <a:latin typeface="Calibri"/>
                <a:ea typeface="Microsoft YaHei"/>
              </a:rPr>
              <a:t>Ability of the French nuclear industry to define a competitive « EPR2 » offer &amp; to define a </a:t>
            </a:r>
            <a:r>
              <a:rPr lang="en-GB" kern="0" noProof="0" dirty="0">
                <a:solidFill>
                  <a:srgbClr val="1F497D"/>
                </a:solidFill>
                <a:latin typeface="Calibri"/>
                <a:ea typeface="Microsoft YaHei"/>
              </a:rPr>
              <a:t>r</a:t>
            </a:r>
            <a:r>
              <a:rPr lang="en-GB" kern="0" dirty="0" err="1" smtClean="0">
                <a:solidFill>
                  <a:srgbClr val="1F497D"/>
                </a:solidFill>
                <a:latin typeface="Calibri"/>
                <a:ea typeface="Microsoft YaHei"/>
              </a:rPr>
              <a:t>obust</a:t>
            </a:r>
            <a:r>
              <a:rPr lang="en-GB" kern="0" dirty="0" smtClean="0">
                <a:solidFill>
                  <a:srgbClr val="1F497D"/>
                </a:solidFill>
                <a:latin typeface="Calibri"/>
                <a:ea typeface="Microsoft YaHei"/>
              </a:rPr>
              <a:t> waste management strategy</a:t>
            </a:r>
          </a:p>
          <a:p>
            <a:pPr marL="342900" marR="0" lvl="0" indent="-342900" algn="l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80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Microsoft YaHei"/>
              </a:rPr>
              <a:t>Industrial</a:t>
            </a:r>
            <a:r>
              <a:rPr kumimoji="0" lang="en-GB" sz="1800" i="0" u="none" strike="noStrike" kern="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Microsoft YaHei"/>
              </a:rPr>
              <a:t> sovereignty dimension:</a:t>
            </a:r>
          </a:p>
          <a:p>
            <a:pPr marL="800100" lvl="1" indent="-342900" defTabSz="449263" eaLnBrk="0" hangingPunct="0"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en-GB" sz="1600" kern="0" baseline="0" dirty="0" smtClean="0">
                <a:solidFill>
                  <a:srgbClr val="1F497D"/>
                </a:solidFill>
                <a:latin typeface="Calibri"/>
                <a:ea typeface="Microsoft YaHei"/>
              </a:rPr>
              <a:t>Nuclear</a:t>
            </a:r>
            <a:r>
              <a:rPr lang="en-GB" sz="1600" kern="0" dirty="0" smtClean="0">
                <a:solidFill>
                  <a:srgbClr val="1F497D"/>
                </a:solidFill>
                <a:latin typeface="Calibri"/>
                <a:ea typeface="Microsoft YaHei"/>
              </a:rPr>
              <a:t>: French industry spanning the full range of nuclear activities,          220 000 jobs, mostly </a:t>
            </a:r>
            <a:r>
              <a:rPr lang="en-GB" sz="1600" kern="0" dirty="0" smtClean="0">
                <a:solidFill>
                  <a:srgbClr val="1F497D"/>
                </a:solidFill>
                <a:latin typeface="Calibri"/>
                <a:ea typeface="Microsoft YaHei"/>
              </a:rPr>
              <a:t>highly-qualified</a:t>
            </a:r>
          </a:p>
          <a:p>
            <a:pPr marL="800100" lvl="1" indent="-342900" defTabSz="449263" eaLnBrk="0" hangingPunct="0"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en-GB" sz="1600" kern="0" dirty="0" smtClean="0">
                <a:solidFill>
                  <a:srgbClr val="1F497D"/>
                </a:solidFill>
                <a:latin typeface="Calibri"/>
                <a:ea typeface="Microsoft YaHei"/>
              </a:rPr>
              <a:t>Nuclear exports / Sino-Russian duopoly / non-proliferation strategy </a:t>
            </a:r>
            <a:endParaRPr lang="en-GB" sz="1600" kern="0" dirty="0" smtClean="0">
              <a:solidFill>
                <a:srgbClr val="1F497D"/>
              </a:solidFill>
              <a:latin typeface="Calibri"/>
              <a:ea typeface="Microsoft YaHei"/>
            </a:endParaRPr>
          </a:p>
          <a:p>
            <a:pPr marL="342900" marR="0" lvl="0" indent="-342900" defTabSz="449263" eaLnBrk="0" latinLnBrk="0" hangingPunct="0">
              <a:spcBef>
                <a:spcPts val="800"/>
              </a:spcBef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kern="0" dirty="0" err="1" smtClean="0">
                <a:solidFill>
                  <a:srgbClr val="1F497D"/>
                </a:solidFill>
                <a:latin typeface="Calibri"/>
                <a:ea typeface="Microsoft YaHei"/>
              </a:rPr>
              <a:t>Regional</a:t>
            </a:r>
            <a:r>
              <a:rPr lang="fr-FR" kern="0" dirty="0" smtClean="0">
                <a:solidFill>
                  <a:srgbClr val="1F497D"/>
                </a:solidFill>
                <a:latin typeface="Calibri"/>
                <a:ea typeface="Microsoft YaHei"/>
              </a:rPr>
              <a:t> / EU </a:t>
            </a:r>
            <a:r>
              <a:rPr lang="fr-FR" kern="0" dirty="0">
                <a:solidFill>
                  <a:srgbClr val="1F497D"/>
                </a:solidFill>
                <a:latin typeface="Calibri"/>
                <a:ea typeface="Microsoft YaHei"/>
              </a:rPr>
              <a:t>dimension:</a:t>
            </a:r>
          </a:p>
          <a:p>
            <a:pPr marL="800100" lvl="1" indent="-342900" defTabSz="449263" eaLnBrk="0" hangingPunct="0"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fr-FR" sz="1600" kern="0" dirty="0">
                <a:solidFill>
                  <a:srgbClr val="1F497D"/>
                </a:solidFill>
                <a:latin typeface="Calibri"/>
                <a:ea typeface="Microsoft YaHei"/>
              </a:rPr>
              <a:t>Influence of </a:t>
            </a:r>
            <a:r>
              <a:rPr lang="fr-FR" sz="1600" kern="0" dirty="0" err="1">
                <a:solidFill>
                  <a:srgbClr val="1F497D"/>
                </a:solidFill>
                <a:latin typeface="Calibri"/>
                <a:ea typeface="Microsoft YaHei"/>
              </a:rPr>
              <a:t>neighbouring</a:t>
            </a:r>
            <a:r>
              <a:rPr lang="fr-FR" sz="1600" kern="0" dirty="0">
                <a:solidFill>
                  <a:srgbClr val="1F497D"/>
                </a:solidFill>
                <a:latin typeface="Calibri"/>
                <a:ea typeface="Microsoft YaHei"/>
              </a:rPr>
              <a:t> countries’ </a:t>
            </a:r>
            <a:r>
              <a:rPr lang="fr-FR" sz="1600" kern="0" dirty="0" err="1">
                <a:solidFill>
                  <a:srgbClr val="1F497D"/>
                </a:solidFill>
                <a:latin typeface="Calibri"/>
                <a:ea typeface="Microsoft YaHei"/>
              </a:rPr>
              <a:t>experience</a:t>
            </a:r>
            <a:r>
              <a:rPr lang="fr-FR" sz="1600" kern="0" dirty="0">
                <a:solidFill>
                  <a:srgbClr val="1F497D"/>
                </a:solidFill>
                <a:latin typeface="Calibri"/>
                <a:ea typeface="Microsoft YaHei"/>
              </a:rPr>
              <a:t>, </a:t>
            </a:r>
            <a:r>
              <a:rPr lang="fr-FR" sz="1600" kern="0" dirty="0" err="1">
                <a:solidFill>
                  <a:srgbClr val="1F497D"/>
                </a:solidFill>
                <a:latin typeface="Calibri"/>
                <a:ea typeface="Microsoft YaHei"/>
              </a:rPr>
              <a:t>including</a:t>
            </a:r>
            <a:r>
              <a:rPr lang="fr-FR" sz="1600" kern="0" dirty="0">
                <a:solidFill>
                  <a:srgbClr val="1F497D"/>
                </a:solidFill>
                <a:latin typeface="Calibri"/>
                <a:ea typeface="Microsoft YaHei"/>
              </a:rPr>
              <a:t> the </a:t>
            </a:r>
            <a:r>
              <a:rPr lang="fr-FR" sz="1600" kern="0" dirty="0" err="1">
                <a:solidFill>
                  <a:srgbClr val="1F497D"/>
                </a:solidFill>
                <a:latin typeface="Calibri"/>
                <a:ea typeface="Microsoft YaHei"/>
              </a:rPr>
              <a:t>success</a:t>
            </a:r>
            <a:r>
              <a:rPr lang="fr-FR" sz="1600" kern="0" dirty="0">
                <a:solidFill>
                  <a:srgbClr val="1F497D"/>
                </a:solidFill>
                <a:latin typeface="Calibri"/>
                <a:ea typeface="Microsoft YaHei"/>
              </a:rPr>
              <a:t> of </a:t>
            </a:r>
            <a:r>
              <a:rPr lang="fr-FR" sz="1600" kern="0" dirty="0" err="1">
                <a:solidFill>
                  <a:srgbClr val="1F497D"/>
                </a:solidFill>
                <a:latin typeface="Calibri"/>
                <a:ea typeface="Microsoft YaHei"/>
              </a:rPr>
              <a:t>Germany’s</a:t>
            </a:r>
            <a:r>
              <a:rPr lang="fr-FR" sz="1600" kern="0" dirty="0">
                <a:solidFill>
                  <a:srgbClr val="1F497D"/>
                </a:solidFill>
                <a:latin typeface="Calibri"/>
                <a:ea typeface="Microsoft YaHei"/>
              </a:rPr>
              <a:t> </a:t>
            </a:r>
            <a:r>
              <a:rPr lang="fr-FR" sz="1600" kern="0" dirty="0" err="1">
                <a:solidFill>
                  <a:srgbClr val="1F497D"/>
                </a:solidFill>
                <a:latin typeface="Calibri"/>
                <a:ea typeface="Microsoft YaHei"/>
              </a:rPr>
              <a:t>Energiewende</a:t>
            </a:r>
            <a:r>
              <a:rPr lang="fr-FR" sz="1600" kern="0" dirty="0">
                <a:solidFill>
                  <a:srgbClr val="1F497D"/>
                </a:solidFill>
                <a:latin typeface="Calibri"/>
                <a:ea typeface="Microsoft YaHei"/>
              </a:rPr>
              <a:t> and </a:t>
            </a:r>
            <a:r>
              <a:rPr lang="fr-FR" sz="1600" kern="0" dirty="0" err="1">
                <a:solidFill>
                  <a:srgbClr val="1F497D"/>
                </a:solidFill>
                <a:latin typeface="Calibri"/>
                <a:ea typeface="Microsoft YaHei"/>
              </a:rPr>
              <a:t>coal</a:t>
            </a:r>
            <a:r>
              <a:rPr lang="fr-FR" sz="1600" kern="0" dirty="0">
                <a:solidFill>
                  <a:srgbClr val="1F497D"/>
                </a:solidFill>
                <a:latin typeface="Calibri"/>
                <a:ea typeface="Microsoft YaHei"/>
              </a:rPr>
              <a:t> phase out plan </a:t>
            </a:r>
          </a:p>
          <a:p>
            <a:pPr marL="800100" lvl="1" indent="-342900" defTabSz="449263" eaLnBrk="0" hangingPunct="0"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fr-FR" sz="1600" kern="0" dirty="0" err="1">
                <a:solidFill>
                  <a:srgbClr val="1F497D"/>
                </a:solidFill>
                <a:latin typeface="Calibri"/>
                <a:ea typeface="Microsoft YaHei"/>
              </a:rPr>
              <a:t>Approval</a:t>
            </a:r>
            <a:r>
              <a:rPr lang="fr-FR" sz="1600" kern="0" dirty="0">
                <a:solidFill>
                  <a:srgbClr val="1F497D"/>
                </a:solidFill>
                <a:latin typeface="Calibri"/>
                <a:ea typeface="Microsoft YaHei"/>
              </a:rPr>
              <a:t> by the EU Commission </a:t>
            </a:r>
            <a:r>
              <a:rPr lang="fr-FR" sz="1600" kern="0" dirty="0" err="1">
                <a:solidFill>
                  <a:srgbClr val="1F497D"/>
                </a:solidFill>
                <a:latin typeface="Calibri"/>
                <a:ea typeface="Microsoft YaHei"/>
              </a:rPr>
              <a:t>will</a:t>
            </a:r>
            <a:r>
              <a:rPr lang="fr-FR" sz="1600" kern="0" dirty="0">
                <a:solidFill>
                  <a:srgbClr val="1F497D"/>
                </a:solidFill>
                <a:latin typeface="Calibri"/>
                <a:ea typeface="Microsoft YaHei"/>
              </a:rPr>
              <a:t> </a:t>
            </a:r>
            <a:r>
              <a:rPr lang="fr-FR" sz="1600" kern="0" dirty="0" err="1">
                <a:solidFill>
                  <a:srgbClr val="1F497D"/>
                </a:solidFill>
                <a:latin typeface="Calibri"/>
                <a:ea typeface="Microsoft YaHei"/>
              </a:rPr>
              <a:t>be</a:t>
            </a:r>
            <a:r>
              <a:rPr lang="fr-FR" sz="1600" kern="0" dirty="0">
                <a:solidFill>
                  <a:srgbClr val="1F497D"/>
                </a:solidFill>
                <a:latin typeface="Calibri"/>
                <a:ea typeface="Microsoft YaHei"/>
              </a:rPr>
              <a:t> </a:t>
            </a:r>
            <a:r>
              <a:rPr lang="fr-FR" sz="1600" kern="0" dirty="0" err="1">
                <a:solidFill>
                  <a:srgbClr val="1F497D"/>
                </a:solidFill>
                <a:latin typeface="Calibri"/>
                <a:ea typeface="Microsoft YaHei"/>
              </a:rPr>
              <a:t>necessary</a:t>
            </a:r>
            <a:r>
              <a:rPr lang="fr-FR" sz="1600" kern="0" dirty="0">
                <a:solidFill>
                  <a:srgbClr val="1F497D"/>
                </a:solidFill>
                <a:latin typeface="Calibri"/>
                <a:ea typeface="Microsoft YaHei"/>
              </a:rPr>
              <a:t> for a new </a:t>
            </a:r>
            <a:r>
              <a:rPr lang="fr-FR" sz="1600" kern="0" dirty="0" err="1">
                <a:solidFill>
                  <a:srgbClr val="1F497D"/>
                </a:solidFill>
                <a:latin typeface="Calibri"/>
                <a:ea typeface="Microsoft YaHei"/>
              </a:rPr>
              <a:t>remuneration</a:t>
            </a:r>
            <a:r>
              <a:rPr lang="fr-FR" sz="1600" kern="0" dirty="0">
                <a:solidFill>
                  <a:srgbClr val="1F497D"/>
                </a:solidFill>
                <a:latin typeface="Calibri"/>
                <a:ea typeface="Microsoft YaHei"/>
              </a:rPr>
              <a:t> / </a:t>
            </a:r>
            <a:r>
              <a:rPr lang="fr-FR" sz="1600" kern="0" dirty="0" err="1">
                <a:solidFill>
                  <a:srgbClr val="1F497D"/>
                </a:solidFill>
                <a:latin typeface="Calibri"/>
                <a:ea typeface="Microsoft YaHei"/>
              </a:rPr>
              <a:t>risk</a:t>
            </a:r>
            <a:r>
              <a:rPr lang="fr-FR" sz="1600" kern="0" dirty="0">
                <a:solidFill>
                  <a:srgbClr val="1F497D"/>
                </a:solidFill>
                <a:latin typeface="Calibri"/>
                <a:ea typeface="Microsoft YaHei"/>
              </a:rPr>
              <a:t>-sharing </a:t>
            </a:r>
            <a:r>
              <a:rPr lang="fr-FR" sz="1600" kern="0" dirty="0" err="1" smtClean="0">
                <a:solidFill>
                  <a:srgbClr val="1F497D"/>
                </a:solidFill>
                <a:latin typeface="Calibri"/>
                <a:ea typeface="Microsoft YaHei"/>
              </a:rPr>
              <a:t>scheme</a:t>
            </a:r>
            <a:endParaRPr lang="fr-FR" sz="1600" kern="0" dirty="0" smtClean="0">
              <a:solidFill>
                <a:srgbClr val="1F497D"/>
              </a:solidFill>
              <a:latin typeface="Calibri"/>
              <a:ea typeface="Microsoft YaHei"/>
            </a:endParaRPr>
          </a:p>
          <a:p>
            <a:pPr marL="800100" lvl="1" indent="-342900" defTabSz="449263" eaLnBrk="0" hangingPunct="0"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fr-FR" sz="1600" kern="0" dirty="0" smtClean="0">
                <a:solidFill>
                  <a:srgbClr val="1F497D"/>
                </a:solidFill>
                <a:latin typeface="Calibri"/>
                <a:ea typeface="Microsoft YaHei"/>
              </a:rPr>
              <a:t>EU </a:t>
            </a:r>
            <a:r>
              <a:rPr lang="fr-FR" sz="1600" kern="0" dirty="0" err="1" smtClean="0">
                <a:solidFill>
                  <a:srgbClr val="1F497D"/>
                </a:solidFill>
                <a:latin typeface="Calibri"/>
                <a:ea typeface="Microsoft YaHei"/>
              </a:rPr>
              <a:t>debate</a:t>
            </a:r>
            <a:r>
              <a:rPr lang="fr-FR" sz="1600" kern="0" dirty="0" smtClean="0">
                <a:solidFill>
                  <a:srgbClr val="1F497D"/>
                </a:solidFill>
                <a:latin typeface="Calibri"/>
                <a:ea typeface="Microsoft YaHei"/>
              </a:rPr>
              <a:t> over </a:t>
            </a:r>
            <a:r>
              <a:rPr lang="fr-FR" sz="1600" kern="0" dirty="0" err="1" smtClean="0">
                <a:solidFill>
                  <a:srgbClr val="1F497D"/>
                </a:solidFill>
                <a:latin typeface="Calibri"/>
                <a:ea typeface="Microsoft YaHei"/>
              </a:rPr>
              <a:t>carbon</a:t>
            </a:r>
            <a:r>
              <a:rPr lang="fr-FR" sz="1600" kern="0" dirty="0" smtClean="0">
                <a:solidFill>
                  <a:srgbClr val="1F497D"/>
                </a:solidFill>
                <a:latin typeface="Calibri"/>
                <a:ea typeface="Microsoft YaHei"/>
              </a:rPr>
              <a:t> </a:t>
            </a:r>
            <a:r>
              <a:rPr lang="fr-FR" sz="1600" kern="0" dirty="0" err="1" smtClean="0">
                <a:solidFill>
                  <a:srgbClr val="1F497D"/>
                </a:solidFill>
                <a:latin typeface="Calibri"/>
                <a:ea typeface="Microsoft YaHei"/>
              </a:rPr>
              <a:t>neutrality</a:t>
            </a:r>
            <a:r>
              <a:rPr lang="fr-FR" sz="1600" kern="0" dirty="0" smtClean="0">
                <a:solidFill>
                  <a:srgbClr val="1F497D"/>
                </a:solidFill>
                <a:latin typeface="Calibri"/>
                <a:ea typeface="Microsoft YaHei"/>
              </a:rPr>
              <a:t> by 2050 </a:t>
            </a:r>
            <a:endParaRPr lang="fr-FR" sz="1600" kern="0" dirty="0">
              <a:solidFill>
                <a:srgbClr val="1F497D"/>
              </a:solidFill>
              <a:latin typeface="Calibri"/>
              <a:ea typeface="Microsoft YaHei"/>
            </a:endParaRPr>
          </a:p>
          <a:p>
            <a:pPr marL="342900" marR="0" lvl="0" indent="-342900" algn="l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22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Microsoft YaHei"/>
              <a:cs typeface="Arial" pitchFamily="34" charset="0"/>
            </a:endParaRPr>
          </a:p>
          <a:p>
            <a:pPr marL="342900" marR="0" lvl="0" indent="-342900" algn="l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2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Microsoft YaHei"/>
              <a:cs typeface="Arial" pitchFamily="34" charset="0"/>
            </a:endParaRPr>
          </a:p>
          <a:p>
            <a:pPr marL="342900" marR="0" lvl="0" indent="-342900" algn="l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2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Microsoft YaHei"/>
              <a:cs typeface="Arial" pitchFamily="34" charset="0"/>
            </a:endParaRPr>
          </a:p>
          <a:p>
            <a:pPr marL="342900" marR="0" lvl="0" indent="-342900" algn="l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2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Microsoft YaHei"/>
              <a:cs typeface="Arial" pitchFamily="34" charset="0"/>
            </a:endParaRPr>
          </a:p>
          <a:p>
            <a:pPr marL="342900" marR="0" lvl="0" indent="-342900" algn="l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2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Microsoft YaHei"/>
              <a:cs typeface="Arial" pitchFamily="34" charset="0"/>
            </a:endParaRPr>
          </a:p>
          <a:p>
            <a:pPr marL="342900" marR="0" lvl="0" indent="-342900" algn="l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2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Microsoft YaHei"/>
              <a:cs typeface="Arial" pitchFamily="34" charset="0"/>
            </a:endParaRPr>
          </a:p>
          <a:p>
            <a:pPr marL="342900" marR="0" lvl="0" indent="-342900" algn="l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2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Microsoft YaHei"/>
              <a:cs typeface="Arial" pitchFamily="34" charset="0"/>
            </a:endParaRPr>
          </a:p>
          <a:p>
            <a:pPr marL="342900" marR="0" lvl="0" indent="-342900" algn="l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2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Microsoft YaHei"/>
              <a:cs typeface="Arial" pitchFamily="34" charset="0"/>
            </a:endParaRPr>
          </a:p>
          <a:p>
            <a:pPr marL="742950" marR="0" lvl="1" indent="-285750" algn="l" defTabSz="449263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Microsoft YaHei"/>
              <a:cs typeface="Arial" pitchFamily="34" charset="0"/>
            </a:endParaRPr>
          </a:p>
          <a:p>
            <a:pPr marL="342900" marR="0" lvl="0" indent="-342900" algn="l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Microsoft YaHei"/>
              <a:cs typeface="Arial" pitchFamily="34" charset="0"/>
            </a:endParaRPr>
          </a:p>
          <a:p>
            <a:pPr marL="342900" marR="0" lvl="0" indent="-342900" algn="l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Microsoft YaHe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9268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/>
          </p:cNvPicPr>
          <p:nvPr/>
        </p:nvPicPr>
        <p:blipFill>
          <a:blip r:embed="rId3" cstate="print"/>
          <a:srcRect t="22017" b="3503"/>
          <a:stretch>
            <a:fillRect/>
          </a:stretch>
        </p:blipFill>
        <p:spPr bwMode="auto">
          <a:xfrm>
            <a:off x="-28575" y="0"/>
            <a:ext cx="92075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reeform 2"/>
          <p:cNvSpPr>
            <a:spLocks/>
          </p:cNvSpPr>
          <p:nvPr/>
        </p:nvSpPr>
        <p:spPr bwMode="auto">
          <a:xfrm rot="-2699990">
            <a:off x="8329613" y="2328863"/>
            <a:ext cx="485775" cy="485775"/>
          </a:xfrm>
          <a:custGeom>
            <a:avLst/>
            <a:gdLst>
              <a:gd name="T0" fmla="*/ 2104 w 957361"/>
              <a:gd name="T1" fmla="*/ 0 h 957355"/>
              <a:gd name="T2" fmla="*/ 4207 w 957361"/>
              <a:gd name="T3" fmla="*/ 2104 h 957355"/>
              <a:gd name="T4" fmla="*/ 2104 w 957361"/>
              <a:gd name="T5" fmla="*/ 4207 h 957355"/>
              <a:gd name="T6" fmla="*/ 0 w 957361"/>
              <a:gd name="T7" fmla="*/ 2104 h 957355"/>
              <a:gd name="T8" fmla="*/ 4207 w 957361"/>
              <a:gd name="T9" fmla="*/ 0 h 957355"/>
              <a:gd name="T10" fmla="*/ 4207 w 957361"/>
              <a:gd name="T11" fmla="*/ 3658 h 957355"/>
              <a:gd name="T12" fmla="*/ 4207 w 957361"/>
              <a:gd name="T13" fmla="*/ 4207 h 957355"/>
              <a:gd name="T14" fmla="*/ 3658 w 957361"/>
              <a:gd name="T15" fmla="*/ 4207 h 957355"/>
              <a:gd name="T16" fmla="*/ 1 w 957361"/>
              <a:gd name="T17" fmla="*/ 4207 h 957355"/>
              <a:gd name="T18" fmla="*/ 0 w 957361"/>
              <a:gd name="T19" fmla="*/ 3928 h 957355"/>
              <a:gd name="T20" fmla="*/ 3928 w 957361"/>
              <a:gd name="T21" fmla="*/ 3928 h 957355"/>
              <a:gd name="T22" fmla="*/ 3928 w 957361"/>
              <a:gd name="T23" fmla="*/ 0 h 957355"/>
              <a:gd name="T24" fmla="*/ 17694720 60000 65536"/>
              <a:gd name="T25" fmla="*/ 0 60000 65536"/>
              <a:gd name="T26" fmla="*/ 5898240 60000 65536"/>
              <a:gd name="T27" fmla="*/ 1179648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57361"/>
              <a:gd name="T37" fmla="*/ 0 h 957355"/>
              <a:gd name="T38" fmla="*/ 957361 w 957361"/>
              <a:gd name="T39" fmla="*/ 957355 h 9573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57361" h="957355">
                <a:moveTo>
                  <a:pt x="957360" y="0"/>
                </a:moveTo>
                <a:lnTo>
                  <a:pt x="957361" y="832419"/>
                </a:lnTo>
                <a:lnTo>
                  <a:pt x="957361" y="957355"/>
                </a:lnTo>
                <a:lnTo>
                  <a:pt x="832424" y="957355"/>
                </a:lnTo>
                <a:lnTo>
                  <a:pt x="1" y="957355"/>
                </a:lnTo>
                <a:lnTo>
                  <a:pt x="0" y="893998"/>
                </a:lnTo>
                <a:lnTo>
                  <a:pt x="894002" y="893998"/>
                </a:lnTo>
                <a:lnTo>
                  <a:pt x="894002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9525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-28575" y="0"/>
            <a:ext cx="9207500" cy="5143500"/>
          </a:xfrm>
          <a:prstGeom prst="rect">
            <a:avLst/>
          </a:prstGeom>
          <a:solidFill>
            <a:srgbClr val="3C79B6">
              <a:alpha val="73000"/>
            </a:srgbClr>
          </a:solidFill>
          <a:ln w="9363">
            <a:solidFill>
              <a:srgbClr val="4A7EBB"/>
            </a:solidFill>
            <a:prstDash val="solid"/>
            <a:miter/>
          </a:ln>
          <a:effectLst>
            <a:outerShdw dist="23042" dir="5400000" algn="tl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 defTabSz="449263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kern="0">
              <a:solidFill>
                <a:srgbClr val="FFFFFF"/>
              </a:solidFill>
              <a:latin typeface="Arial"/>
              <a:ea typeface="Microsoft YaHei"/>
              <a:cs typeface="Arial"/>
            </a:endParaRPr>
          </a:p>
        </p:txBody>
      </p:sp>
      <p:pic>
        <p:nvPicPr>
          <p:cNvPr id="24581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65563" y="396875"/>
            <a:ext cx="9318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Rectangle 5"/>
          <p:cNvSpPr>
            <a:spLocks noChangeArrowheads="1"/>
          </p:cNvSpPr>
          <p:nvPr/>
        </p:nvSpPr>
        <p:spPr bwMode="auto">
          <a:xfrm>
            <a:off x="1106488" y="1460500"/>
            <a:ext cx="6450012" cy="3172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6798" rIns="90004" bIns="46798" anchorCtr="1">
            <a:spAutoFit/>
          </a:bodyPr>
          <a:lstStyle/>
          <a:p>
            <a:pPr algn="ctr" defTabSz="449263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1400" b="1" dirty="0">
                <a:solidFill>
                  <a:srgbClr val="093A80"/>
                </a:solidFill>
                <a:latin typeface="Calibri" pitchFamily="34" charset="0"/>
                <a:ea typeface="Microsoft YaHei" pitchFamily="34" charset="-122"/>
              </a:rPr>
              <a:t/>
            </a:r>
            <a:br>
              <a:rPr lang="fr-FR" sz="1400" b="1" dirty="0">
                <a:solidFill>
                  <a:srgbClr val="093A80"/>
                </a:solidFill>
                <a:latin typeface="Calibri" pitchFamily="34" charset="0"/>
                <a:ea typeface="Microsoft YaHei" pitchFamily="34" charset="-122"/>
              </a:rPr>
            </a:br>
            <a:r>
              <a:rPr lang="fr-FR" sz="3200" b="1" dirty="0"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rPr>
              <a:t>Centre Énergie – Centre for </a:t>
            </a:r>
            <a:r>
              <a:rPr lang="fr-FR" sz="3200" b="1" dirty="0" err="1"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rPr>
              <a:t>Energy</a:t>
            </a:r>
            <a:r>
              <a:rPr lang="fr-FR" sz="1400" b="1" dirty="0"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rPr>
              <a:t/>
            </a:r>
            <a:br>
              <a:rPr lang="fr-FR" sz="1400" b="1" dirty="0"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rPr>
            </a:br>
            <a:r>
              <a:rPr lang="fr-FR" sz="1400" b="1" dirty="0"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rPr>
              <a:t/>
            </a:r>
            <a:br>
              <a:rPr lang="fr-FR" sz="1400" b="1" dirty="0"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rPr>
            </a:br>
            <a:endParaRPr lang="fr-FR" sz="1400" b="1" dirty="0">
              <a:solidFill>
                <a:srgbClr val="FFFFFF"/>
              </a:solidFill>
              <a:latin typeface="Calibri" pitchFamily="34" charset="0"/>
              <a:ea typeface="Microsoft YaHei" pitchFamily="34" charset="-122"/>
            </a:endParaRPr>
          </a:p>
          <a:p>
            <a:pPr algn="ctr" defTabSz="449263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fr-FR" sz="1400" b="1" dirty="0">
              <a:solidFill>
                <a:srgbClr val="FFFFFF"/>
              </a:solidFill>
              <a:latin typeface="Calibri" pitchFamily="34" charset="0"/>
              <a:ea typeface="Microsoft YaHei" pitchFamily="34" charset="-122"/>
            </a:endParaRPr>
          </a:p>
          <a:p>
            <a:pPr algn="ctr" defTabSz="449263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1600" i="1" dirty="0"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rPr>
              <a:t/>
            </a:r>
            <a:br>
              <a:rPr lang="fr-FR" sz="1600" i="1" dirty="0"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rPr>
            </a:br>
            <a:r>
              <a:rPr lang="fr-FR" sz="1600" i="1" dirty="0" smtClean="0"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rPr>
              <a:t>Carole Mathieu</a:t>
            </a:r>
            <a:r>
              <a:rPr lang="fr-FR" sz="1600" dirty="0" smtClean="0"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rPr>
              <a:t>, Head of EU </a:t>
            </a:r>
            <a:r>
              <a:rPr lang="fr-FR" sz="1600" dirty="0" err="1" smtClean="0"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rPr>
              <a:t>Energy</a:t>
            </a:r>
            <a:r>
              <a:rPr lang="fr-FR" sz="1600" dirty="0" smtClean="0"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rPr>
              <a:t> &amp; </a:t>
            </a:r>
            <a:r>
              <a:rPr lang="fr-FR" sz="1600" dirty="0" err="1" smtClean="0"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rPr>
              <a:t>Climate</a:t>
            </a:r>
            <a:r>
              <a:rPr lang="fr-FR" sz="1600" dirty="0" smtClean="0"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rPr>
              <a:t> </a:t>
            </a:r>
            <a:r>
              <a:rPr lang="fr-FR" sz="1600" dirty="0" err="1" smtClean="0"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rPr>
              <a:t>Policies</a:t>
            </a:r>
            <a:endParaRPr lang="fr-FR" sz="1600" dirty="0" smtClean="0">
              <a:solidFill>
                <a:srgbClr val="FFFFFF"/>
              </a:solidFill>
              <a:latin typeface="Calibri" pitchFamily="34" charset="0"/>
              <a:ea typeface="Microsoft YaHei" pitchFamily="34" charset="-122"/>
            </a:endParaRPr>
          </a:p>
          <a:p>
            <a:pPr algn="ctr" defTabSz="449263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1600" dirty="0" smtClean="0"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rPr>
              <a:t>mathieu@ifri.org</a:t>
            </a:r>
            <a:endParaRPr lang="fr-FR" sz="1600" dirty="0">
              <a:solidFill>
                <a:srgbClr val="FFFFFF"/>
              </a:solidFill>
              <a:latin typeface="Calibri" pitchFamily="34" charset="0"/>
              <a:ea typeface="Microsoft YaHei" pitchFamily="34" charset="-122"/>
            </a:endParaRPr>
          </a:p>
          <a:p>
            <a:pPr algn="ctr" defTabSz="449263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fr-FR" sz="1400" b="1" dirty="0">
              <a:solidFill>
                <a:srgbClr val="FFFFFF"/>
              </a:solidFill>
              <a:latin typeface="Calibri" pitchFamily="34" charset="0"/>
              <a:ea typeface="Microsoft YaHei" pitchFamily="34" charset="-122"/>
            </a:endParaRPr>
          </a:p>
          <a:p>
            <a:pPr algn="ctr" defTabSz="449263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fr-FR" sz="1400" b="1" dirty="0">
              <a:solidFill>
                <a:srgbClr val="FFFFFF"/>
              </a:solidFill>
              <a:latin typeface="Calibri" pitchFamily="34" charset="0"/>
              <a:ea typeface="Microsoft YaHei" pitchFamily="34" charset="-122"/>
            </a:endParaRPr>
          </a:p>
          <a:p>
            <a:pPr algn="ctr" defTabSz="449263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1200" dirty="0"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rPr>
              <a:t>27, rue de la Procession, 75740 PARIS CEDEX 15</a:t>
            </a:r>
            <a:br>
              <a:rPr lang="fr-FR" sz="1200" dirty="0"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rPr>
            </a:br>
            <a:r>
              <a:rPr lang="fr-FR" sz="1200" dirty="0"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rPr>
              <a:t>Tél. +33 (0) 1 40 61 60 00 • Fax : +33 (0) 1 40 61 60 </a:t>
            </a:r>
            <a:r>
              <a:rPr lang="fr-FR" sz="1200" dirty="0" err="1"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rPr>
              <a:t>60</a:t>
            </a:r>
            <a:endParaRPr lang="fr-FR" sz="1200" dirty="0">
              <a:solidFill>
                <a:srgbClr val="FFFFFF"/>
              </a:solidFill>
              <a:latin typeface="Calibri" pitchFamily="34" charset="0"/>
              <a:ea typeface="Microsoft YaHei" pitchFamily="34" charset="-122"/>
            </a:endParaRPr>
          </a:p>
          <a:p>
            <a:pPr algn="ctr" defTabSz="449263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1200" dirty="0"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rPr>
              <a:t>www.ifri.org</a:t>
            </a:r>
          </a:p>
        </p:txBody>
      </p:sp>
      <p:sp>
        <p:nvSpPr>
          <p:cNvPr id="24583" name="Text Box 6"/>
          <p:cNvSpPr txBox="1">
            <a:spLocks noChangeArrowheads="1"/>
          </p:cNvSpPr>
          <p:nvPr/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6798" rIns="90004" bIns="46798" anchor="ctr"/>
          <a:lstStyle/>
          <a:p>
            <a:pPr algn="r" defTabSz="449263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fld id="{5A6E5544-B2CF-470D-8901-5403C51C8FDF}" type="slidenum">
              <a:rPr lang="fr-FR" sz="1200">
                <a:solidFill>
                  <a:srgbClr val="898989"/>
                </a:solidFill>
                <a:latin typeface="Calibri" pitchFamily="34" charset="0"/>
                <a:ea typeface="Microsoft YaHei" pitchFamily="34" charset="-122"/>
              </a:rPr>
              <a:pPr algn="r" defTabSz="449263">
                <a:tabLst>
                  <a:tab pos="0" algn="l"/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4288" algn="l"/>
                  <a:tab pos="8083550" algn="l"/>
                  <a:tab pos="8532813" algn="l"/>
                  <a:tab pos="8982075" algn="l"/>
                </a:tabLst>
              </a:pPr>
              <a:t>9</a:t>
            </a:fld>
            <a:endParaRPr lang="fr-FR" sz="1200">
              <a:solidFill>
                <a:srgbClr val="898989"/>
              </a:solidFill>
              <a:latin typeface="Calibri" pitchFamily="34" charset="0"/>
              <a:ea typeface="Microsoft YaHei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146 -2.22222E-6 L 2.91667E-6 -2.22222E-6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ureau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8695</TotalTime>
  <Words>672</Words>
  <Application>Microsoft Office PowerPoint</Application>
  <PresentationFormat>Personnalisé</PresentationFormat>
  <Paragraphs>183</Paragraphs>
  <Slides>9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Microsoft YaHei</vt:lpstr>
      <vt:lpstr>Arial</vt:lpstr>
      <vt:lpstr>Calibri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Carole Mathieu</dc:creator>
  <cp:lastModifiedBy>Carole MATHIEU</cp:lastModifiedBy>
  <cp:revision>506</cp:revision>
  <cp:lastPrinted>2017-07-03T10:33:01Z</cp:lastPrinted>
  <dcterms:created xsi:type="dcterms:W3CDTF">2017-01-16T15:47:09Z</dcterms:created>
  <dcterms:modified xsi:type="dcterms:W3CDTF">2019-05-13T11:18:16Z</dcterms:modified>
</cp:coreProperties>
</file>