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6"/>
  </p:notesMasterIdLst>
  <p:sldIdLst>
    <p:sldId id="257" r:id="rId2"/>
    <p:sldId id="258" r:id="rId3"/>
    <p:sldId id="260" r:id="rId4"/>
    <p:sldId id="270" r:id="rId5"/>
    <p:sldId id="274" r:id="rId6"/>
    <p:sldId id="266" r:id="rId7"/>
    <p:sldId id="354" r:id="rId8"/>
    <p:sldId id="352" r:id="rId9"/>
    <p:sldId id="276" r:id="rId10"/>
    <p:sldId id="278" r:id="rId11"/>
    <p:sldId id="281" r:id="rId12"/>
    <p:sldId id="283" r:id="rId13"/>
    <p:sldId id="280" r:id="rId14"/>
    <p:sldId id="285" r:id="rId15"/>
    <p:sldId id="345" r:id="rId16"/>
    <p:sldId id="287" r:id="rId17"/>
    <p:sldId id="289" r:id="rId18"/>
    <p:sldId id="343" r:id="rId19"/>
    <p:sldId id="291" r:id="rId20"/>
    <p:sldId id="293" r:id="rId21"/>
    <p:sldId id="295" r:id="rId22"/>
    <p:sldId id="299" r:id="rId23"/>
    <p:sldId id="301" r:id="rId24"/>
    <p:sldId id="303" r:id="rId25"/>
    <p:sldId id="358" r:id="rId26"/>
    <p:sldId id="305" r:id="rId27"/>
    <p:sldId id="307" r:id="rId28"/>
    <p:sldId id="309" r:id="rId29"/>
    <p:sldId id="311" r:id="rId30"/>
    <p:sldId id="313" r:id="rId31"/>
    <p:sldId id="315" r:id="rId32"/>
    <p:sldId id="317" r:id="rId33"/>
    <p:sldId id="319" r:id="rId34"/>
    <p:sldId id="321" r:id="rId35"/>
    <p:sldId id="323" r:id="rId36"/>
    <p:sldId id="325" r:id="rId37"/>
    <p:sldId id="327" r:id="rId38"/>
    <p:sldId id="329" r:id="rId39"/>
    <p:sldId id="331" r:id="rId40"/>
    <p:sldId id="333" r:id="rId41"/>
    <p:sldId id="335" r:id="rId42"/>
    <p:sldId id="337" r:id="rId43"/>
    <p:sldId id="339" r:id="rId44"/>
    <p:sldId id="341" r:id="rId4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729"/>
  </p:normalViewPr>
  <p:slideViewPr>
    <p:cSldViewPr snapToGrid="0" snapToObjects="1">
      <p:cViewPr varScale="1">
        <p:scale>
          <a:sx n="109" d="100"/>
          <a:sy n="109" d="100"/>
        </p:scale>
        <p:origin x="68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46" Type="http://schemas.openxmlformats.org/officeDocument/2006/relationships/notesMaster" Target="notesMasters/notesMaster1.xml"/><Relationship Id="rId47" Type="http://schemas.openxmlformats.org/officeDocument/2006/relationships/presProps" Target="presProps.xml"/><Relationship Id="rId48" Type="http://schemas.openxmlformats.org/officeDocument/2006/relationships/viewProps" Target="viewProps.xml"/><Relationship Id="rId49" Type="http://schemas.openxmlformats.org/officeDocument/2006/relationships/theme" Target="theme/theme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5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1F8E3A-C864-1040-B17A-1EEE989C55F9}" type="datetimeFigureOut">
              <a:rPr lang="en-US" smtClean="0"/>
              <a:t>5/31/18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42D5551-FDC7-5447-834D-C6F5E2762D91}" type="slidenum">
              <a:rPr lang="en-US" smtClean="0"/>
              <a:t>‹#›</a:t>
            </a:fld>
            <a:endParaRPr lang="en-US"/>
          </a:p>
        </p:txBody>
      </p:sp>
    </p:spTree>
    <p:extLst>
      <p:ext uri="{BB962C8B-B14F-4D97-AF65-F5344CB8AC3E}">
        <p14:creationId xmlns:p14="http://schemas.microsoft.com/office/powerpoint/2010/main" val="15041213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2D5551-FDC7-5447-834D-C6F5E2762D91}" type="slidenum">
              <a:rPr lang="en-US" smtClean="0"/>
              <a:t>1</a:t>
            </a:fld>
            <a:endParaRPr lang="en-US"/>
          </a:p>
        </p:txBody>
      </p:sp>
    </p:spTree>
    <p:extLst>
      <p:ext uri="{BB962C8B-B14F-4D97-AF65-F5344CB8AC3E}">
        <p14:creationId xmlns:p14="http://schemas.microsoft.com/office/powerpoint/2010/main" val="4645561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C252963-4409-114B-92D9-C16CBF576AA7}" type="slidenum">
              <a:rPr lang="en-US" smtClean="0"/>
              <a:t>3</a:t>
            </a:fld>
            <a:endParaRPr lang="en-US"/>
          </a:p>
        </p:txBody>
      </p:sp>
    </p:spTree>
    <p:extLst>
      <p:ext uri="{BB962C8B-B14F-4D97-AF65-F5344CB8AC3E}">
        <p14:creationId xmlns:p14="http://schemas.microsoft.com/office/powerpoint/2010/main" val="4035217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C252963-4409-114B-92D9-C16CBF576AA7}" type="slidenum">
              <a:rPr lang="en-US" smtClean="0"/>
              <a:t>7</a:t>
            </a:fld>
            <a:endParaRPr lang="en-US"/>
          </a:p>
        </p:txBody>
      </p:sp>
    </p:spTree>
    <p:extLst>
      <p:ext uri="{BB962C8B-B14F-4D97-AF65-F5344CB8AC3E}">
        <p14:creationId xmlns:p14="http://schemas.microsoft.com/office/powerpoint/2010/main" val="8006968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C252963-4409-114B-92D9-C16CBF576AA7}" type="slidenum">
              <a:rPr lang="en-US" smtClean="0"/>
              <a:t>8</a:t>
            </a:fld>
            <a:endParaRPr lang="en-US"/>
          </a:p>
        </p:txBody>
      </p:sp>
    </p:spTree>
    <p:extLst>
      <p:ext uri="{BB962C8B-B14F-4D97-AF65-F5344CB8AC3E}">
        <p14:creationId xmlns:p14="http://schemas.microsoft.com/office/powerpoint/2010/main" val="5526626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3F4E4CA-E9C1-E54B-813A-88827CCD887E}" type="datetime1">
              <a:rPr lang="en-GB" smtClean="0"/>
              <a:t>31/05/2018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1CDCCD-FE10-C648-BB60-AF1A7C22E6EF}" type="slidenum">
              <a:rPr lang="en-US" smtClean="0"/>
              <a:t>‹#›</a:t>
            </a:fld>
            <a:endParaRPr lang="en-US"/>
          </a:p>
        </p:txBody>
      </p:sp>
    </p:spTree>
    <p:extLst>
      <p:ext uri="{BB962C8B-B14F-4D97-AF65-F5344CB8AC3E}">
        <p14:creationId xmlns:p14="http://schemas.microsoft.com/office/powerpoint/2010/main" val="13344777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82CA47-E0DD-A340-B181-EE0E39F7CB9B}" type="datetime1">
              <a:rPr lang="en-GB" smtClean="0"/>
              <a:t>31/05/2018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1CDCCD-FE10-C648-BB60-AF1A7C22E6EF}" type="slidenum">
              <a:rPr lang="en-US" smtClean="0"/>
              <a:t>‹#›</a:t>
            </a:fld>
            <a:endParaRPr lang="en-US"/>
          </a:p>
        </p:txBody>
      </p:sp>
    </p:spTree>
    <p:extLst>
      <p:ext uri="{BB962C8B-B14F-4D97-AF65-F5344CB8AC3E}">
        <p14:creationId xmlns:p14="http://schemas.microsoft.com/office/powerpoint/2010/main" val="12391742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7805D0-40AA-9C4F-ADF4-ADDFD5382524}" type="datetime1">
              <a:rPr lang="en-GB" smtClean="0"/>
              <a:t>31/05/2018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1CDCCD-FE10-C648-BB60-AF1A7C22E6EF}" type="slidenum">
              <a:rPr lang="en-US" smtClean="0"/>
              <a:t>‹#›</a:t>
            </a:fld>
            <a:endParaRPr lang="en-US"/>
          </a:p>
        </p:txBody>
      </p:sp>
    </p:spTree>
    <p:extLst>
      <p:ext uri="{BB962C8B-B14F-4D97-AF65-F5344CB8AC3E}">
        <p14:creationId xmlns:p14="http://schemas.microsoft.com/office/powerpoint/2010/main" val="5043707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B77A13-5FF6-3547-BD05-CE0813DF1AA8}" type="datetime1">
              <a:rPr lang="en-GB" smtClean="0"/>
              <a:t>31/05/2018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1CDCCD-FE10-C648-BB60-AF1A7C22E6EF}" type="slidenum">
              <a:rPr lang="en-US" smtClean="0"/>
              <a:t>‹#›</a:t>
            </a:fld>
            <a:endParaRPr lang="en-US"/>
          </a:p>
        </p:txBody>
      </p:sp>
    </p:spTree>
    <p:extLst>
      <p:ext uri="{BB962C8B-B14F-4D97-AF65-F5344CB8AC3E}">
        <p14:creationId xmlns:p14="http://schemas.microsoft.com/office/powerpoint/2010/main" val="15520726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8C0A90-45FD-7642-ACE6-71A1D547A45B}" type="datetime1">
              <a:rPr lang="en-GB" smtClean="0"/>
              <a:t>31/05/2018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1CDCCD-FE10-C648-BB60-AF1A7C22E6EF}" type="slidenum">
              <a:rPr lang="en-US" smtClean="0"/>
              <a:t>‹#›</a:t>
            </a:fld>
            <a:endParaRPr lang="en-US"/>
          </a:p>
        </p:txBody>
      </p:sp>
    </p:spTree>
    <p:extLst>
      <p:ext uri="{BB962C8B-B14F-4D97-AF65-F5344CB8AC3E}">
        <p14:creationId xmlns:p14="http://schemas.microsoft.com/office/powerpoint/2010/main" val="2018239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A3D0C58-0955-3C4A-8A33-26E38D57529F}" type="datetime1">
              <a:rPr lang="en-GB" smtClean="0"/>
              <a:t>31/05/2018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1CDCCD-FE10-C648-BB60-AF1A7C22E6EF}" type="slidenum">
              <a:rPr lang="en-US" smtClean="0"/>
              <a:t>‹#›</a:t>
            </a:fld>
            <a:endParaRPr lang="en-US"/>
          </a:p>
        </p:txBody>
      </p:sp>
    </p:spTree>
    <p:extLst>
      <p:ext uri="{BB962C8B-B14F-4D97-AF65-F5344CB8AC3E}">
        <p14:creationId xmlns:p14="http://schemas.microsoft.com/office/powerpoint/2010/main" val="11778439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107105E-FEB9-F04C-9371-E0909CBE0A43}" type="datetime1">
              <a:rPr lang="en-GB" smtClean="0"/>
              <a:t>31/05/2018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1CDCCD-FE10-C648-BB60-AF1A7C22E6EF}" type="slidenum">
              <a:rPr lang="en-US" smtClean="0"/>
              <a:t>‹#›</a:t>
            </a:fld>
            <a:endParaRPr lang="en-US"/>
          </a:p>
        </p:txBody>
      </p:sp>
    </p:spTree>
    <p:extLst>
      <p:ext uri="{BB962C8B-B14F-4D97-AF65-F5344CB8AC3E}">
        <p14:creationId xmlns:p14="http://schemas.microsoft.com/office/powerpoint/2010/main" val="519597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823319F-1B10-D54E-AFF7-2575FE1CFDE8}" type="datetime1">
              <a:rPr lang="en-GB" smtClean="0"/>
              <a:t>31/05/2018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1CDCCD-FE10-C648-BB60-AF1A7C22E6EF}" type="slidenum">
              <a:rPr lang="en-US" smtClean="0"/>
              <a:t>‹#›</a:t>
            </a:fld>
            <a:endParaRPr lang="en-US"/>
          </a:p>
        </p:txBody>
      </p:sp>
    </p:spTree>
    <p:extLst>
      <p:ext uri="{BB962C8B-B14F-4D97-AF65-F5344CB8AC3E}">
        <p14:creationId xmlns:p14="http://schemas.microsoft.com/office/powerpoint/2010/main" val="12125394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1F43C9-E222-4141-B258-EDF60CBE021A}" type="datetime1">
              <a:rPr lang="en-GB" smtClean="0"/>
              <a:t>31/05/2018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1CDCCD-FE10-C648-BB60-AF1A7C22E6EF}" type="slidenum">
              <a:rPr lang="en-US" smtClean="0"/>
              <a:t>‹#›</a:t>
            </a:fld>
            <a:endParaRPr lang="en-US"/>
          </a:p>
        </p:txBody>
      </p:sp>
    </p:spTree>
    <p:extLst>
      <p:ext uri="{BB962C8B-B14F-4D97-AF65-F5344CB8AC3E}">
        <p14:creationId xmlns:p14="http://schemas.microsoft.com/office/powerpoint/2010/main" val="1678058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201099-BB20-4A44-A0EF-D1D7D9F8A126}" type="datetime1">
              <a:rPr lang="en-GB" smtClean="0"/>
              <a:t>31/05/2018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1CDCCD-FE10-C648-BB60-AF1A7C22E6EF}" type="slidenum">
              <a:rPr lang="en-US" smtClean="0"/>
              <a:t>‹#›</a:t>
            </a:fld>
            <a:endParaRPr lang="en-US"/>
          </a:p>
        </p:txBody>
      </p:sp>
    </p:spTree>
    <p:extLst>
      <p:ext uri="{BB962C8B-B14F-4D97-AF65-F5344CB8AC3E}">
        <p14:creationId xmlns:p14="http://schemas.microsoft.com/office/powerpoint/2010/main" val="2265406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AFAA57-FFE3-B74E-A051-D5315536B4EF}" type="datetime1">
              <a:rPr lang="en-GB" smtClean="0"/>
              <a:t>31/05/2018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1CDCCD-FE10-C648-BB60-AF1A7C22E6EF}" type="slidenum">
              <a:rPr lang="en-US" smtClean="0"/>
              <a:t>‹#›</a:t>
            </a:fld>
            <a:endParaRPr lang="en-US"/>
          </a:p>
        </p:txBody>
      </p:sp>
    </p:spTree>
    <p:extLst>
      <p:ext uri="{BB962C8B-B14F-4D97-AF65-F5344CB8AC3E}">
        <p14:creationId xmlns:p14="http://schemas.microsoft.com/office/powerpoint/2010/main" val="212813585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44FCA0-15A6-0346-84BF-8107B179C008}" type="datetime1">
              <a:rPr lang="en-GB" smtClean="0"/>
              <a:t>31/05/2018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1CDCCD-FE10-C648-BB60-AF1A7C22E6EF}" type="slidenum">
              <a:rPr lang="en-US" smtClean="0"/>
              <a:t>‹#›</a:t>
            </a:fld>
            <a:endParaRPr lang="en-US"/>
          </a:p>
        </p:txBody>
      </p:sp>
    </p:spTree>
    <p:extLst>
      <p:ext uri="{BB962C8B-B14F-4D97-AF65-F5344CB8AC3E}">
        <p14:creationId xmlns:p14="http://schemas.microsoft.com/office/powerpoint/2010/main" val="12259351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8000" b="1" i="1" dirty="0" smtClean="0"/>
              <a:t>UNELECTED POWER</a:t>
            </a:r>
            <a:r>
              <a:rPr lang="en-US" dirty="0" smtClean="0"/>
              <a:t/>
            </a:r>
            <a:br>
              <a:rPr lang="en-US" dirty="0" smtClean="0"/>
            </a:br>
            <a:endParaRPr lang="en-US" dirty="0"/>
          </a:p>
        </p:txBody>
      </p:sp>
      <p:sp>
        <p:nvSpPr>
          <p:cNvPr id="3" name="Subtitle 2"/>
          <p:cNvSpPr>
            <a:spLocks noGrp="1"/>
          </p:cNvSpPr>
          <p:nvPr>
            <p:ph type="subTitle" idx="1"/>
          </p:nvPr>
        </p:nvSpPr>
        <p:spPr>
          <a:xfrm>
            <a:off x="1524000" y="3613761"/>
            <a:ext cx="9144000" cy="1655762"/>
          </a:xfrm>
        </p:spPr>
        <p:txBody>
          <a:bodyPr>
            <a:noAutofit/>
          </a:bodyPr>
          <a:lstStyle/>
          <a:p>
            <a:r>
              <a:rPr lang="en-US" sz="3200" b="1" dirty="0" smtClean="0"/>
              <a:t>PAUL TUCKER, </a:t>
            </a:r>
            <a:r>
              <a:rPr lang="en-US" sz="3200" b="1" dirty="0" smtClean="0"/>
              <a:t>BRUEGEL</a:t>
            </a:r>
            <a:r>
              <a:rPr lang="en-US" sz="3200" b="1" dirty="0" smtClean="0"/>
              <a:t>, </a:t>
            </a:r>
          </a:p>
          <a:p>
            <a:r>
              <a:rPr lang="en-US" sz="3200" b="1" dirty="0" smtClean="0"/>
              <a:t>BRUSSELS, 31 MAY 2018</a:t>
            </a:r>
            <a:endParaRPr lang="en-US" sz="3200" b="1" dirty="0"/>
          </a:p>
        </p:txBody>
      </p:sp>
      <p:sp>
        <p:nvSpPr>
          <p:cNvPr id="4" name="TextBox 3"/>
          <p:cNvSpPr txBox="1"/>
          <p:nvPr/>
        </p:nvSpPr>
        <p:spPr>
          <a:xfrm>
            <a:off x="773723" y="6471138"/>
            <a:ext cx="184731" cy="369332"/>
          </a:xfrm>
          <a:prstGeom prst="rect">
            <a:avLst/>
          </a:prstGeom>
          <a:noFill/>
        </p:spPr>
        <p:txBody>
          <a:bodyPr wrap="none" rtlCol="0">
            <a:spAutoFit/>
          </a:bodyPr>
          <a:lstStyle/>
          <a:p>
            <a:endParaRPr lang="en-US"/>
          </a:p>
        </p:txBody>
      </p:sp>
      <p:sp>
        <p:nvSpPr>
          <p:cNvPr id="7" name="Slide Number Placeholder 6"/>
          <p:cNvSpPr>
            <a:spLocks noGrp="1"/>
          </p:cNvSpPr>
          <p:nvPr>
            <p:ph type="sldNum" sz="quarter" idx="12"/>
          </p:nvPr>
        </p:nvSpPr>
        <p:spPr/>
        <p:txBody>
          <a:bodyPr/>
          <a:lstStyle/>
          <a:p>
            <a:fld id="{63BDADDD-E8DF-B849-A62E-109DAE23CD9C}" type="slidenum">
              <a:rPr lang="en-US" smtClean="0"/>
              <a:t>1</a:t>
            </a:fld>
            <a:endParaRPr lang="en-US"/>
          </a:p>
        </p:txBody>
      </p:sp>
    </p:spTree>
    <p:extLst>
      <p:ext uri="{BB962C8B-B14F-4D97-AF65-F5344CB8AC3E}">
        <p14:creationId xmlns:p14="http://schemas.microsoft.com/office/powerpoint/2010/main" val="10635362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b="1" dirty="0" smtClean="0"/>
              <a:t>CREDIBLE COMMITMENT</a:t>
            </a:r>
            <a:endParaRPr lang="en-US" b="1" dirty="0"/>
          </a:p>
        </p:txBody>
      </p:sp>
      <p:sp>
        <p:nvSpPr>
          <p:cNvPr id="3" name="Content Placeholder 2"/>
          <p:cNvSpPr>
            <a:spLocks noGrp="1"/>
          </p:cNvSpPr>
          <p:nvPr>
            <p:ph idx="1"/>
          </p:nvPr>
        </p:nvSpPr>
        <p:spPr/>
        <p:txBody>
          <a:bodyPr/>
          <a:lstStyle/>
          <a:p>
            <a:endParaRPr lang="en-US" dirty="0"/>
          </a:p>
          <a:p>
            <a:r>
              <a:rPr lang="en-US" dirty="0" smtClean="0"/>
              <a:t>To work, some policies require trust in government promises</a:t>
            </a:r>
          </a:p>
          <a:p>
            <a:r>
              <a:rPr lang="en-US" dirty="0" smtClean="0"/>
              <a:t>Technocrat v. Politician incentives</a:t>
            </a:r>
          </a:p>
          <a:p>
            <a:pPr lvl="1">
              <a:buFont typeface="Courier New" charset="0"/>
              <a:buChar char="o"/>
            </a:pPr>
            <a:r>
              <a:rPr lang="en-US" dirty="0" err="1" smtClean="0"/>
              <a:t>Alesina</a:t>
            </a:r>
            <a:r>
              <a:rPr lang="en-US" dirty="0" smtClean="0"/>
              <a:t> and </a:t>
            </a:r>
            <a:r>
              <a:rPr lang="en-US" dirty="0" err="1" smtClean="0"/>
              <a:t>Tabellini</a:t>
            </a:r>
            <a:endParaRPr lang="en-US" dirty="0" smtClean="0"/>
          </a:p>
          <a:p>
            <a:pPr lvl="1">
              <a:buFont typeface="Courier New" charset="0"/>
              <a:buChar char="o"/>
            </a:pPr>
            <a:r>
              <a:rPr lang="en-US" i="1" dirty="0" smtClean="0"/>
              <a:t>Politician</a:t>
            </a:r>
            <a:r>
              <a:rPr lang="en-US" dirty="0" smtClean="0"/>
              <a:t>: re-election/current popularity: </a:t>
            </a:r>
          </a:p>
          <a:p>
            <a:pPr lvl="2">
              <a:buFont typeface="Courier New" charset="0"/>
              <a:buChar char="o"/>
            </a:pPr>
            <a:r>
              <a:rPr lang="en-US" dirty="0" smtClean="0"/>
              <a:t>pursue welfare </a:t>
            </a:r>
            <a:r>
              <a:rPr lang="en-US" i="1" dirty="0" smtClean="0"/>
              <a:t>today</a:t>
            </a:r>
          </a:p>
          <a:p>
            <a:pPr lvl="1">
              <a:buFont typeface="Courier New" charset="0"/>
              <a:buChar char="o"/>
            </a:pPr>
            <a:r>
              <a:rPr lang="en-US" i="1" dirty="0" smtClean="0"/>
              <a:t>Technocrat</a:t>
            </a:r>
            <a:r>
              <a:rPr lang="en-US" dirty="0" smtClean="0"/>
              <a:t>: professional and public reputation for doing job</a:t>
            </a:r>
          </a:p>
          <a:p>
            <a:pPr lvl="2">
              <a:buFont typeface="Courier New" charset="0"/>
              <a:buChar char="o"/>
            </a:pPr>
            <a:r>
              <a:rPr lang="en-US" dirty="0" smtClean="0"/>
              <a:t>Deliver statutory mandate</a:t>
            </a:r>
          </a:p>
          <a:p>
            <a:pPr lvl="2">
              <a:buFont typeface="Courier New" charset="0"/>
              <a:buChar char="o"/>
            </a:pPr>
            <a:r>
              <a:rPr lang="en-US" dirty="0" smtClean="0"/>
              <a:t>Requires mandate that constrains</a:t>
            </a:r>
          </a:p>
          <a:p>
            <a:pPr lvl="2">
              <a:buFont typeface="Courier New" charset="0"/>
              <a:buChar char="o"/>
            </a:pPr>
            <a:r>
              <a:rPr lang="en-US" dirty="0" smtClean="0"/>
              <a:t>And a society capable of bestowing esteem</a:t>
            </a:r>
            <a:endParaRPr lang="en-US" dirty="0"/>
          </a:p>
        </p:txBody>
      </p:sp>
      <p:sp>
        <p:nvSpPr>
          <p:cNvPr id="4" name="Slide Number Placeholder 3"/>
          <p:cNvSpPr>
            <a:spLocks noGrp="1"/>
          </p:cNvSpPr>
          <p:nvPr>
            <p:ph type="sldNum" sz="quarter" idx="12"/>
          </p:nvPr>
        </p:nvSpPr>
        <p:spPr/>
        <p:txBody>
          <a:bodyPr/>
          <a:lstStyle/>
          <a:p>
            <a:fld id="{63BDADDD-E8DF-B849-A62E-109DAE23CD9C}" type="slidenum">
              <a:rPr lang="en-US" smtClean="0"/>
              <a:t>10</a:t>
            </a:fld>
            <a:endParaRPr lang="en-US"/>
          </a:p>
        </p:txBody>
      </p:sp>
    </p:spTree>
    <p:extLst>
      <p:ext uri="{BB962C8B-B14F-4D97-AF65-F5344CB8AC3E}">
        <p14:creationId xmlns:p14="http://schemas.microsoft.com/office/powerpoint/2010/main" val="6345534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a:t>
            </a:r>
            <a:r>
              <a:rPr lang="en-US" sz="4800" b="1" i="1" dirty="0" smtClean="0"/>
              <a:t>PRINCIPLES FOR DELEGATION TO IAs</a:t>
            </a:r>
            <a:endParaRPr lang="en-US" sz="4800" b="1" i="1" dirty="0"/>
          </a:p>
        </p:txBody>
      </p:sp>
      <p:sp>
        <p:nvSpPr>
          <p:cNvPr id="3" name="Content Placeholder 2"/>
          <p:cNvSpPr>
            <a:spLocks noGrp="1"/>
          </p:cNvSpPr>
          <p:nvPr>
            <p:ph idx="1"/>
          </p:nvPr>
        </p:nvSpPr>
        <p:spPr/>
        <p:txBody>
          <a:bodyPr/>
          <a:lstStyle/>
          <a:p>
            <a:pPr marL="514350" indent="-514350">
              <a:buFont typeface="+mj-lt"/>
              <a:buAutoNum type="arabicParenR"/>
            </a:pPr>
            <a:endParaRPr lang="en-US" dirty="0" smtClean="0"/>
          </a:p>
          <a:p>
            <a:pPr marL="514350" indent="-514350">
              <a:buFont typeface="+mj-lt"/>
              <a:buAutoNum type="arabicParenR"/>
            </a:pPr>
            <a:endParaRPr lang="en-US" dirty="0" smtClean="0"/>
          </a:p>
          <a:p>
            <a:pPr marL="514350" indent="-514350">
              <a:buFont typeface="+mj-lt"/>
              <a:buAutoNum type="arabicParenR"/>
            </a:pPr>
            <a:r>
              <a:rPr lang="en-US" sz="4000" dirty="0" smtClean="0"/>
              <a:t>Delegation Criteria for </a:t>
            </a:r>
            <a:r>
              <a:rPr lang="en-US" sz="4000" i="1" dirty="0" smtClean="0"/>
              <a:t>whether</a:t>
            </a:r>
            <a:r>
              <a:rPr lang="en-US" sz="4000" dirty="0" smtClean="0"/>
              <a:t> to delegate</a:t>
            </a:r>
            <a:endParaRPr lang="en-US" sz="3600" dirty="0" smtClean="0"/>
          </a:p>
          <a:p>
            <a:pPr marL="514350" indent="-514350">
              <a:buFont typeface="+mj-lt"/>
              <a:buAutoNum type="arabicParenR"/>
            </a:pPr>
            <a:r>
              <a:rPr lang="en-US" sz="4000" dirty="0" smtClean="0"/>
              <a:t>Design Precepts for </a:t>
            </a:r>
            <a:r>
              <a:rPr lang="en-US" sz="4000" i="1" dirty="0" smtClean="0"/>
              <a:t>how</a:t>
            </a:r>
            <a:r>
              <a:rPr lang="en-US" sz="4000" dirty="0" smtClean="0"/>
              <a:t> to delegate</a:t>
            </a:r>
          </a:p>
          <a:p>
            <a:pPr marL="514350" indent="-514350">
              <a:buFont typeface="+mj-lt"/>
              <a:buAutoNum type="arabicParenR"/>
            </a:pPr>
            <a:r>
              <a:rPr lang="en-US" sz="4000" dirty="0" smtClean="0"/>
              <a:t>Multiple-Mission Constraints </a:t>
            </a:r>
            <a:endParaRPr lang="en-US" sz="4000" dirty="0"/>
          </a:p>
        </p:txBody>
      </p:sp>
      <p:sp>
        <p:nvSpPr>
          <p:cNvPr id="4" name="Slide Number Placeholder 3"/>
          <p:cNvSpPr>
            <a:spLocks noGrp="1"/>
          </p:cNvSpPr>
          <p:nvPr>
            <p:ph type="sldNum" sz="quarter" idx="12"/>
          </p:nvPr>
        </p:nvSpPr>
        <p:spPr/>
        <p:txBody>
          <a:bodyPr/>
          <a:lstStyle/>
          <a:p>
            <a:fld id="{63BDADDD-E8DF-B849-A62E-109DAE23CD9C}" type="slidenum">
              <a:rPr lang="en-US" smtClean="0"/>
              <a:t>11</a:t>
            </a:fld>
            <a:endParaRPr lang="en-US"/>
          </a:p>
        </p:txBody>
      </p:sp>
    </p:spTree>
    <p:extLst>
      <p:ext uri="{BB962C8B-B14F-4D97-AF65-F5344CB8AC3E}">
        <p14:creationId xmlns:p14="http://schemas.microsoft.com/office/powerpoint/2010/main" val="15115337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b="1" dirty="0" smtClean="0"/>
              <a:t>WELFARE v LEGITIMACY</a:t>
            </a:r>
            <a:endParaRPr lang="en-US" b="1" dirty="0"/>
          </a:p>
        </p:txBody>
      </p:sp>
      <p:graphicFrame>
        <p:nvGraphicFramePr>
          <p:cNvPr id="4" name="Content Placeholder 3"/>
          <p:cNvGraphicFramePr>
            <a:graphicFrameLocks noGrp="1"/>
          </p:cNvGraphicFramePr>
          <p:nvPr>
            <p:ph idx="1"/>
            <p:extLst/>
          </p:nvPr>
        </p:nvGraphicFramePr>
        <p:xfrm>
          <a:off x="1022838" y="1538656"/>
          <a:ext cx="9642232" cy="4448906"/>
        </p:xfrm>
        <a:graphic>
          <a:graphicData uri="http://schemas.openxmlformats.org/drawingml/2006/table">
            <a:tbl>
              <a:tblPr firstRow="1" firstCol="1" bandRow="1">
                <a:tableStyleId>{5C22544A-7EE6-4342-B048-85BDC9FD1C3A}</a:tableStyleId>
              </a:tblPr>
              <a:tblGrid>
                <a:gridCol w="2410024">
                  <a:extLst>
                    <a:ext uri="{9D8B030D-6E8A-4147-A177-3AD203B41FA5}">
                      <a16:colId xmlns="" xmlns:a16="http://schemas.microsoft.com/office/drawing/2014/main" val="20000"/>
                    </a:ext>
                  </a:extLst>
                </a:gridCol>
                <a:gridCol w="2410024">
                  <a:extLst>
                    <a:ext uri="{9D8B030D-6E8A-4147-A177-3AD203B41FA5}">
                      <a16:colId xmlns="" xmlns:a16="http://schemas.microsoft.com/office/drawing/2014/main" val="20001"/>
                    </a:ext>
                  </a:extLst>
                </a:gridCol>
                <a:gridCol w="2411092">
                  <a:extLst>
                    <a:ext uri="{9D8B030D-6E8A-4147-A177-3AD203B41FA5}">
                      <a16:colId xmlns="" xmlns:a16="http://schemas.microsoft.com/office/drawing/2014/main" val="20002"/>
                    </a:ext>
                  </a:extLst>
                </a:gridCol>
                <a:gridCol w="2411092">
                  <a:extLst>
                    <a:ext uri="{9D8B030D-6E8A-4147-A177-3AD203B41FA5}">
                      <a16:colId xmlns="" xmlns:a16="http://schemas.microsoft.com/office/drawing/2014/main" val="20003"/>
                    </a:ext>
                  </a:extLst>
                </a:gridCol>
              </a:tblGrid>
              <a:tr h="1271116">
                <a:tc>
                  <a:txBody>
                    <a:bodyPr/>
                    <a:lstStyle/>
                    <a:p>
                      <a:pPr marL="0" marR="0">
                        <a:lnSpc>
                          <a:spcPct val="115000"/>
                        </a:lnSpc>
                        <a:spcBef>
                          <a:spcPts val="0"/>
                        </a:spcBef>
                        <a:spcAft>
                          <a:spcPts val="1000"/>
                        </a:spcAft>
                      </a:pPr>
                      <a:r>
                        <a:rPr lang="en-US" sz="1200" dirty="0">
                          <a:effectLst/>
                        </a:rPr>
                        <a:t> </a:t>
                      </a:r>
                      <a:endParaRPr lang="en-US" sz="1100" dirty="0">
                        <a:effectLst/>
                        <a:latin typeface="Calibri" charset="0"/>
                        <a:ea typeface="Calibri" charset="0"/>
                        <a:cs typeface="Times New Roman" charset="0"/>
                      </a:endParaRPr>
                    </a:p>
                  </a:txBody>
                  <a:tcPr marL="68580" marR="68580" marT="0" marB="0"/>
                </a:tc>
                <a:tc>
                  <a:txBody>
                    <a:bodyPr/>
                    <a:lstStyle/>
                    <a:p>
                      <a:pPr marL="0" marR="0" algn="ctr">
                        <a:lnSpc>
                          <a:spcPct val="115000"/>
                        </a:lnSpc>
                        <a:spcBef>
                          <a:spcPts val="0"/>
                        </a:spcBef>
                        <a:spcAft>
                          <a:spcPts val="1000"/>
                        </a:spcAft>
                      </a:pPr>
                      <a:r>
                        <a:rPr lang="en-US" sz="1200" dirty="0">
                          <a:effectLst/>
                        </a:rPr>
                        <a:t>Satisfy Principles</a:t>
                      </a:r>
                      <a:endParaRPr lang="en-US" sz="1100" dirty="0">
                        <a:effectLst/>
                        <a:latin typeface="Calibri" charset="0"/>
                        <a:ea typeface="Calibri" charset="0"/>
                        <a:cs typeface="Times New Roman" charset="0"/>
                      </a:endParaRPr>
                    </a:p>
                  </a:txBody>
                  <a:tcPr marL="68580" marR="68580" marT="0" marB="0" anchor="ctr"/>
                </a:tc>
                <a:tc>
                  <a:txBody>
                    <a:bodyPr/>
                    <a:lstStyle/>
                    <a:p>
                      <a:pPr marL="0" marR="0" algn="ctr">
                        <a:lnSpc>
                          <a:spcPct val="115000"/>
                        </a:lnSpc>
                        <a:spcBef>
                          <a:spcPts val="0"/>
                        </a:spcBef>
                        <a:spcAft>
                          <a:spcPts val="1000"/>
                        </a:spcAft>
                      </a:pPr>
                      <a:r>
                        <a:rPr lang="en-US" sz="1200" dirty="0">
                          <a:effectLst/>
                        </a:rPr>
                        <a:t>Could satisfy Principles </a:t>
                      </a:r>
                      <a:endParaRPr lang="en-US" sz="1100" dirty="0">
                        <a:effectLst/>
                        <a:latin typeface="Calibri" charset="0"/>
                        <a:ea typeface="Calibri" charset="0"/>
                        <a:cs typeface="Times New Roman" charset="0"/>
                      </a:endParaRPr>
                    </a:p>
                  </a:txBody>
                  <a:tcPr marL="68580" marR="68580" marT="0" marB="0" anchor="ctr"/>
                </a:tc>
                <a:tc>
                  <a:txBody>
                    <a:bodyPr/>
                    <a:lstStyle/>
                    <a:p>
                      <a:pPr marL="0" marR="0" algn="ctr">
                        <a:lnSpc>
                          <a:spcPct val="115000"/>
                        </a:lnSpc>
                        <a:spcBef>
                          <a:spcPts val="0"/>
                        </a:spcBef>
                        <a:spcAft>
                          <a:spcPts val="1000"/>
                        </a:spcAft>
                      </a:pPr>
                      <a:r>
                        <a:rPr lang="en-US" sz="1200" dirty="0">
                          <a:effectLst/>
                        </a:rPr>
                        <a:t>Cannot satisfy Principles</a:t>
                      </a:r>
                      <a:endParaRPr lang="en-US" sz="1100" dirty="0">
                        <a:effectLst/>
                        <a:latin typeface="Calibri" charset="0"/>
                        <a:ea typeface="Calibri" charset="0"/>
                        <a:cs typeface="Times New Roman" charset="0"/>
                      </a:endParaRPr>
                    </a:p>
                  </a:txBody>
                  <a:tcPr marL="68580" marR="68580" marT="0" marB="0" anchor="ctr"/>
                </a:tc>
                <a:extLst>
                  <a:ext uri="{0D108BD9-81ED-4DB2-BD59-A6C34878D82A}">
                    <a16:rowId xmlns="" xmlns:a16="http://schemas.microsoft.com/office/drawing/2014/main" val="10000"/>
                  </a:ext>
                </a:extLst>
              </a:tr>
              <a:tr h="1906674">
                <a:tc>
                  <a:txBody>
                    <a:bodyPr/>
                    <a:lstStyle/>
                    <a:p>
                      <a:pPr marL="0" marR="0" algn="ctr">
                        <a:lnSpc>
                          <a:spcPct val="115000"/>
                        </a:lnSpc>
                        <a:spcBef>
                          <a:spcPts val="0"/>
                        </a:spcBef>
                        <a:spcAft>
                          <a:spcPts val="1000"/>
                        </a:spcAft>
                      </a:pPr>
                      <a:r>
                        <a:rPr lang="en-US" sz="1200" dirty="0">
                          <a:effectLst/>
                        </a:rPr>
                        <a:t>Delegated to an IA</a:t>
                      </a:r>
                      <a:endParaRPr lang="en-US" sz="1100" dirty="0">
                        <a:effectLst/>
                        <a:latin typeface="Calibri" charset="0"/>
                        <a:ea typeface="Calibri" charset="0"/>
                        <a:cs typeface="Times New Roman" charset="0"/>
                      </a:endParaRPr>
                    </a:p>
                  </a:txBody>
                  <a:tcPr marL="68580" marR="68580" marT="0" marB="0" anchor="ctr"/>
                </a:tc>
                <a:tc>
                  <a:txBody>
                    <a:bodyPr/>
                    <a:lstStyle/>
                    <a:p>
                      <a:pPr marL="0" marR="0" algn="ctr">
                        <a:lnSpc>
                          <a:spcPct val="115000"/>
                        </a:lnSpc>
                        <a:spcBef>
                          <a:spcPts val="0"/>
                        </a:spcBef>
                        <a:spcAft>
                          <a:spcPts val="1000"/>
                        </a:spcAft>
                      </a:pPr>
                      <a:r>
                        <a:rPr lang="en-US" sz="1200" dirty="0">
                          <a:effectLst/>
                        </a:rPr>
                        <a:t>Democratically legitimate welfare enhancement</a:t>
                      </a:r>
                      <a:endParaRPr lang="en-US" sz="1100" dirty="0">
                        <a:effectLst/>
                        <a:latin typeface="Calibri" charset="0"/>
                        <a:ea typeface="Calibri" charset="0"/>
                        <a:cs typeface="Times New Roman" charset="0"/>
                      </a:endParaRPr>
                    </a:p>
                  </a:txBody>
                  <a:tcPr marL="68580" marR="68580" marT="0" marB="0" anchor="ctr"/>
                </a:tc>
                <a:tc>
                  <a:txBody>
                    <a:bodyPr/>
                    <a:lstStyle/>
                    <a:p>
                      <a:pPr marL="0" marR="0" algn="ctr">
                        <a:lnSpc>
                          <a:spcPct val="115000"/>
                        </a:lnSpc>
                        <a:spcBef>
                          <a:spcPts val="0"/>
                        </a:spcBef>
                        <a:spcAft>
                          <a:spcPts val="1000"/>
                        </a:spcAft>
                      </a:pPr>
                      <a:r>
                        <a:rPr lang="en-US" sz="1200">
                          <a:effectLst/>
                        </a:rPr>
                        <a:t>Remediable legitimacy problem</a:t>
                      </a:r>
                      <a:endParaRPr lang="en-US" sz="1100">
                        <a:effectLst/>
                        <a:latin typeface="Calibri" charset="0"/>
                        <a:ea typeface="Calibri" charset="0"/>
                        <a:cs typeface="Times New Roman" charset="0"/>
                      </a:endParaRPr>
                    </a:p>
                  </a:txBody>
                  <a:tcPr marL="68580" marR="68580" marT="0" marB="0" anchor="ctr"/>
                </a:tc>
                <a:tc>
                  <a:txBody>
                    <a:bodyPr/>
                    <a:lstStyle/>
                    <a:p>
                      <a:pPr marL="0" marR="0" algn="ctr">
                        <a:lnSpc>
                          <a:spcPct val="115000"/>
                        </a:lnSpc>
                        <a:spcBef>
                          <a:spcPts val="0"/>
                        </a:spcBef>
                        <a:spcAft>
                          <a:spcPts val="1000"/>
                        </a:spcAft>
                      </a:pPr>
                      <a:r>
                        <a:rPr lang="en-US" sz="1200">
                          <a:effectLst/>
                        </a:rPr>
                        <a:t>Unremediable legitimacy problem</a:t>
                      </a:r>
                      <a:endParaRPr lang="en-US" sz="1100">
                        <a:effectLst/>
                        <a:latin typeface="Calibri" charset="0"/>
                        <a:ea typeface="Calibri" charset="0"/>
                        <a:cs typeface="Times New Roman" charset="0"/>
                      </a:endParaRPr>
                    </a:p>
                  </a:txBody>
                  <a:tcPr marL="68580" marR="68580" marT="0" marB="0" anchor="ctr"/>
                </a:tc>
                <a:extLst>
                  <a:ext uri="{0D108BD9-81ED-4DB2-BD59-A6C34878D82A}">
                    <a16:rowId xmlns="" xmlns:a16="http://schemas.microsoft.com/office/drawing/2014/main" val="10001"/>
                  </a:ext>
                </a:extLst>
              </a:tr>
              <a:tr h="1271116">
                <a:tc>
                  <a:txBody>
                    <a:bodyPr/>
                    <a:lstStyle/>
                    <a:p>
                      <a:pPr marL="0" marR="0" algn="ctr">
                        <a:lnSpc>
                          <a:spcPct val="115000"/>
                        </a:lnSpc>
                        <a:spcBef>
                          <a:spcPts val="0"/>
                        </a:spcBef>
                        <a:spcAft>
                          <a:spcPts val="1000"/>
                        </a:spcAft>
                      </a:pPr>
                      <a:r>
                        <a:rPr lang="en-US" sz="1200" dirty="0">
                          <a:effectLst/>
                        </a:rPr>
                        <a:t>Under political control</a:t>
                      </a:r>
                      <a:endParaRPr lang="en-US" sz="1100" dirty="0">
                        <a:effectLst/>
                        <a:latin typeface="Calibri" charset="0"/>
                        <a:ea typeface="Calibri" charset="0"/>
                        <a:cs typeface="Times New Roman" charset="0"/>
                      </a:endParaRPr>
                    </a:p>
                  </a:txBody>
                  <a:tcPr marL="68580" marR="68580" marT="0" marB="0" anchor="ctr"/>
                </a:tc>
                <a:tc>
                  <a:txBody>
                    <a:bodyPr/>
                    <a:lstStyle/>
                    <a:p>
                      <a:pPr marL="0" marR="0" algn="ctr">
                        <a:lnSpc>
                          <a:spcPct val="115000"/>
                        </a:lnSpc>
                        <a:spcBef>
                          <a:spcPts val="0"/>
                        </a:spcBef>
                        <a:spcAft>
                          <a:spcPts val="1000"/>
                        </a:spcAft>
                      </a:pPr>
                      <a:r>
                        <a:rPr lang="en-US" sz="1200" dirty="0">
                          <a:effectLst/>
                        </a:rPr>
                        <a:t>N/A</a:t>
                      </a:r>
                      <a:endParaRPr lang="en-US" sz="1100" dirty="0">
                        <a:effectLst/>
                        <a:latin typeface="Calibri" charset="0"/>
                        <a:ea typeface="Calibri" charset="0"/>
                        <a:cs typeface="Times New Roman" charset="0"/>
                      </a:endParaRPr>
                    </a:p>
                  </a:txBody>
                  <a:tcPr marL="68580" marR="68580" marT="0" marB="0" anchor="ctr"/>
                </a:tc>
                <a:tc>
                  <a:txBody>
                    <a:bodyPr/>
                    <a:lstStyle/>
                    <a:p>
                      <a:pPr marL="0" marR="0" algn="ctr">
                        <a:lnSpc>
                          <a:spcPct val="115000"/>
                        </a:lnSpc>
                        <a:spcBef>
                          <a:spcPts val="0"/>
                        </a:spcBef>
                        <a:spcAft>
                          <a:spcPts val="1000"/>
                        </a:spcAft>
                      </a:pPr>
                      <a:r>
                        <a:rPr lang="en-US" sz="1200" dirty="0">
                          <a:effectLst/>
                        </a:rPr>
                        <a:t>Welfare opportunity cost</a:t>
                      </a:r>
                      <a:endParaRPr lang="en-US" sz="1100" dirty="0">
                        <a:effectLst/>
                        <a:latin typeface="Calibri" charset="0"/>
                        <a:ea typeface="Calibri" charset="0"/>
                        <a:cs typeface="Times New Roman" charset="0"/>
                      </a:endParaRPr>
                    </a:p>
                  </a:txBody>
                  <a:tcPr marL="68580" marR="68580" marT="0" marB="0" anchor="ctr"/>
                </a:tc>
                <a:tc>
                  <a:txBody>
                    <a:bodyPr/>
                    <a:lstStyle/>
                    <a:p>
                      <a:pPr marL="0" marR="0" algn="ctr">
                        <a:lnSpc>
                          <a:spcPct val="115000"/>
                        </a:lnSpc>
                        <a:spcBef>
                          <a:spcPts val="0"/>
                        </a:spcBef>
                        <a:spcAft>
                          <a:spcPts val="1000"/>
                        </a:spcAft>
                      </a:pPr>
                      <a:r>
                        <a:rPr lang="en-US" sz="1200" dirty="0">
                          <a:effectLst/>
                        </a:rPr>
                        <a:t>Sensible.</a:t>
                      </a:r>
                      <a:endParaRPr lang="en-US" sz="1100" dirty="0">
                        <a:effectLst/>
                        <a:latin typeface="Calibri" charset="0"/>
                        <a:ea typeface="Calibri" charset="0"/>
                        <a:cs typeface="Times New Roman" charset="0"/>
                      </a:endParaRPr>
                    </a:p>
                  </a:txBody>
                  <a:tcPr marL="68580" marR="68580" marT="0" marB="0" anchor="ctr"/>
                </a:tc>
                <a:extLst>
                  <a:ext uri="{0D108BD9-81ED-4DB2-BD59-A6C34878D82A}">
                    <a16:rowId xmlns="" xmlns:a16="http://schemas.microsoft.com/office/drawing/2014/main" val="10002"/>
                  </a:ext>
                </a:extLst>
              </a:tr>
            </a:tbl>
          </a:graphicData>
        </a:graphic>
      </p:graphicFrame>
      <p:sp>
        <p:nvSpPr>
          <p:cNvPr id="3" name="Slide Number Placeholder 2"/>
          <p:cNvSpPr>
            <a:spLocks noGrp="1"/>
          </p:cNvSpPr>
          <p:nvPr>
            <p:ph type="sldNum" sz="quarter" idx="12"/>
          </p:nvPr>
        </p:nvSpPr>
        <p:spPr/>
        <p:txBody>
          <a:bodyPr/>
          <a:lstStyle/>
          <a:p>
            <a:fld id="{721CDCCD-FE10-C648-BB60-AF1A7C22E6EF}" type="slidenum">
              <a:rPr lang="en-US" smtClean="0"/>
              <a:t>12</a:t>
            </a:fld>
            <a:endParaRPr lang="en-US"/>
          </a:p>
        </p:txBody>
      </p:sp>
    </p:spTree>
    <p:extLst>
      <p:ext uri="{BB962C8B-B14F-4D97-AF65-F5344CB8AC3E}">
        <p14:creationId xmlns:p14="http://schemas.microsoft.com/office/powerpoint/2010/main" val="19448854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b="1" dirty="0" smtClean="0"/>
              <a:t>DELEGATION CRITERIA: </a:t>
            </a:r>
            <a:r>
              <a:rPr lang="en-US" b="1" i="1" dirty="0" smtClean="0"/>
              <a:t>WHETHER</a:t>
            </a:r>
            <a:endParaRPr lang="en-US" b="1" i="1" dirty="0"/>
          </a:p>
        </p:txBody>
      </p:sp>
      <p:sp>
        <p:nvSpPr>
          <p:cNvPr id="3" name="Content Placeholder 2"/>
          <p:cNvSpPr>
            <a:spLocks noGrp="1"/>
          </p:cNvSpPr>
          <p:nvPr>
            <p:ph idx="1"/>
          </p:nvPr>
        </p:nvSpPr>
        <p:spPr/>
        <p:txBody>
          <a:bodyPr>
            <a:normAutofit/>
          </a:bodyPr>
          <a:lstStyle/>
          <a:p>
            <a:pPr marL="514350" indent="-514350">
              <a:buFont typeface="+mj-lt"/>
              <a:buAutoNum type="arabicParenR"/>
            </a:pPr>
            <a:endParaRPr lang="en-US" dirty="0" smtClean="0"/>
          </a:p>
          <a:p>
            <a:pPr marL="514350" indent="-514350">
              <a:buFont typeface="+mj-lt"/>
              <a:buAutoNum type="arabicParenR"/>
            </a:pPr>
            <a:r>
              <a:rPr lang="en-US" sz="3600" dirty="0" smtClean="0"/>
              <a:t>Broadly settled public preferences re purpose</a:t>
            </a:r>
          </a:p>
          <a:p>
            <a:pPr lvl="1">
              <a:buFont typeface="Courier New" charset="0"/>
              <a:buChar char="o"/>
            </a:pPr>
            <a:r>
              <a:rPr lang="en-US" sz="2800" dirty="0" smtClean="0"/>
              <a:t>Environment policy v. financial stability</a:t>
            </a:r>
          </a:p>
          <a:p>
            <a:pPr marL="514350" indent="-514350">
              <a:buFont typeface="+mj-lt"/>
              <a:buAutoNum type="arabicParenR"/>
            </a:pPr>
            <a:r>
              <a:rPr lang="en-US" sz="3600" dirty="0" smtClean="0"/>
              <a:t>Problem of credible commitment</a:t>
            </a:r>
          </a:p>
          <a:p>
            <a:pPr marL="514350" indent="-514350">
              <a:buFont typeface="+mj-lt"/>
              <a:buAutoNum type="arabicParenR"/>
            </a:pPr>
            <a:r>
              <a:rPr lang="en-US" sz="3600" dirty="0" smtClean="0"/>
              <a:t>No big choices re distributional issues or high level values</a:t>
            </a:r>
          </a:p>
          <a:p>
            <a:pPr lvl="1">
              <a:buFont typeface="Courier New" charset="0"/>
              <a:buChar char="o"/>
            </a:pPr>
            <a:r>
              <a:rPr lang="en-US" sz="2800" dirty="0" smtClean="0"/>
              <a:t>Tax and social security</a:t>
            </a:r>
            <a:endParaRPr lang="en-US" sz="2800" dirty="0"/>
          </a:p>
        </p:txBody>
      </p:sp>
      <p:sp>
        <p:nvSpPr>
          <p:cNvPr id="4" name="Slide Number Placeholder 3"/>
          <p:cNvSpPr>
            <a:spLocks noGrp="1"/>
          </p:cNvSpPr>
          <p:nvPr>
            <p:ph type="sldNum" sz="quarter" idx="12"/>
          </p:nvPr>
        </p:nvSpPr>
        <p:spPr/>
        <p:txBody>
          <a:bodyPr/>
          <a:lstStyle/>
          <a:p>
            <a:fld id="{63BDADDD-E8DF-B849-A62E-109DAE23CD9C}" type="slidenum">
              <a:rPr lang="en-US" smtClean="0"/>
              <a:t>13</a:t>
            </a:fld>
            <a:endParaRPr lang="en-US"/>
          </a:p>
        </p:txBody>
      </p:sp>
    </p:spTree>
    <p:extLst>
      <p:ext uri="{BB962C8B-B14F-4D97-AF65-F5344CB8AC3E}">
        <p14:creationId xmlns:p14="http://schemas.microsoft.com/office/powerpoint/2010/main" val="19648745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DESIGN PRECEPTS: </a:t>
            </a:r>
            <a:r>
              <a:rPr lang="en-US" b="1" i="1" dirty="0" smtClean="0"/>
              <a:t>HOW </a:t>
            </a:r>
            <a:r>
              <a:rPr lang="en-US" b="1" dirty="0" smtClean="0"/>
              <a:t>(1)</a:t>
            </a:r>
            <a:endParaRPr lang="en-US" b="1" dirty="0"/>
          </a:p>
        </p:txBody>
      </p:sp>
      <p:sp>
        <p:nvSpPr>
          <p:cNvPr id="3" name="Content Placeholder 2"/>
          <p:cNvSpPr>
            <a:spLocks noGrp="1"/>
          </p:cNvSpPr>
          <p:nvPr>
            <p:ph idx="1"/>
          </p:nvPr>
        </p:nvSpPr>
        <p:spPr/>
        <p:txBody>
          <a:bodyPr>
            <a:normAutofit/>
          </a:bodyPr>
          <a:lstStyle/>
          <a:p>
            <a:pPr marL="514350" indent="-514350">
              <a:buFont typeface="+mj-lt"/>
              <a:buAutoNum type="arabicParenR"/>
            </a:pPr>
            <a:r>
              <a:rPr lang="en-US" dirty="0" smtClean="0"/>
              <a:t>Legislature to set a clear objective that can be monitored, </a:t>
            </a:r>
          </a:p>
          <a:p>
            <a:pPr lvl="1">
              <a:buFont typeface="Courier New" charset="0"/>
              <a:buChar char="o"/>
            </a:pPr>
            <a:r>
              <a:rPr lang="en-US" i="1" dirty="0"/>
              <a:t>s</a:t>
            </a:r>
            <a:r>
              <a:rPr lang="en-US" i="1" dirty="0" smtClean="0"/>
              <a:t>et after public debate</a:t>
            </a:r>
          </a:p>
          <a:p>
            <a:pPr lvl="1">
              <a:buFont typeface="Courier New" charset="0"/>
              <a:buChar char="o"/>
            </a:pPr>
            <a:r>
              <a:rPr lang="en-US" dirty="0"/>
              <a:t>s</a:t>
            </a:r>
            <a:r>
              <a:rPr lang="en-US" dirty="0" smtClean="0"/>
              <a:t>pecific objective constrains the ability of politicians to shape policy through power of appointment: ‘</a:t>
            </a:r>
            <a:r>
              <a:rPr lang="en-US" i="1" dirty="0" smtClean="0"/>
              <a:t>personnel is NOT policy’ </a:t>
            </a:r>
            <a:r>
              <a:rPr lang="en-US" dirty="0" smtClean="0"/>
              <a:t>for well-designed IAs</a:t>
            </a:r>
          </a:p>
          <a:p>
            <a:pPr marL="514350" indent="-514350">
              <a:buFont typeface="+mj-lt"/>
              <a:buAutoNum type="arabicParenR"/>
            </a:pPr>
            <a:r>
              <a:rPr lang="en-US" dirty="0" smtClean="0"/>
              <a:t>Decisions via one person-one vote, </a:t>
            </a:r>
            <a:r>
              <a:rPr lang="en-US" i="1" dirty="0" smtClean="0"/>
              <a:t>after deliberation</a:t>
            </a:r>
          </a:p>
          <a:p>
            <a:pPr lvl="1">
              <a:buFont typeface="Courier New" charset="0"/>
              <a:buChar char="o"/>
            </a:pPr>
            <a:r>
              <a:rPr lang="en-US" dirty="0" smtClean="0"/>
              <a:t>Disperses power; aids public debate by revealing disagreement; internal policing of policymakers substituting their favored goals for the legislature’s </a:t>
            </a:r>
          </a:p>
          <a:p>
            <a:pPr marL="514350" indent="-514350">
              <a:buFont typeface="+mj-lt"/>
              <a:buAutoNum type="arabicParenR"/>
            </a:pPr>
            <a:r>
              <a:rPr lang="en-US" dirty="0" smtClean="0"/>
              <a:t>Powers not to be used in ways that interfere unduly with liberal freedoms</a:t>
            </a:r>
          </a:p>
          <a:p>
            <a:pPr lvl="1">
              <a:buFont typeface="Courier New" charset="0"/>
              <a:buChar char="o"/>
            </a:pPr>
            <a:r>
              <a:rPr lang="en-US" dirty="0" smtClean="0"/>
              <a:t>German principle of proportionality</a:t>
            </a:r>
          </a:p>
          <a:p>
            <a:pPr marL="514350" indent="-514350">
              <a:buFont typeface="+mj-lt"/>
              <a:buAutoNum type="arabicParenR"/>
            </a:pPr>
            <a:endParaRPr lang="en-US" dirty="0"/>
          </a:p>
        </p:txBody>
      </p:sp>
      <p:sp>
        <p:nvSpPr>
          <p:cNvPr id="4" name="Slide Number Placeholder 3"/>
          <p:cNvSpPr>
            <a:spLocks noGrp="1"/>
          </p:cNvSpPr>
          <p:nvPr>
            <p:ph type="sldNum" sz="quarter" idx="12"/>
          </p:nvPr>
        </p:nvSpPr>
        <p:spPr/>
        <p:txBody>
          <a:bodyPr/>
          <a:lstStyle/>
          <a:p>
            <a:fld id="{63BDADDD-E8DF-B849-A62E-109DAE23CD9C}" type="slidenum">
              <a:rPr lang="en-US" smtClean="0"/>
              <a:t>14</a:t>
            </a:fld>
            <a:endParaRPr lang="en-US"/>
          </a:p>
        </p:txBody>
      </p:sp>
    </p:spTree>
    <p:extLst>
      <p:ext uri="{BB962C8B-B14F-4D97-AF65-F5344CB8AC3E}">
        <p14:creationId xmlns:p14="http://schemas.microsoft.com/office/powerpoint/2010/main" val="20796695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          VAGUE </a:t>
            </a:r>
            <a:r>
              <a:rPr lang="en-US" b="1" dirty="0" smtClean="0"/>
              <a:t>AND MULTIPLE OBJECTIVES</a:t>
            </a:r>
            <a:endParaRPr lang="en-US" b="1" dirty="0"/>
          </a:p>
        </p:txBody>
      </p:sp>
      <p:sp>
        <p:nvSpPr>
          <p:cNvPr id="3" name="Content Placeholder 2"/>
          <p:cNvSpPr>
            <a:spLocks noGrp="1"/>
          </p:cNvSpPr>
          <p:nvPr>
            <p:ph idx="1"/>
          </p:nvPr>
        </p:nvSpPr>
        <p:spPr/>
        <p:txBody>
          <a:bodyPr>
            <a:normAutofit fontScale="92500"/>
          </a:bodyPr>
          <a:lstStyle/>
          <a:p>
            <a:pPr lvl="0"/>
            <a:r>
              <a:rPr lang="en-US" u="sng" dirty="0" smtClean="0"/>
              <a:t>FCC</a:t>
            </a:r>
            <a:r>
              <a:rPr lang="en-US" dirty="0" smtClean="0"/>
              <a:t>: </a:t>
            </a:r>
            <a:r>
              <a:rPr lang="en-US" dirty="0"/>
              <a:t>in “the public convenience, interest, or necessity” and “so as to provide a fair, efficient, and equitable distribution [of radio services]” </a:t>
            </a:r>
          </a:p>
          <a:p>
            <a:pPr lvl="0"/>
            <a:r>
              <a:rPr lang="en-US" u="sng" dirty="0"/>
              <a:t>Federal Energy Regulatory Commission</a:t>
            </a:r>
            <a:r>
              <a:rPr lang="en-US" dirty="0"/>
              <a:t>: to ensure that utility-type charges are “just and reasonable” </a:t>
            </a:r>
          </a:p>
          <a:p>
            <a:pPr lvl="0"/>
            <a:r>
              <a:rPr lang="en-US" u="sng" dirty="0" smtClean="0"/>
              <a:t>EPA</a:t>
            </a:r>
            <a:r>
              <a:rPr lang="en-US" dirty="0" smtClean="0"/>
              <a:t>: </a:t>
            </a:r>
            <a:r>
              <a:rPr lang="en-US" dirty="0"/>
              <a:t>to set a policy for air pollutants “requisite to protect the public health” with an “adequate margin of safety”, and with a secondary requirement to deliver policies “requisite to protect the public welfare” </a:t>
            </a:r>
          </a:p>
          <a:p>
            <a:pPr lvl="0"/>
            <a:r>
              <a:rPr lang="en-US" u="sng" dirty="0" smtClean="0"/>
              <a:t>SEC</a:t>
            </a:r>
            <a:r>
              <a:rPr lang="en-US" dirty="0" smtClean="0"/>
              <a:t>: </a:t>
            </a:r>
            <a:r>
              <a:rPr lang="en-US" dirty="0"/>
              <a:t>to deliver a combination of investor protection, fair, orderly and efficient markets, and capital formation </a:t>
            </a:r>
          </a:p>
          <a:p>
            <a:pPr lvl="0"/>
            <a:r>
              <a:rPr lang="en-US" u="sng" dirty="0"/>
              <a:t>Federal Reserve</a:t>
            </a:r>
            <a:r>
              <a:rPr lang="en-US" dirty="0"/>
              <a:t>: safety and soundness of banking </a:t>
            </a:r>
            <a:r>
              <a:rPr lang="en-US" dirty="0" smtClean="0"/>
              <a:t>groups. </a:t>
            </a:r>
            <a:endParaRPr lang="en-US" dirty="0"/>
          </a:p>
          <a:p>
            <a:endParaRPr lang="en-US" dirty="0"/>
          </a:p>
        </p:txBody>
      </p:sp>
      <p:sp>
        <p:nvSpPr>
          <p:cNvPr id="4" name="Slide Number Placeholder 3"/>
          <p:cNvSpPr>
            <a:spLocks noGrp="1"/>
          </p:cNvSpPr>
          <p:nvPr>
            <p:ph type="sldNum" sz="quarter" idx="12"/>
          </p:nvPr>
        </p:nvSpPr>
        <p:spPr/>
        <p:txBody>
          <a:bodyPr/>
          <a:lstStyle/>
          <a:p>
            <a:fld id="{721CDCCD-FE10-C648-BB60-AF1A7C22E6EF}" type="slidenum">
              <a:rPr lang="en-US" smtClean="0"/>
              <a:t>15</a:t>
            </a:fld>
            <a:endParaRPr lang="en-US"/>
          </a:p>
        </p:txBody>
      </p:sp>
    </p:spTree>
    <p:extLst>
      <p:ext uri="{BB962C8B-B14F-4D97-AF65-F5344CB8AC3E}">
        <p14:creationId xmlns:p14="http://schemas.microsoft.com/office/powerpoint/2010/main" val="17194359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742950" marR="0" lvl="0" indent="-742950" defTabSz="914400" eaLnBrk="1" fontAlgn="auto" latinLnBrk="0" hangingPunct="1">
              <a:lnSpc>
                <a:spcPct val="100000"/>
              </a:lnSpc>
              <a:spcBef>
                <a:spcPts val="0"/>
              </a:spcBef>
              <a:spcAft>
                <a:spcPts val="0"/>
              </a:spcAft>
              <a:buClrTx/>
              <a:buSzTx/>
              <a:buFont typeface="+mj-lt"/>
              <a:buNone/>
              <a:tabLst/>
              <a:defRPr/>
            </a:pPr>
            <a:r>
              <a:rPr lang="en-US" dirty="0" smtClean="0"/>
              <a:t>                     </a:t>
            </a:r>
            <a:r>
              <a:rPr lang="en-US" b="1" dirty="0" smtClean="0"/>
              <a:t>DESIGN PRECEPTS (2) </a:t>
            </a:r>
            <a:endParaRPr lang="en-US" b="1" dirty="0"/>
          </a:p>
        </p:txBody>
      </p:sp>
      <p:sp>
        <p:nvSpPr>
          <p:cNvPr id="3" name="Content Placeholder 2"/>
          <p:cNvSpPr>
            <a:spLocks noGrp="1"/>
          </p:cNvSpPr>
          <p:nvPr>
            <p:ph idx="1"/>
          </p:nvPr>
        </p:nvSpPr>
        <p:spPr/>
        <p:txBody>
          <a:bodyPr>
            <a:normAutofit/>
          </a:bodyPr>
          <a:lstStyle/>
          <a:p>
            <a:pPr marL="0" indent="0">
              <a:buNone/>
            </a:pPr>
            <a:r>
              <a:rPr lang="en-US" sz="3600" dirty="0"/>
              <a:t> 4</a:t>
            </a:r>
            <a:r>
              <a:rPr lang="en-US" sz="3600" dirty="0" smtClean="0"/>
              <a:t>) IA </a:t>
            </a:r>
            <a:r>
              <a:rPr lang="en-US" sz="3600" dirty="0"/>
              <a:t>to publish </a:t>
            </a:r>
            <a:r>
              <a:rPr lang="en-US" sz="3600" i="1" dirty="0"/>
              <a:t>Operating Principles </a:t>
            </a:r>
            <a:r>
              <a:rPr lang="en-US" sz="3600" dirty="0"/>
              <a:t>for how will aim to exercise discretion in systematic and fair way</a:t>
            </a:r>
          </a:p>
          <a:p>
            <a:pPr lvl="1">
              <a:buFont typeface="Arial" charset="0"/>
              <a:buChar char="•"/>
            </a:pPr>
            <a:r>
              <a:rPr lang="en-US" sz="3600" dirty="0"/>
              <a:t> Contrast pre-crisis LOLR </a:t>
            </a:r>
            <a:r>
              <a:rPr lang="en-US" sz="3600" dirty="0" smtClean="0"/>
              <a:t>policy</a:t>
            </a:r>
          </a:p>
          <a:p>
            <a:pPr marL="0" indent="0">
              <a:buNone/>
            </a:pPr>
            <a:r>
              <a:rPr lang="en-US" sz="3600" dirty="0"/>
              <a:t> </a:t>
            </a:r>
            <a:r>
              <a:rPr lang="en-US" sz="3600" dirty="0" smtClean="0"/>
              <a:t>5) Transparency </a:t>
            </a:r>
            <a:r>
              <a:rPr lang="en-US" sz="3600" dirty="0"/>
              <a:t>sufficient to underpin accountability to elected </a:t>
            </a:r>
            <a:r>
              <a:rPr lang="en-US" sz="3600" dirty="0" smtClean="0"/>
              <a:t>assembly</a:t>
            </a:r>
          </a:p>
          <a:p>
            <a:pPr lvl="1">
              <a:buFont typeface="Arial" charset="0"/>
              <a:buChar char="•"/>
            </a:pPr>
            <a:r>
              <a:rPr lang="en-US" sz="3600" dirty="0" smtClean="0"/>
              <a:t>Whose key role is decide whether to maintain, amend or repeal regime</a:t>
            </a:r>
            <a:endParaRPr lang="en-US" sz="3600" dirty="0"/>
          </a:p>
        </p:txBody>
      </p:sp>
      <p:sp>
        <p:nvSpPr>
          <p:cNvPr id="4" name="Slide Number Placeholder 3"/>
          <p:cNvSpPr>
            <a:spLocks noGrp="1"/>
          </p:cNvSpPr>
          <p:nvPr>
            <p:ph type="sldNum" sz="quarter" idx="12"/>
          </p:nvPr>
        </p:nvSpPr>
        <p:spPr/>
        <p:txBody>
          <a:bodyPr/>
          <a:lstStyle/>
          <a:p>
            <a:fld id="{63BDADDD-E8DF-B849-A62E-109DAE23CD9C}" type="slidenum">
              <a:rPr lang="en-US" smtClean="0"/>
              <a:t>16</a:t>
            </a:fld>
            <a:endParaRPr lang="en-US"/>
          </a:p>
        </p:txBody>
      </p:sp>
    </p:spTree>
    <p:extLst>
      <p:ext uri="{BB962C8B-B14F-4D97-AF65-F5344CB8AC3E}">
        <p14:creationId xmlns:p14="http://schemas.microsoft.com/office/powerpoint/2010/main" val="10585847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(7) </a:t>
            </a:r>
            <a:r>
              <a:rPr lang="en-US" b="1" dirty="0" smtClean="0"/>
              <a:t>EMERGENCIES</a:t>
            </a:r>
            <a:endParaRPr lang="en-US" b="1" dirty="0"/>
          </a:p>
        </p:txBody>
      </p:sp>
      <p:sp>
        <p:nvSpPr>
          <p:cNvPr id="3" name="Content Placeholder 2"/>
          <p:cNvSpPr>
            <a:spLocks noGrp="1"/>
          </p:cNvSpPr>
          <p:nvPr>
            <p:ph idx="1"/>
          </p:nvPr>
        </p:nvSpPr>
        <p:spPr/>
        <p:txBody>
          <a:bodyPr/>
          <a:lstStyle/>
          <a:p>
            <a:r>
              <a:rPr lang="en-US" dirty="0"/>
              <a:t>Clarify </a:t>
            </a:r>
            <a:r>
              <a:rPr lang="en-US" i="1" dirty="0"/>
              <a:t>ex ante </a:t>
            </a:r>
            <a:r>
              <a:rPr lang="en-US" dirty="0"/>
              <a:t>what happens when an IA could help contain a disaster but is at boundary of powers: </a:t>
            </a:r>
          </a:p>
          <a:p>
            <a:pPr lvl="1"/>
            <a:r>
              <a:rPr lang="en-US" sz="2800" dirty="0" err="1"/>
              <a:t>eg</a:t>
            </a:r>
            <a:r>
              <a:rPr lang="en-US" sz="2800" dirty="0"/>
              <a:t> temporary formal extension of powers granted by elected politicians</a:t>
            </a:r>
          </a:p>
          <a:p>
            <a:pPr lvl="1"/>
            <a:r>
              <a:rPr lang="en-US" sz="2800" dirty="0"/>
              <a:t>principle is resisted </a:t>
            </a:r>
            <a:r>
              <a:rPr lang="en-US" sz="2800"/>
              <a:t>by </a:t>
            </a:r>
            <a:r>
              <a:rPr lang="en-US" sz="2800" smtClean="0"/>
              <a:t>Hamiltonians: </a:t>
            </a:r>
            <a:r>
              <a:rPr lang="en-US"/>
              <a:t>big challenge for Fed </a:t>
            </a:r>
            <a:endParaRPr lang="en-US" dirty="0"/>
          </a:p>
          <a:p>
            <a:r>
              <a:rPr lang="en-US" dirty="0"/>
              <a:t>If IA could act within powers but in ways not remotely contemplated by public or legislators, consult elected politicians</a:t>
            </a:r>
          </a:p>
          <a:p>
            <a:pPr lvl="1"/>
            <a:r>
              <a:rPr lang="en-US" sz="2800" dirty="0" err="1"/>
              <a:t>eg</a:t>
            </a:r>
            <a:r>
              <a:rPr lang="en-US" sz="2800" dirty="0"/>
              <a:t> ECB should have done so </a:t>
            </a:r>
          </a:p>
          <a:p>
            <a:endParaRPr lang="en-US" dirty="0"/>
          </a:p>
        </p:txBody>
      </p:sp>
      <p:sp>
        <p:nvSpPr>
          <p:cNvPr id="4" name="Slide Number Placeholder 3"/>
          <p:cNvSpPr>
            <a:spLocks noGrp="1"/>
          </p:cNvSpPr>
          <p:nvPr>
            <p:ph type="sldNum" sz="quarter" idx="12"/>
          </p:nvPr>
        </p:nvSpPr>
        <p:spPr/>
        <p:txBody>
          <a:bodyPr/>
          <a:lstStyle/>
          <a:p>
            <a:fld id="{8DC1C2CB-38D5-4D41-9B11-1ACFB7032BD6}" type="slidenum">
              <a:rPr lang="en-US" smtClean="0"/>
              <a:t>17</a:t>
            </a:fld>
            <a:endParaRPr lang="en-US"/>
          </a:p>
        </p:txBody>
      </p:sp>
    </p:spTree>
    <p:extLst>
      <p:ext uri="{BB962C8B-B14F-4D97-AF65-F5344CB8AC3E}">
        <p14:creationId xmlns:p14="http://schemas.microsoft.com/office/powerpoint/2010/main" val="18735276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b="1" dirty="0" smtClean="0"/>
              <a:t>WELFARE v LEGITIMACY</a:t>
            </a:r>
            <a:endParaRPr lang="en-US" b="1" dirty="0"/>
          </a:p>
        </p:txBody>
      </p:sp>
      <p:sp>
        <p:nvSpPr>
          <p:cNvPr id="3" name="Content Placeholder 2"/>
          <p:cNvSpPr>
            <a:spLocks noGrp="1"/>
          </p:cNvSpPr>
          <p:nvPr>
            <p:ph idx="1"/>
          </p:nvPr>
        </p:nvSpPr>
        <p:spPr/>
        <p:txBody>
          <a:bodyPr/>
          <a:lstStyle/>
          <a:p>
            <a:r>
              <a:rPr lang="en-US" dirty="0" smtClean="0"/>
              <a:t>Critique I meet in US from “Hamiltonians”</a:t>
            </a:r>
          </a:p>
          <a:p>
            <a:pPr lvl="1">
              <a:buFont typeface="Courier New" charset="0"/>
              <a:buChar char="o"/>
            </a:pPr>
            <a:r>
              <a:rPr lang="en-US" dirty="0" smtClean="0"/>
              <a:t>Exec must just do what’s necessary to maintain/protect peoples’ welfare</a:t>
            </a:r>
          </a:p>
          <a:p>
            <a:pPr lvl="1">
              <a:buFont typeface="Courier New" charset="0"/>
              <a:buChar char="o"/>
            </a:pPr>
            <a:r>
              <a:rPr lang="en-US" dirty="0" smtClean="0"/>
              <a:t>Often IA will be best placed to deliver that, so it should</a:t>
            </a:r>
          </a:p>
          <a:p>
            <a:pPr>
              <a:buFont typeface="Arial" charset="0"/>
              <a:buChar char="•"/>
            </a:pPr>
            <a:r>
              <a:rPr lang="en-US" dirty="0" smtClean="0"/>
              <a:t>Neglects sustainability</a:t>
            </a:r>
          </a:p>
          <a:p>
            <a:pPr lvl="1">
              <a:buFont typeface="Courier New" charset="0"/>
              <a:buChar char="o"/>
            </a:pPr>
            <a:r>
              <a:rPr lang="en-US" dirty="0" smtClean="0"/>
              <a:t>Disregards possibility of backlash</a:t>
            </a:r>
          </a:p>
          <a:p>
            <a:pPr lvl="1">
              <a:buFont typeface="Courier New" charset="0"/>
              <a:buChar char="o"/>
            </a:pPr>
            <a:r>
              <a:rPr lang="en-US" dirty="0" smtClean="0"/>
              <a:t>Assumes actions will always work well, which is brave </a:t>
            </a:r>
          </a:p>
          <a:p>
            <a:pPr>
              <a:buFont typeface="Arial" charset="0"/>
              <a:buChar char="•"/>
            </a:pPr>
            <a:endParaRPr lang="en-US" smtClean="0"/>
          </a:p>
          <a:p>
            <a:pPr>
              <a:buFont typeface="Arial" charset="0"/>
              <a:buChar char="•"/>
            </a:pPr>
            <a:r>
              <a:rPr lang="en-US" smtClean="0"/>
              <a:t>Technocracy </a:t>
            </a:r>
            <a:r>
              <a:rPr lang="en-US" dirty="0" smtClean="0"/>
              <a:t>v. Populism</a:t>
            </a:r>
          </a:p>
          <a:p>
            <a:pPr lvl="1"/>
            <a:endParaRPr lang="en-US" dirty="0"/>
          </a:p>
        </p:txBody>
      </p:sp>
      <p:sp>
        <p:nvSpPr>
          <p:cNvPr id="4" name="Slide Number Placeholder 3"/>
          <p:cNvSpPr>
            <a:spLocks noGrp="1"/>
          </p:cNvSpPr>
          <p:nvPr>
            <p:ph type="sldNum" sz="quarter" idx="12"/>
          </p:nvPr>
        </p:nvSpPr>
        <p:spPr/>
        <p:txBody>
          <a:bodyPr/>
          <a:lstStyle/>
          <a:p>
            <a:fld id="{63BDADDD-E8DF-B849-A62E-109DAE23CD9C}" type="slidenum">
              <a:rPr lang="en-US" smtClean="0"/>
              <a:t>18</a:t>
            </a:fld>
            <a:endParaRPr lang="en-US"/>
          </a:p>
        </p:txBody>
      </p:sp>
    </p:spTree>
    <p:extLst>
      <p:ext uri="{BB962C8B-B14F-4D97-AF65-F5344CB8AC3E}">
        <p14:creationId xmlns:p14="http://schemas.microsoft.com/office/powerpoint/2010/main" val="2834448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MULTIPLE-MISSION CONSTRAINTS</a:t>
            </a:r>
            <a:endParaRPr lang="en-US" b="1" dirty="0"/>
          </a:p>
        </p:txBody>
      </p:sp>
      <p:sp>
        <p:nvSpPr>
          <p:cNvPr id="3" name="Content Placeholder 2"/>
          <p:cNvSpPr>
            <a:spLocks noGrp="1"/>
          </p:cNvSpPr>
          <p:nvPr>
            <p:ph idx="1"/>
          </p:nvPr>
        </p:nvSpPr>
        <p:spPr/>
        <p:txBody>
          <a:bodyPr/>
          <a:lstStyle/>
          <a:p>
            <a:pPr marL="514350" indent="-514350">
              <a:buFont typeface="+mj-lt"/>
              <a:buAutoNum type="arabicParenR"/>
            </a:pPr>
            <a:endParaRPr lang="en-US" dirty="0" smtClean="0"/>
          </a:p>
          <a:p>
            <a:pPr marL="514350" indent="-514350">
              <a:buFont typeface="+mj-lt"/>
              <a:buAutoNum type="arabicParenR"/>
            </a:pPr>
            <a:r>
              <a:rPr lang="en-US" dirty="0" smtClean="0"/>
              <a:t>Missions intimately intertwined</a:t>
            </a:r>
          </a:p>
          <a:p>
            <a:pPr marL="514350" indent="-514350">
              <a:buFont typeface="+mj-lt"/>
              <a:buAutoNum type="arabicParenR"/>
            </a:pPr>
            <a:r>
              <a:rPr lang="en-US" dirty="0"/>
              <a:t>B</a:t>
            </a:r>
            <a:r>
              <a:rPr lang="en-US" dirty="0" smtClean="0"/>
              <a:t>etter results expected from joint production</a:t>
            </a:r>
          </a:p>
          <a:p>
            <a:pPr marL="514350" indent="-514350">
              <a:buFont typeface="+mj-lt"/>
              <a:buAutoNum type="arabicParenR"/>
            </a:pPr>
            <a:r>
              <a:rPr lang="en-US" dirty="0" smtClean="0"/>
              <a:t>Separate statutory policy committees for each mission, with a majority of members of each committee on only that committee</a:t>
            </a:r>
          </a:p>
          <a:p>
            <a:pPr lvl="1">
              <a:buFont typeface="Courier New" charset="0"/>
              <a:buChar char="o"/>
            </a:pPr>
            <a:r>
              <a:rPr lang="en-US" dirty="0" smtClean="0"/>
              <a:t>To mitigate incentive to </a:t>
            </a:r>
            <a:r>
              <a:rPr lang="en-US" dirty="0" err="1" smtClean="0"/>
              <a:t>prioritise</a:t>
            </a:r>
            <a:r>
              <a:rPr lang="en-US" dirty="0" smtClean="0"/>
              <a:t> most salient: Wilson; </a:t>
            </a:r>
            <a:r>
              <a:rPr lang="en-US" dirty="0" err="1" smtClean="0"/>
              <a:t>Holmstrom</a:t>
            </a:r>
            <a:r>
              <a:rPr lang="en-US" dirty="0" smtClean="0"/>
              <a:t>/</a:t>
            </a:r>
            <a:r>
              <a:rPr lang="en-US" dirty="0" err="1" smtClean="0"/>
              <a:t>Milgrom</a:t>
            </a:r>
            <a:endParaRPr lang="en-US" dirty="0" smtClean="0"/>
          </a:p>
          <a:p>
            <a:pPr lvl="1">
              <a:buFont typeface="Courier New" charset="0"/>
              <a:buChar char="o"/>
            </a:pPr>
            <a:r>
              <a:rPr lang="en-US" dirty="0" err="1" smtClean="0"/>
              <a:t>eg</a:t>
            </a:r>
            <a:r>
              <a:rPr lang="en-US" dirty="0" smtClean="0"/>
              <a:t> Greenspan Fed</a:t>
            </a:r>
          </a:p>
          <a:p>
            <a:pPr marL="514350" indent="-514350">
              <a:buFont typeface="+mj-lt"/>
              <a:buAutoNum type="arabicParenR"/>
            </a:pPr>
            <a:r>
              <a:rPr lang="en-US" dirty="0" smtClean="0"/>
              <a:t>Chair and other members on multiple policy committees charged with ensuring smooth info flows and </a:t>
            </a:r>
            <a:r>
              <a:rPr lang="en-US" dirty="0" err="1" smtClean="0"/>
              <a:t>joinedupness</a:t>
            </a:r>
            <a:endParaRPr lang="en-US" dirty="0" smtClean="0"/>
          </a:p>
          <a:p>
            <a:pPr marL="514350" indent="-514350">
              <a:buFont typeface="+mj-lt"/>
              <a:buAutoNum type="arabicParenR"/>
            </a:pPr>
            <a:endParaRPr lang="en-US" dirty="0" smtClean="0"/>
          </a:p>
          <a:p>
            <a:endParaRPr lang="en-US" dirty="0"/>
          </a:p>
        </p:txBody>
      </p:sp>
      <p:sp>
        <p:nvSpPr>
          <p:cNvPr id="4" name="Slide Number Placeholder 3"/>
          <p:cNvSpPr>
            <a:spLocks noGrp="1"/>
          </p:cNvSpPr>
          <p:nvPr>
            <p:ph type="sldNum" sz="quarter" idx="12"/>
          </p:nvPr>
        </p:nvSpPr>
        <p:spPr/>
        <p:txBody>
          <a:bodyPr/>
          <a:lstStyle/>
          <a:p>
            <a:fld id="{63BDADDD-E8DF-B849-A62E-109DAE23CD9C}" type="slidenum">
              <a:rPr lang="en-US" smtClean="0"/>
              <a:t>19</a:t>
            </a:fld>
            <a:endParaRPr lang="en-US"/>
          </a:p>
        </p:txBody>
      </p:sp>
    </p:spTree>
    <p:extLst>
      <p:ext uri="{BB962C8B-B14F-4D97-AF65-F5344CB8AC3E}">
        <p14:creationId xmlns:p14="http://schemas.microsoft.com/office/powerpoint/2010/main" val="695246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sz="5400" dirty="0" smtClean="0"/>
              <a:t>UNELECTED POWER       </a:t>
            </a:r>
            <a:endParaRPr lang="en-US" sz="5400" dirty="0"/>
          </a:p>
        </p:txBody>
      </p:sp>
      <p:sp>
        <p:nvSpPr>
          <p:cNvPr id="3" name="Content Placeholder 2"/>
          <p:cNvSpPr>
            <a:spLocks noGrp="1"/>
          </p:cNvSpPr>
          <p:nvPr>
            <p:ph idx="1"/>
          </p:nvPr>
        </p:nvSpPr>
        <p:spPr/>
        <p:txBody>
          <a:bodyPr>
            <a:normAutofit/>
          </a:bodyPr>
          <a:lstStyle/>
          <a:p>
            <a:pPr marL="0" indent="0">
              <a:buNone/>
            </a:pPr>
            <a:r>
              <a:rPr lang="en-US" sz="4400" b="1" i="1" dirty="0" smtClean="0"/>
              <a:t>      </a:t>
            </a:r>
          </a:p>
          <a:p>
            <a:pPr marL="0" indent="0">
              <a:buNone/>
            </a:pPr>
            <a:r>
              <a:rPr lang="en-US" sz="4400" b="1" i="1" dirty="0"/>
              <a:t> </a:t>
            </a:r>
            <a:r>
              <a:rPr lang="en-US" sz="4400" b="1" i="1" dirty="0" smtClean="0"/>
              <a:t>      HOW </a:t>
            </a:r>
            <a:r>
              <a:rPr lang="en-US" sz="4400" b="1" i="1" dirty="0"/>
              <a:t>TECHNOCRACY SHOULD RETREAT</a:t>
            </a:r>
            <a:endParaRPr lang="en-US" sz="4400" b="1" i="1" dirty="0" smtClean="0"/>
          </a:p>
          <a:p>
            <a:pPr marL="0" indent="0">
              <a:buNone/>
            </a:pPr>
            <a:r>
              <a:rPr lang="en-US" sz="4400" b="1" i="1" dirty="0" smtClean="0"/>
              <a:t>                          TO </a:t>
            </a:r>
            <a:r>
              <a:rPr lang="en-US" sz="4400" b="1" i="1" dirty="0"/>
              <a:t>PRESERVE </a:t>
            </a:r>
            <a:br>
              <a:rPr lang="en-US" sz="4400" b="1" i="1" dirty="0"/>
            </a:br>
            <a:r>
              <a:rPr lang="en-US" sz="4400" b="1" i="1" dirty="0" smtClean="0"/>
              <a:t>           OUR </a:t>
            </a:r>
            <a:r>
              <a:rPr lang="en-US" sz="4400" b="1" i="1" dirty="0"/>
              <a:t>SYSTEM OF GOVERNMENT</a:t>
            </a:r>
            <a:br>
              <a:rPr lang="en-US" sz="4400" b="1" i="1" dirty="0"/>
            </a:br>
            <a:r>
              <a:rPr lang="en-US" sz="4400" b="1" i="1" dirty="0" smtClean="0"/>
              <a:t>  </a:t>
            </a:r>
          </a:p>
          <a:p>
            <a:pPr marL="0" indent="0">
              <a:buNone/>
            </a:pPr>
            <a:r>
              <a:rPr lang="en-US" sz="4400" b="1" i="1" smtClean="0"/>
              <a:t>    (&amp; </a:t>
            </a:r>
            <a:r>
              <a:rPr lang="en-US" sz="4400" b="1" i="1" dirty="0" smtClean="0"/>
              <a:t>ITS OWN </a:t>
            </a:r>
            <a:r>
              <a:rPr lang="en-US" sz="4400" b="1" i="1" smtClean="0"/>
              <a:t>CONTRIBUTION TO </a:t>
            </a:r>
            <a:r>
              <a:rPr lang="en-US" sz="4400" b="1" i="1" dirty="0" smtClean="0"/>
              <a:t>WELFARE</a:t>
            </a:r>
            <a:r>
              <a:rPr lang="en-US" sz="4400" b="1" i="1" dirty="0"/>
              <a:t>)</a:t>
            </a:r>
          </a:p>
          <a:p>
            <a:endParaRPr lang="en-US" dirty="0"/>
          </a:p>
        </p:txBody>
      </p:sp>
      <p:sp>
        <p:nvSpPr>
          <p:cNvPr id="4" name="Slide Number Placeholder 3"/>
          <p:cNvSpPr>
            <a:spLocks noGrp="1"/>
          </p:cNvSpPr>
          <p:nvPr>
            <p:ph type="sldNum" sz="quarter" idx="12"/>
          </p:nvPr>
        </p:nvSpPr>
        <p:spPr/>
        <p:txBody>
          <a:bodyPr/>
          <a:lstStyle/>
          <a:p>
            <a:fld id="{721CDCCD-FE10-C648-BB60-AF1A7C22E6EF}" type="slidenum">
              <a:rPr lang="en-US" smtClean="0"/>
              <a:t>2</a:t>
            </a:fld>
            <a:endParaRPr lang="en-US"/>
          </a:p>
        </p:txBody>
      </p:sp>
    </p:spTree>
    <p:extLst>
      <p:ext uri="{BB962C8B-B14F-4D97-AF65-F5344CB8AC3E}">
        <p14:creationId xmlns:p14="http://schemas.microsoft.com/office/powerpoint/2010/main" val="17306405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b="1" dirty="0" smtClean="0"/>
              <a:t>EXAMPLE 1: ANTI-TRUST </a:t>
            </a:r>
            <a:endParaRPr lang="en-US" b="1" dirty="0"/>
          </a:p>
        </p:txBody>
      </p:sp>
      <p:sp>
        <p:nvSpPr>
          <p:cNvPr id="3" name="Content Placeholder 2"/>
          <p:cNvSpPr>
            <a:spLocks noGrp="1"/>
          </p:cNvSpPr>
          <p:nvPr>
            <p:ph idx="1"/>
          </p:nvPr>
        </p:nvSpPr>
        <p:spPr/>
        <p:txBody>
          <a:bodyPr/>
          <a:lstStyle/>
          <a:p>
            <a:endParaRPr lang="en-US" dirty="0" smtClean="0"/>
          </a:p>
          <a:p>
            <a:r>
              <a:rPr lang="en-US" sz="3200" dirty="0" smtClean="0"/>
              <a:t>Highly vague statutory objectives </a:t>
            </a:r>
          </a:p>
          <a:p>
            <a:r>
              <a:rPr lang="en-US" sz="3200" dirty="0" smtClean="0"/>
              <a:t>Judges decided to switch from Harvard School to Chicago School doctrine </a:t>
            </a:r>
          </a:p>
          <a:p>
            <a:r>
              <a:rPr lang="en-US" sz="3200" dirty="0" smtClean="0"/>
              <a:t>High policy not set by elected representatives</a:t>
            </a:r>
          </a:p>
          <a:p>
            <a:r>
              <a:rPr lang="en-US" sz="3200" dirty="0" smtClean="0"/>
              <a:t>Violates Design Precept 1</a:t>
            </a:r>
          </a:p>
          <a:p>
            <a:r>
              <a:rPr lang="en-US" sz="3200" dirty="0" smtClean="0"/>
              <a:t>Contrary to our deep values</a:t>
            </a:r>
            <a:endParaRPr lang="en-US" sz="3200" dirty="0"/>
          </a:p>
        </p:txBody>
      </p:sp>
      <p:sp>
        <p:nvSpPr>
          <p:cNvPr id="4" name="Slide Number Placeholder 3"/>
          <p:cNvSpPr>
            <a:spLocks noGrp="1"/>
          </p:cNvSpPr>
          <p:nvPr>
            <p:ph type="sldNum" sz="quarter" idx="12"/>
          </p:nvPr>
        </p:nvSpPr>
        <p:spPr/>
        <p:txBody>
          <a:bodyPr/>
          <a:lstStyle/>
          <a:p>
            <a:fld id="{63BDADDD-E8DF-B849-A62E-109DAE23CD9C}" type="slidenum">
              <a:rPr lang="en-US" smtClean="0"/>
              <a:t>20</a:t>
            </a:fld>
            <a:endParaRPr lang="en-US"/>
          </a:p>
        </p:txBody>
      </p:sp>
    </p:spTree>
    <p:extLst>
      <p:ext uri="{BB962C8B-B14F-4D97-AF65-F5344CB8AC3E}">
        <p14:creationId xmlns:p14="http://schemas.microsoft.com/office/powerpoint/2010/main" val="21294676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b="1" dirty="0" smtClean="0"/>
              <a:t>EXAMPLE 2: PRUDENTIAL SUPERVISION</a:t>
            </a:r>
            <a:endParaRPr lang="en-US" b="1" dirty="0"/>
          </a:p>
        </p:txBody>
      </p:sp>
      <p:sp>
        <p:nvSpPr>
          <p:cNvPr id="3" name="Content Placeholder 2"/>
          <p:cNvSpPr>
            <a:spLocks noGrp="1"/>
          </p:cNvSpPr>
          <p:nvPr>
            <p:ph idx="1"/>
          </p:nvPr>
        </p:nvSpPr>
        <p:spPr/>
        <p:txBody>
          <a:bodyPr/>
          <a:lstStyle/>
          <a:p>
            <a:r>
              <a:rPr lang="en-US" dirty="0" smtClean="0"/>
              <a:t>IMF and BCBS Core Principles insist on independence</a:t>
            </a:r>
          </a:p>
          <a:p>
            <a:r>
              <a:rPr lang="en-US" dirty="0" smtClean="0"/>
              <a:t>Supervisors insisted cannot publish state of firm</a:t>
            </a:r>
          </a:p>
          <a:p>
            <a:r>
              <a:rPr lang="en-US" dirty="0" smtClean="0"/>
              <a:t>Hence accountability via oversight impossible until after failure</a:t>
            </a:r>
          </a:p>
          <a:p>
            <a:r>
              <a:rPr lang="en-US" dirty="0" smtClean="0"/>
              <a:t>And typically highly vague or multiple statutory objectives</a:t>
            </a:r>
          </a:p>
          <a:p>
            <a:endParaRPr lang="en-US" dirty="0" smtClean="0"/>
          </a:p>
          <a:p>
            <a:r>
              <a:rPr lang="en-US" dirty="0" smtClean="0"/>
              <a:t>A “trust us” regime</a:t>
            </a:r>
          </a:p>
          <a:p>
            <a:r>
              <a:rPr lang="en-US" dirty="0" smtClean="0"/>
              <a:t>Not consistent with our political values  </a:t>
            </a:r>
            <a:endParaRPr lang="en-US" dirty="0"/>
          </a:p>
        </p:txBody>
      </p:sp>
      <p:sp>
        <p:nvSpPr>
          <p:cNvPr id="4" name="Slide Number Placeholder 3"/>
          <p:cNvSpPr>
            <a:spLocks noGrp="1"/>
          </p:cNvSpPr>
          <p:nvPr>
            <p:ph type="sldNum" sz="quarter" idx="12"/>
          </p:nvPr>
        </p:nvSpPr>
        <p:spPr/>
        <p:txBody>
          <a:bodyPr/>
          <a:lstStyle/>
          <a:p>
            <a:fld id="{63BDADDD-E8DF-B849-A62E-109DAE23CD9C}" type="slidenum">
              <a:rPr lang="en-US" smtClean="0"/>
              <a:t>21</a:t>
            </a:fld>
            <a:endParaRPr lang="en-US"/>
          </a:p>
        </p:txBody>
      </p:sp>
    </p:spTree>
    <p:extLst>
      <p:ext uri="{BB962C8B-B14F-4D97-AF65-F5344CB8AC3E}">
        <p14:creationId xmlns:p14="http://schemas.microsoft.com/office/powerpoint/2010/main" val="20422523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b="1" dirty="0" smtClean="0"/>
              <a:t>EXAMPLE 3: INCIPIENT CRISIS IN SECS REG?</a:t>
            </a:r>
            <a:endParaRPr lang="en-US" b="1" dirty="0"/>
          </a:p>
        </p:txBody>
      </p:sp>
      <p:sp>
        <p:nvSpPr>
          <p:cNvPr id="3" name="Content Placeholder 2"/>
          <p:cNvSpPr>
            <a:spLocks noGrp="1"/>
          </p:cNvSpPr>
          <p:nvPr>
            <p:ph idx="1"/>
          </p:nvPr>
        </p:nvSpPr>
        <p:spPr/>
        <p:txBody>
          <a:bodyPr>
            <a:normAutofit lnSpcReduction="10000"/>
          </a:bodyPr>
          <a:lstStyle/>
          <a:p>
            <a:r>
              <a:rPr lang="en-US" dirty="0" smtClean="0"/>
              <a:t>SEC </a:t>
            </a:r>
            <a:r>
              <a:rPr lang="en-US" dirty="0"/>
              <a:t>is responsible for: protecting </a:t>
            </a:r>
            <a:r>
              <a:rPr lang="en-US" dirty="0" smtClean="0"/>
              <a:t>investors; </a:t>
            </a:r>
            <a:r>
              <a:rPr lang="en-US" dirty="0"/>
              <a:t>maintaining fair, orderly and efficient </a:t>
            </a:r>
            <a:r>
              <a:rPr lang="en-US" dirty="0" smtClean="0"/>
              <a:t>markets; and </a:t>
            </a:r>
            <a:r>
              <a:rPr lang="en-US" dirty="0"/>
              <a:t>facilitating capital </a:t>
            </a:r>
            <a:r>
              <a:rPr lang="en-US" dirty="0" smtClean="0"/>
              <a:t>formation</a:t>
            </a:r>
          </a:p>
          <a:p>
            <a:pPr lvl="1">
              <a:buFont typeface="Courier New" charset="0"/>
              <a:buChar char="o"/>
            </a:pPr>
            <a:r>
              <a:rPr lang="en-US" dirty="0" smtClean="0"/>
              <a:t>Trump </a:t>
            </a:r>
            <a:r>
              <a:rPr lang="en-US" dirty="0"/>
              <a:t>Administration has appointed a chair who plans to shift the emphasis to the </a:t>
            </a:r>
            <a:r>
              <a:rPr lang="en-US" dirty="0" smtClean="0"/>
              <a:t>last, in hope of reinvigorating </a:t>
            </a:r>
            <a:r>
              <a:rPr lang="en-US" dirty="0"/>
              <a:t>the economy</a:t>
            </a:r>
            <a:r>
              <a:rPr lang="en-US" dirty="0" smtClean="0"/>
              <a:t>. </a:t>
            </a:r>
          </a:p>
          <a:p>
            <a:r>
              <a:rPr lang="en-US" dirty="0"/>
              <a:t> UK’s Financial Conduct Authority has a strategic objective of ensuring that financial markets function well, and three operational objectives: </a:t>
            </a:r>
          </a:p>
          <a:p>
            <a:pPr lvl="1"/>
            <a:r>
              <a:rPr lang="en-US" dirty="0"/>
              <a:t>securing an appropriate degree of protection for consumers </a:t>
            </a:r>
            <a:endParaRPr lang="en-US" dirty="0" smtClean="0"/>
          </a:p>
          <a:p>
            <a:pPr lvl="1"/>
            <a:r>
              <a:rPr lang="en-US" dirty="0" smtClean="0"/>
              <a:t>protecting </a:t>
            </a:r>
            <a:r>
              <a:rPr lang="en-US" dirty="0"/>
              <a:t>and enhancing the integrity of the UK financial system </a:t>
            </a:r>
            <a:endParaRPr lang="en-US" dirty="0" smtClean="0"/>
          </a:p>
          <a:p>
            <a:pPr lvl="1"/>
            <a:r>
              <a:rPr lang="en-US" dirty="0" smtClean="0"/>
              <a:t>promoting </a:t>
            </a:r>
            <a:r>
              <a:rPr lang="en-US" dirty="0"/>
              <a:t>effective competition in the interests of consumers</a:t>
            </a:r>
            <a:r>
              <a:rPr lang="en-US" dirty="0" smtClean="0"/>
              <a:t>.</a:t>
            </a:r>
            <a:r>
              <a:rPr lang="en-US" b="1" dirty="0"/>
              <a:t> </a:t>
            </a:r>
            <a:endParaRPr lang="en-US" dirty="0"/>
          </a:p>
          <a:p>
            <a:r>
              <a:rPr lang="en-US" dirty="0"/>
              <a:t>N</a:t>
            </a:r>
            <a:r>
              <a:rPr lang="en-US" dirty="0" smtClean="0"/>
              <a:t>o </a:t>
            </a:r>
            <a:r>
              <a:rPr lang="en-US" dirty="0"/>
              <a:t>standard is set and no weighting is given </a:t>
            </a:r>
            <a:r>
              <a:rPr lang="en-US" dirty="0" smtClean="0"/>
              <a:t>for trading off the operational objectives.</a:t>
            </a:r>
            <a:endParaRPr lang="en-US" dirty="0"/>
          </a:p>
          <a:p>
            <a:pPr>
              <a:buFont typeface="Arial" charset="0"/>
              <a:buChar char="•"/>
            </a:pPr>
            <a:endParaRPr lang="en-US" dirty="0"/>
          </a:p>
        </p:txBody>
      </p:sp>
      <p:sp>
        <p:nvSpPr>
          <p:cNvPr id="4" name="Slide Number Placeholder 3"/>
          <p:cNvSpPr>
            <a:spLocks noGrp="1"/>
          </p:cNvSpPr>
          <p:nvPr>
            <p:ph type="sldNum" sz="quarter" idx="12"/>
          </p:nvPr>
        </p:nvSpPr>
        <p:spPr/>
        <p:txBody>
          <a:bodyPr/>
          <a:lstStyle/>
          <a:p>
            <a:fld id="{721CDCCD-FE10-C648-BB60-AF1A7C22E6EF}" type="slidenum">
              <a:rPr lang="en-US" smtClean="0"/>
              <a:t>22</a:t>
            </a:fld>
            <a:endParaRPr lang="en-US"/>
          </a:p>
        </p:txBody>
      </p:sp>
    </p:spTree>
    <p:extLst>
      <p:ext uri="{BB962C8B-B14F-4D97-AF65-F5344CB8AC3E}">
        <p14:creationId xmlns:p14="http://schemas.microsoft.com/office/powerpoint/2010/main" val="3298772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      WHAT </a:t>
            </a:r>
            <a:r>
              <a:rPr lang="en-US" b="1" dirty="0" smtClean="0"/>
              <a:t>ABOUT THEIR ROLE </a:t>
            </a:r>
            <a:r>
              <a:rPr lang="en-US" b="1" smtClean="0"/>
              <a:t>IN STABILITY? </a:t>
            </a:r>
            <a:endParaRPr lang="en-US" b="1" dirty="0"/>
          </a:p>
        </p:txBody>
      </p:sp>
      <p:sp>
        <p:nvSpPr>
          <p:cNvPr id="3" name="Content Placeholder 2"/>
          <p:cNvSpPr>
            <a:spLocks noGrp="1"/>
          </p:cNvSpPr>
          <p:nvPr>
            <p:ph idx="1"/>
          </p:nvPr>
        </p:nvSpPr>
        <p:spPr/>
        <p:txBody>
          <a:bodyPr/>
          <a:lstStyle/>
          <a:p>
            <a:pPr lvl="0"/>
            <a:endParaRPr lang="en-US" dirty="0" smtClean="0"/>
          </a:p>
          <a:p>
            <a:pPr lvl="0"/>
            <a:r>
              <a:rPr lang="en-US" dirty="0" smtClean="0"/>
              <a:t>If </a:t>
            </a:r>
            <a:r>
              <a:rPr lang="en-US" dirty="0"/>
              <a:t>monetary authorities are independent so as to help solve society’s problem of making credible commitments to maintain stability…</a:t>
            </a:r>
          </a:p>
          <a:p>
            <a:pPr lvl="0"/>
            <a:r>
              <a:rPr lang="en-US" dirty="0"/>
              <a:t>And if, at least in the wake of the financial crisis, securities regulators are integral to maintaining financial stability….</a:t>
            </a:r>
          </a:p>
          <a:p>
            <a:pPr lvl="0"/>
            <a:r>
              <a:rPr lang="en-US" dirty="0"/>
              <a:t>Then securities regulators need, in their stability role, the same degree of independence as monetary authorities and to be subject to the same kind of constraints</a:t>
            </a:r>
            <a:r>
              <a:rPr lang="en-US" dirty="0" smtClean="0"/>
              <a:t>.</a:t>
            </a:r>
            <a:endParaRPr lang="en-US" dirty="0"/>
          </a:p>
        </p:txBody>
      </p:sp>
      <p:sp>
        <p:nvSpPr>
          <p:cNvPr id="4" name="Slide Number Placeholder 3"/>
          <p:cNvSpPr>
            <a:spLocks noGrp="1"/>
          </p:cNvSpPr>
          <p:nvPr>
            <p:ph type="sldNum" sz="quarter" idx="12"/>
          </p:nvPr>
        </p:nvSpPr>
        <p:spPr/>
        <p:txBody>
          <a:bodyPr/>
          <a:lstStyle/>
          <a:p>
            <a:fld id="{721CDCCD-FE10-C648-BB60-AF1A7C22E6EF}" type="slidenum">
              <a:rPr lang="en-US" smtClean="0"/>
              <a:t>23</a:t>
            </a:fld>
            <a:endParaRPr lang="en-US"/>
          </a:p>
        </p:txBody>
      </p:sp>
    </p:spTree>
    <p:extLst>
      <p:ext uri="{BB962C8B-B14F-4D97-AF65-F5344CB8AC3E}">
        <p14:creationId xmlns:p14="http://schemas.microsoft.com/office/powerpoint/2010/main" val="3372444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8000" b="1" i="1" dirty="0" smtClean="0"/>
              <a:t>OVERMIGHTY CITIZENS?</a:t>
            </a:r>
            <a:r>
              <a:rPr lang="en-US" dirty="0" smtClean="0"/>
              <a:t/>
            </a:r>
            <a:br>
              <a:rPr lang="en-US" dirty="0" smtClean="0"/>
            </a:br>
            <a:endParaRPr lang="en-US" dirty="0"/>
          </a:p>
        </p:txBody>
      </p:sp>
      <p:sp>
        <p:nvSpPr>
          <p:cNvPr id="3" name="Subtitle 2"/>
          <p:cNvSpPr>
            <a:spLocks noGrp="1"/>
          </p:cNvSpPr>
          <p:nvPr>
            <p:ph type="subTitle" idx="1"/>
          </p:nvPr>
        </p:nvSpPr>
        <p:spPr>
          <a:xfrm>
            <a:off x="1524000" y="3613761"/>
            <a:ext cx="9144000" cy="1655762"/>
          </a:xfrm>
        </p:spPr>
        <p:txBody>
          <a:bodyPr>
            <a:noAutofit/>
          </a:bodyPr>
          <a:lstStyle/>
          <a:p>
            <a:r>
              <a:rPr lang="en-US" sz="4000" b="1" i="1" dirty="0" smtClean="0"/>
              <a:t>THE QUEST FOR LEGITIMACY </a:t>
            </a:r>
          </a:p>
          <a:p>
            <a:r>
              <a:rPr lang="en-US" sz="4000" b="1" i="1" dirty="0" smtClean="0"/>
              <a:t>IN CENTRAL BANKING</a:t>
            </a:r>
            <a:endParaRPr lang="en-US" sz="4000" b="1" i="1" dirty="0"/>
          </a:p>
        </p:txBody>
      </p:sp>
      <p:sp>
        <p:nvSpPr>
          <p:cNvPr id="4" name="TextBox 3"/>
          <p:cNvSpPr txBox="1"/>
          <p:nvPr/>
        </p:nvSpPr>
        <p:spPr>
          <a:xfrm>
            <a:off x="773723" y="6471138"/>
            <a:ext cx="184731" cy="369332"/>
          </a:xfrm>
          <a:prstGeom prst="rect">
            <a:avLst/>
          </a:prstGeom>
          <a:noFill/>
        </p:spPr>
        <p:txBody>
          <a:bodyPr wrap="none" rtlCol="0">
            <a:spAutoFit/>
          </a:bodyPr>
          <a:lstStyle/>
          <a:p>
            <a:endParaRPr lang="en-US"/>
          </a:p>
        </p:txBody>
      </p:sp>
      <p:sp>
        <p:nvSpPr>
          <p:cNvPr id="7" name="Slide Number Placeholder 6"/>
          <p:cNvSpPr>
            <a:spLocks noGrp="1"/>
          </p:cNvSpPr>
          <p:nvPr>
            <p:ph type="sldNum" sz="quarter" idx="12"/>
          </p:nvPr>
        </p:nvSpPr>
        <p:spPr/>
        <p:txBody>
          <a:bodyPr/>
          <a:lstStyle/>
          <a:p>
            <a:fld id="{63BDADDD-E8DF-B849-A62E-109DAE23CD9C}" type="slidenum">
              <a:rPr lang="en-US" smtClean="0"/>
              <a:t>24</a:t>
            </a:fld>
            <a:endParaRPr lang="en-US"/>
          </a:p>
        </p:txBody>
      </p:sp>
    </p:spTree>
    <p:extLst>
      <p:ext uri="{BB962C8B-B14F-4D97-AF65-F5344CB8AC3E}">
        <p14:creationId xmlns:p14="http://schemas.microsoft.com/office/powerpoint/2010/main" val="15501447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b="1" dirty="0" smtClean="0"/>
              <a:t>ECB</a:t>
            </a:r>
            <a:endParaRPr lang="en-US" b="1" dirty="0"/>
          </a:p>
        </p:txBody>
      </p:sp>
      <p:sp>
        <p:nvSpPr>
          <p:cNvPr id="3" name="Content Placeholder 2"/>
          <p:cNvSpPr>
            <a:spLocks noGrp="1"/>
          </p:cNvSpPr>
          <p:nvPr>
            <p:ph idx="1"/>
          </p:nvPr>
        </p:nvSpPr>
        <p:spPr/>
        <p:txBody>
          <a:bodyPr>
            <a:normAutofit fontScale="92500" lnSpcReduction="20000"/>
          </a:bodyPr>
          <a:lstStyle/>
          <a:p>
            <a:pPr marL="0" indent="0">
              <a:buNone/>
            </a:pPr>
            <a:endParaRPr lang="en-US" i="1" dirty="0" smtClean="0"/>
          </a:p>
          <a:p>
            <a:pPr marL="0" indent="0">
              <a:buNone/>
            </a:pPr>
            <a:r>
              <a:rPr lang="en-US" i="1" dirty="0"/>
              <a:t>T</a:t>
            </a:r>
            <a:r>
              <a:rPr lang="en-US" i="1" dirty="0" smtClean="0"/>
              <a:t>he </a:t>
            </a:r>
            <a:r>
              <a:rPr lang="en-US" i="1" dirty="0"/>
              <a:t>true power of the state (sovereignty) lies with whoever wields the power to act in emergencies. If, then, in an emergency the elected executive steps aside, leaving an independent agency, </a:t>
            </a:r>
            <a:r>
              <a:rPr lang="en-US" i="1" dirty="0" smtClean="0"/>
              <a:t>say</a:t>
            </a:r>
            <a:r>
              <a:rPr lang="is-IS" i="1" dirty="0" smtClean="0"/>
              <a:t>…</a:t>
            </a:r>
            <a:r>
              <a:rPr lang="en-US" i="1" dirty="0" smtClean="0"/>
              <a:t>the </a:t>
            </a:r>
            <a:r>
              <a:rPr lang="en-US" i="1" dirty="0"/>
              <a:t>ECB, to act alone, they are revealed as the true </a:t>
            </a:r>
            <a:r>
              <a:rPr lang="en-US" i="1" dirty="0" smtClean="0"/>
              <a:t>sovereign </a:t>
            </a:r>
            <a:r>
              <a:rPr lang="en-US" dirty="0" smtClean="0"/>
              <a:t>(pp.243-4)</a:t>
            </a:r>
            <a:endParaRPr lang="en-US" dirty="0"/>
          </a:p>
          <a:p>
            <a:pPr marL="0" indent="0">
              <a:buNone/>
            </a:pPr>
            <a:endParaRPr lang="en-US" i="1" dirty="0" smtClean="0"/>
          </a:p>
          <a:p>
            <a:pPr marL="0" indent="0">
              <a:buNone/>
            </a:pPr>
            <a:r>
              <a:rPr lang="en-US" i="1" dirty="0" smtClean="0"/>
              <a:t>Simultaneously </a:t>
            </a:r>
            <a:r>
              <a:rPr lang="en-US" i="1" dirty="0"/>
              <a:t>more and, perhaps, less than a regular central bank </a:t>
            </a:r>
            <a:r>
              <a:rPr lang="en-US" dirty="0"/>
              <a:t>(p.393)</a:t>
            </a:r>
          </a:p>
          <a:p>
            <a:pPr marL="0" indent="0">
              <a:buNone/>
            </a:pPr>
            <a:endParaRPr lang="en-US" i="1" dirty="0" smtClean="0"/>
          </a:p>
          <a:p>
            <a:pPr marL="0" indent="0">
              <a:buNone/>
            </a:pPr>
            <a:r>
              <a:rPr lang="en-US" i="1" dirty="0"/>
              <a:t>M</a:t>
            </a:r>
            <a:r>
              <a:rPr lang="en-US" i="1" dirty="0" smtClean="0"/>
              <a:t>onetary </a:t>
            </a:r>
            <a:r>
              <a:rPr lang="en-US" i="1" dirty="0"/>
              <a:t>technocrats adrift in the constitutional order of things, precariously perched as existential </a:t>
            </a:r>
            <a:r>
              <a:rPr lang="en-US" i="1" dirty="0" smtClean="0"/>
              <a:t>guarantors.</a:t>
            </a:r>
            <a:r>
              <a:rPr lang="en-US" dirty="0"/>
              <a:t> </a:t>
            </a:r>
            <a:r>
              <a:rPr lang="en-US" i="1" dirty="0"/>
              <a:t>Hence the legal and political dilemmas posed by the ECB’s Sisyphus-like </a:t>
            </a:r>
            <a:r>
              <a:rPr lang="en-US" i="1" dirty="0" err="1"/>
              <a:t>labours</a:t>
            </a:r>
            <a:r>
              <a:rPr lang="en-US" i="1" dirty="0"/>
              <a:t> to preserve Europe’s monetary union and the wider Project it represents.</a:t>
            </a:r>
            <a:r>
              <a:rPr lang="en-US" i="1" dirty="0" smtClean="0"/>
              <a:t> </a:t>
            </a:r>
            <a:r>
              <a:rPr lang="en-US" dirty="0" smtClean="0"/>
              <a:t>(p.563)</a:t>
            </a:r>
          </a:p>
          <a:p>
            <a:pPr marL="0" indent="0">
              <a:buNone/>
            </a:pPr>
            <a:endParaRPr lang="en-US" dirty="0"/>
          </a:p>
          <a:p>
            <a:pPr marL="0" indent="0">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721CDCCD-FE10-C648-BB60-AF1A7C22E6EF}" type="slidenum">
              <a:rPr lang="en-US" smtClean="0"/>
              <a:t>25</a:t>
            </a:fld>
            <a:endParaRPr lang="en-US"/>
          </a:p>
        </p:txBody>
      </p:sp>
    </p:spTree>
    <p:extLst>
      <p:ext uri="{BB962C8B-B14F-4D97-AF65-F5344CB8AC3E}">
        <p14:creationId xmlns:p14="http://schemas.microsoft.com/office/powerpoint/2010/main" val="7834446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           MONETARY </a:t>
            </a:r>
            <a:r>
              <a:rPr lang="en-US" b="1" dirty="0" smtClean="0"/>
              <a:t>INDEPENDENCE</a:t>
            </a:r>
            <a:r>
              <a:rPr lang="en-US" b="1" smtClean="0"/>
              <a:t>: </a:t>
            </a:r>
            <a:br>
              <a:rPr lang="en-US" b="1" smtClean="0"/>
            </a:br>
            <a:r>
              <a:rPr lang="en-US" b="1" smtClean="0"/>
              <a:t>                     CURRENT </a:t>
            </a:r>
            <a:r>
              <a:rPr lang="en-US" b="1" dirty="0" smtClean="0"/>
              <a:t>CRITIQUE</a:t>
            </a:r>
            <a:endParaRPr lang="en-US" b="1" dirty="0"/>
          </a:p>
        </p:txBody>
      </p:sp>
      <p:sp>
        <p:nvSpPr>
          <p:cNvPr id="3" name="Content Placeholder 2"/>
          <p:cNvSpPr>
            <a:spLocks noGrp="1"/>
          </p:cNvSpPr>
          <p:nvPr>
            <p:ph idx="1"/>
          </p:nvPr>
        </p:nvSpPr>
        <p:spPr/>
        <p:txBody>
          <a:bodyPr>
            <a:normAutofit/>
          </a:bodyPr>
          <a:lstStyle/>
          <a:p>
            <a:pPr marL="0" indent="0">
              <a:buNone/>
            </a:pPr>
            <a:r>
              <a:rPr lang="en-US" i="1" dirty="0"/>
              <a:t>“Central bank independence had a specific justification. Monetary policy was thought to have major dynamic consistency issues and did not have much non-technical political content. In today’s world where the dominant problem is too little not too much inflation the dynamic consistency argument loses its force. And the greater salience of exchange rate issues, fiscal monetary cooperation and credit allocation aspects of monetary policy draws it closer to policy normally delegated to democratic institutions. So at a minimum central bank independence needs reconsideration and it’s possible that it can no longer be justified in its current form.” </a:t>
            </a:r>
            <a:endParaRPr lang="en-US" dirty="0"/>
          </a:p>
          <a:p>
            <a:pPr marL="457200" lvl="1" indent="0">
              <a:buNone/>
            </a:pPr>
            <a:r>
              <a:rPr lang="en-US" dirty="0" smtClean="0"/>
              <a:t>Larry </a:t>
            </a:r>
            <a:r>
              <a:rPr lang="en-US" dirty="0"/>
              <a:t>Summers, exchange with the author, 2017</a:t>
            </a:r>
          </a:p>
          <a:p>
            <a:endParaRPr lang="en-US" dirty="0"/>
          </a:p>
        </p:txBody>
      </p:sp>
      <p:sp>
        <p:nvSpPr>
          <p:cNvPr id="4" name="Slide Number Placeholder 3"/>
          <p:cNvSpPr>
            <a:spLocks noGrp="1"/>
          </p:cNvSpPr>
          <p:nvPr>
            <p:ph type="sldNum" sz="quarter" idx="12"/>
          </p:nvPr>
        </p:nvSpPr>
        <p:spPr/>
        <p:txBody>
          <a:bodyPr/>
          <a:lstStyle/>
          <a:p>
            <a:fld id="{3E3B310B-96F5-EB44-87EE-108EDC7A63F7}" type="slidenum">
              <a:rPr lang="en-US" smtClean="0"/>
              <a:t>26</a:t>
            </a:fld>
            <a:endParaRPr lang="en-US"/>
          </a:p>
        </p:txBody>
      </p:sp>
    </p:spTree>
    <p:extLst>
      <p:ext uri="{BB962C8B-B14F-4D97-AF65-F5344CB8AC3E}">
        <p14:creationId xmlns:p14="http://schemas.microsoft.com/office/powerpoint/2010/main" val="16289338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CBI: THE DEFENCE</a:t>
            </a:r>
            <a:endParaRPr lang="en-US" b="1" dirty="0"/>
          </a:p>
        </p:txBody>
      </p:sp>
      <p:sp>
        <p:nvSpPr>
          <p:cNvPr id="3" name="Content Placeholder 2"/>
          <p:cNvSpPr>
            <a:spLocks noGrp="1"/>
          </p:cNvSpPr>
          <p:nvPr>
            <p:ph idx="1"/>
          </p:nvPr>
        </p:nvSpPr>
        <p:spPr/>
        <p:txBody>
          <a:bodyPr/>
          <a:lstStyle/>
          <a:p>
            <a:endParaRPr lang="en-US" smtClean="0"/>
          </a:p>
          <a:p>
            <a:r>
              <a:rPr lang="en-US" smtClean="0"/>
              <a:t>Commitment </a:t>
            </a:r>
            <a:r>
              <a:rPr lang="en-US" dirty="0" smtClean="0"/>
              <a:t>problem wider than strict time-inconsistency leading to an inflation bias</a:t>
            </a:r>
          </a:p>
          <a:p>
            <a:r>
              <a:rPr lang="en-US" dirty="0" smtClean="0"/>
              <a:t>Political monetary policy makers would have found it hard to provide the post-2008 stimulus needed to support economic recovery:</a:t>
            </a:r>
          </a:p>
          <a:p>
            <a:pPr lvl="1">
              <a:buFont typeface="Courier New" charset="0"/>
              <a:buChar char="o"/>
            </a:pPr>
            <a:r>
              <a:rPr lang="en-US" dirty="0"/>
              <a:t>u</a:t>
            </a:r>
            <a:r>
              <a:rPr lang="en-US" dirty="0" smtClean="0"/>
              <a:t>npopular with some high-propensity-to-vote citizens: savers</a:t>
            </a:r>
            <a:endParaRPr lang="en-US" dirty="0"/>
          </a:p>
          <a:p>
            <a:pPr lvl="1">
              <a:buFont typeface="Courier New" charset="0"/>
              <a:buChar char="o"/>
            </a:pPr>
            <a:r>
              <a:rPr lang="en-US" dirty="0" smtClean="0"/>
              <a:t>If they had tried, would not have been trusted to refrain from inflating away the debt</a:t>
            </a:r>
          </a:p>
          <a:p>
            <a:pPr>
              <a:buFont typeface="Arial" charset="0"/>
              <a:buChar char="•"/>
            </a:pPr>
            <a:r>
              <a:rPr lang="en-US" dirty="0" smtClean="0"/>
              <a:t> Plus constitutionalist argument</a:t>
            </a:r>
          </a:p>
        </p:txBody>
      </p:sp>
      <p:sp>
        <p:nvSpPr>
          <p:cNvPr id="4" name="Slide Number Placeholder 3"/>
          <p:cNvSpPr>
            <a:spLocks noGrp="1"/>
          </p:cNvSpPr>
          <p:nvPr>
            <p:ph type="sldNum" sz="quarter" idx="12"/>
          </p:nvPr>
        </p:nvSpPr>
        <p:spPr/>
        <p:txBody>
          <a:bodyPr/>
          <a:lstStyle/>
          <a:p>
            <a:fld id="{3E3B310B-96F5-EB44-87EE-108EDC7A63F7}" type="slidenum">
              <a:rPr lang="en-US" smtClean="0"/>
              <a:t>27</a:t>
            </a:fld>
            <a:endParaRPr lang="en-US"/>
          </a:p>
        </p:txBody>
      </p:sp>
    </p:spTree>
    <p:extLst>
      <p:ext uri="{BB962C8B-B14F-4D97-AF65-F5344CB8AC3E}">
        <p14:creationId xmlns:p14="http://schemas.microsoft.com/office/powerpoint/2010/main" val="11781103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b="1" dirty="0" smtClean="0"/>
              <a:t>CONSTITUTIONAL CENTRAL BANKING</a:t>
            </a:r>
            <a:endParaRPr lang="en-US" b="1" dirty="0"/>
          </a:p>
        </p:txBody>
      </p:sp>
      <p:sp>
        <p:nvSpPr>
          <p:cNvPr id="3" name="Content Placeholder 2"/>
          <p:cNvSpPr>
            <a:spLocks noGrp="1"/>
          </p:cNvSpPr>
          <p:nvPr>
            <p:ph idx="1"/>
          </p:nvPr>
        </p:nvSpPr>
        <p:spPr/>
        <p:txBody>
          <a:bodyPr>
            <a:normAutofit/>
          </a:bodyPr>
          <a:lstStyle/>
          <a:p>
            <a:pPr lvl="0"/>
            <a:r>
              <a:rPr lang="en-US" dirty="0" smtClean="0"/>
              <a:t>Under </a:t>
            </a:r>
            <a:r>
              <a:rPr lang="en-US" dirty="0"/>
              <a:t>fiat money, independence for the monetary authority is a corollary of the higher-level separation of powers between the fiscal authority of the legislature and the elected executive </a:t>
            </a:r>
            <a:r>
              <a:rPr lang="en-US" dirty="0" smtClean="0"/>
              <a:t>government</a:t>
            </a:r>
          </a:p>
          <a:p>
            <a:pPr lvl="1">
              <a:buFont typeface="Courier New" charset="0"/>
              <a:buChar char="o"/>
            </a:pPr>
            <a:r>
              <a:rPr lang="en-US" dirty="0" smtClean="0"/>
              <a:t>Other options are a committee of Congress or a commodity standard</a:t>
            </a:r>
          </a:p>
          <a:p>
            <a:pPr lvl="1">
              <a:buFont typeface="Courier New" charset="0"/>
              <a:buChar char="o"/>
            </a:pPr>
            <a:r>
              <a:rPr lang="en-US" dirty="0" smtClean="0"/>
              <a:t>Doubt whether the volatility in output and jobs entailed by gold standard would be tolerated under </a:t>
            </a:r>
            <a:r>
              <a:rPr lang="en-US" i="1" dirty="0" smtClean="0"/>
              <a:t>full-franchise</a:t>
            </a:r>
            <a:r>
              <a:rPr lang="en-US" dirty="0" smtClean="0"/>
              <a:t> democracy</a:t>
            </a:r>
          </a:p>
          <a:p>
            <a:pPr>
              <a:buFont typeface="Arial" charset="0"/>
              <a:buChar char="•"/>
            </a:pPr>
            <a:r>
              <a:rPr lang="en-US" dirty="0" smtClean="0"/>
              <a:t> Central banks a solution to the problem of not giving the monetary levers to the elected exec</a:t>
            </a:r>
          </a:p>
          <a:p>
            <a:pPr lvl="1">
              <a:buFont typeface="Courier New" charset="0"/>
              <a:buChar char="o"/>
            </a:pPr>
            <a:r>
              <a:rPr lang="en-US" dirty="0" smtClean="0"/>
              <a:t>Puts the burden on design and constraints</a:t>
            </a:r>
          </a:p>
          <a:p>
            <a:endParaRPr lang="en-US" dirty="0"/>
          </a:p>
        </p:txBody>
      </p:sp>
      <p:sp>
        <p:nvSpPr>
          <p:cNvPr id="4" name="Slide Number Placeholder 3"/>
          <p:cNvSpPr>
            <a:spLocks noGrp="1"/>
          </p:cNvSpPr>
          <p:nvPr>
            <p:ph type="sldNum" sz="quarter" idx="12"/>
          </p:nvPr>
        </p:nvSpPr>
        <p:spPr/>
        <p:txBody>
          <a:bodyPr/>
          <a:lstStyle/>
          <a:p>
            <a:fld id="{3E3B310B-96F5-EB44-87EE-108EDC7A63F7}" type="slidenum">
              <a:rPr lang="en-US" smtClean="0"/>
              <a:t>28</a:t>
            </a:fld>
            <a:endParaRPr lang="en-US"/>
          </a:p>
        </p:txBody>
      </p:sp>
    </p:spTree>
    <p:extLst>
      <p:ext uri="{BB962C8B-B14F-4D97-AF65-F5344CB8AC3E}">
        <p14:creationId xmlns:p14="http://schemas.microsoft.com/office/powerpoint/2010/main" val="7684160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l" rtl="0">
              <a:lnSpc>
                <a:spcPct val="90000"/>
              </a:lnSpc>
              <a:spcBef>
                <a:spcPct val="0"/>
              </a:spcBef>
            </a:pPr>
            <a:r>
              <a:rPr lang="en-US" sz="4000" dirty="0" smtClean="0"/>
              <a:t>   </a:t>
            </a:r>
            <a:r>
              <a:rPr lang="en-US" sz="4000" b="1" dirty="0" smtClean="0">
                <a:latin typeface="+mj-lt"/>
              </a:rPr>
              <a:t>POLITICAL SCIENCE EXPLANATION OF CBI </a:t>
            </a:r>
            <a:r>
              <a:rPr lang="en-US" dirty="0" smtClean="0">
                <a:latin typeface="+mj-lt"/>
              </a:rPr>
              <a:t/>
            </a:r>
            <a:br>
              <a:rPr lang="en-US" dirty="0" smtClean="0">
                <a:latin typeface="+mj-lt"/>
              </a:rPr>
            </a:br>
            <a:endParaRPr lang="en-US" dirty="0">
              <a:latin typeface="+mj-lt"/>
            </a:endParaRPr>
          </a:p>
        </p:txBody>
      </p:sp>
      <p:sp>
        <p:nvSpPr>
          <p:cNvPr id="3" name="Content Placeholder 2"/>
          <p:cNvSpPr>
            <a:spLocks noGrp="1"/>
          </p:cNvSpPr>
          <p:nvPr>
            <p:ph idx="1"/>
          </p:nvPr>
        </p:nvSpPr>
        <p:spPr/>
        <p:txBody>
          <a:bodyPr>
            <a:normAutofit/>
          </a:bodyPr>
          <a:lstStyle/>
          <a:p>
            <a:r>
              <a:rPr lang="en-US" dirty="0" smtClean="0"/>
              <a:t>Standard story:</a:t>
            </a:r>
          </a:p>
          <a:p>
            <a:pPr lvl="1">
              <a:buFont typeface="Courier New" charset="0"/>
              <a:buChar char="o"/>
            </a:pPr>
            <a:r>
              <a:rPr lang="en-US" dirty="0"/>
              <a:t>L</a:t>
            </a:r>
            <a:r>
              <a:rPr lang="en-US" dirty="0" smtClean="0"/>
              <a:t>egislators serve interest groups, and conservatives serve finance</a:t>
            </a:r>
          </a:p>
          <a:p>
            <a:pPr lvl="1">
              <a:buFont typeface="Courier New" charset="0"/>
              <a:buChar char="o"/>
            </a:pPr>
            <a:r>
              <a:rPr lang="en-US" dirty="0" smtClean="0"/>
              <a:t>Finance dislikes inflation</a:t>
            </a:r>
          </a:p>
          <a:p>
            <a:pPr lvl="1">
              <a:buFont typeface="Courier New" charset="0"/>
              <a:buChar char="o"/>
            </a:pPr>
            <a:r>
              <a:rPr lang="en-US" dirty="0" smtClean="0"/>
              <a:t>Therefore, CBI will be granted by Right so as to lock in low inflation policy</a:t>
            </a:r>
          </a:p>
          <a:p>
            <a:pPr>
              <a:buFont typeface="Arial" charset="0"/>
              <a:buChar char="•"/>
            </a:pPr>
            <a:r>
              <a:rPr lang="en-US" dirty="0" smtClean="0"/>
              <a:t>So why did </a:t>
            </a:r>
            <a:r>
              <a:rPr lang="en-US" dirty="0" err="1" smtClean="0"/>
              <a:t>Labour</a:t>
            </a:r>
            <a:r>
              <a:rPr lang="en-US" dirty="0" smtClean="0"/>
              <a:t> give </a:t>
            </a:r>
            <a:r>
              <a:rPr lang="en-US" dirty="0" err="1" smtClean="0"/>
              <a:t>BofE</a:t>
            </a:r>
            <a:r>
              <a:rPr lang="en-US" dirty="0" smtClean="0"/>
              <a:t> independence? Alternative story:</a:t>
            </a:r>
          </a:p>
          <a:p>
            <a:pPr lvl="1">
              <a:buFont typeface="Courier New" charset="0"/>
              <a:buChar char="o"/>
            </a:pPr>
            <a:r>
              <a:rPr lang="en-US" dirty="0" smtClean="0"/>
              <a:t>Right will not grant CBI when it thinks Left will be worse at </a:t>
            </a:r>
            <a:r>
              <a:rPr lang="en-US" dirty="0" err="1" smtClean="0"/>
              <a:t>monpol</a:t>
            </a:r>
            <a:r>
              <a:rPr lang="en-US" dirty="0" smtClean="0"/>
              <a:t>, helping bring Right back into power </a:t>
            </a:r>
          </a:p>
          <a:p>
            <a:pPr lvl="1">
              <a:buFont typeface="Courier New" charset="0"/>
              <a:buChar char="o"/>
            </a:pPr>
            <a:r>
              <a:rPr lang="en-US" dirty="0" smtClean="0"/>
              <a:t>So Left has incentive to grant CBI  </a:t>
            </a:r>
            <a:r>
              <a:rPr lang="en-US" dirty="0" err="1" smtClean="0"/>
              <a:t>Eg</a:t>
            </a:r>
            <a:r>
              <a:rPr lang="en-US" dirty="0" smtClean="0"/>
              <a:t> Italian Communist Party position</a:t>
            </a:r>
          </a:p>
          <a:p>
            <a:pPr>
              <a:buFont typeface="Arial" charset="0"/>
              <a:buChar char="•"/>
            </a:pPr>
            <a:r>
              <a:rPr lang="en-US" dirty="0" smtClean="0"/>
              <a:t>Sustained only if across-the-board benefits: saves </a:t>
            </a:r>
            <a:r>
              <a:rPr lang="en-US" dirty="0"/>
              <a:t>inflation-risk premium</a:t>
            </a:r>
          </a:p>
          <a:p>
            <a:pPr>
              <a:buFont typeface="Arial" charset="0"/>
              <a:buChar char="•"/>
            </a:pPr>
            <a:endParaRPr lang="en-US" dirty="0"/>
          </a:p>
        </p:txBody>
      </p:sp>
      <p:sp>
        <p:nvSpPr>
          <p:cNvPr id="4" name="Slide Number Placeholder 3"/>
          <p:cNvSpPr>
            <a:spLocks noGrp="1"/>
          </p:cNvSpPr>
          <p:nvPr>
            <p:ph type="sldNum" sz="quarter" idx="12"/>
          </p:nvPr>
        </p:nvSpPr>
        <p:spPr/>
        <p:txBody>
          <a:bodyPr/>
          <a:lstStyle/>
          <a:p>
            <a:fld id="{3E3B310B-96F5-EB44-87EE-108EDC7A63F7}" type="slidenum">
              <a:rPr lang="en-US" smtClean="0"/>
              <a:t>29</a:t>
            </a:fld>
            <a:endParaRPr lang="en-US"/>
          </a:p>
        </p:txBody>
      </p:sp>
    </p:spTree>
    <p:extLst>
      <p:ext uri="{BB962C8B-B14F-4D97-AF65-F5344CB8AC3E}">
        <p14:creationId xmlns:p14="http://schemas.microsoft.com/office/powerpoint/2010/main" val="3900843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b="1" dirty="0" smtClean="0"/>
              <a:t>BASIC PROBLEM AND THESIS</a:t>
            </a:r>
            <a:endParaRPr lang="en-US" b="1" dirty="0"/>
          </a:p>
        </p:txBody>
      </p:sp>
      <p:sp>
        <p:nvSpPr>
          <p:cNvPr id="3" name="Content Placeholder 2"/>
          <p:cNvSpPr>
            <a:spLocks noGrp="1"/>
          </p:cNvSpPr>
          <p:nvPr>
            <p:ph idx="1"/>
          </p:nvPr>
        </p:nvSpPr>
        <p:spPr/>
        <p:txBody>
          <a:bodyPr>
            <a:normAutofit/>
          </a:bodyPr>
          <a:lstStyle/>
          <a:p>
            <a:endParaRPr lang="en-US" dirty="0" smtClean="0"/>
          </a:p>
          <a:p>
            <a:r>
              <a:rPr lang="en-US" sz="3200" dirty="0" smtClean="0"/>
              <a:t>Too much government power lies in the hands of unelected regulators and activist judges</a:t>
            </a:r>
          </a:p>
          <a:p>
            <a:pPr lvl="1">
              <a:buFont typeface="Courier New" charset="0"/>
              <a:buChar char="o"/>
            </a:pPr>
            <a:r>
              <a:rPr lang="en-US" dirty="0" smtClean="0"/>
              <a:t>because not designed and constrained in a principled way</a:t>
            </a:r>
          </a:p>
          <a:p>
            <a:r>
              <a:rPr lang="en-US" sz="3200" dirty="0" smtClean="0"/>
              <a:t>Slowly threats allegiance to our system of government</a:t>
            </a:r>
          </a:p>
          <a:p>
            <a:r>
              <a:rPr lang="en-US" sz="3200" dirty="0" smtClean="0"/>
              <a:t>Solution: a political norm comprising </a:t>
            </a:r>
            <a:r>
              <a:rPr lang="en-US" sz="3200" i="1" dirty="0" smtClean="0"/>
              <a:t>Principles for Delegation </a:t>
            </a:r>
            <a:r>
              <a:rPr lang="en-US" sz="3200" dirty="0" smtClean="0"/>
              <a:t>to independent agencies</a:t>
            </a:r>
          </a:p>
          <a:p>
            <a:pPr lvl="1">
              <a:buFont typeface="Courier New" charset="0"/>
              <a:buChar char="o"/>
            </a:pPr>
            <a:r>
              <a:rPr lang="en-US" dirty="0" smtClean="0"/>
              <a:t>go beyond a certain kind of liberalism, which is </a:t>
            </a:r>
            <a:r>
              <a:rPr lang="en-US" dirty="0" err="1" smtClean="0"/>
              <a:t>nec</a:t>
            </a:r>
            <a:r>
              <a:rPr lang="en-US" dirty="0" smtClean="0"/>
              <a:t> but not </a:t>
            </a:r>
            <a:r>
              <a:rPr lang="en-US" dirty="0" err="1" smtClean="0"/>
              <a:t>suff</a:t>
            </a:r>
            <a:endParaRPr lang="en-US" dirty="0"/>
          </a:p>
        </p:txBody>
      </p:sp>
      <p:sp>
        <p:nvSpPr>
          <p:cNvPr id="5" name="Slide Number Placeholder 4"/>
          <p:cNvSpPr>
            <a:spLocks noGrp="1"/>
          </p:cNvSpPr>
          <p:nvPr>
            <p:ph type="sldNum" sz="quarter" idx="12"/>
          </p:nvPr>
        </p:nvSpPr>
        <p:spPr/>
        <p:txBody>
          <a:bodyPr/>
          <a:lstStyle/>
          <a:p>
            <a:fld id="{63BDADDD-E8DF-B849-A62E-109DAE23CD9C}" type="slidenum">
              <a:rPr lang="en-US" smtClean="0"/>
              <a:t>3</a:t>
            </a:fld>
            <a:endParaRPr lang="en-US"/>
          </a:p>
        </p:txBody>
      </p:sp>
    </p:spTree>
    <p:extLst>
      <p:ext uri="{BB962C8B-B14F-4D97-AF65-F5344CB8AC3E}">
        <p14:creationId xmlns:p14="http://schemas.microsoft.com/office/powerpoint/2010/main" val="173773910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                            WHAT MORE?</a:t>
            </a:r>
            <a:br>
              <a:rPr lang="en-US" b="1" smtClean="0"/>
            </a:br>
            <a:r>
              <a:rPr lang="en-US" b="1" smtClean="0"/>
              <a:t>        POSITIVE </a:t>
            </a:r>
            <a:r>
              <a:rPr lang="en-US" b="1" dirty="0" smtClean="0"/>
              <a:t>ECON V. POLITICAL ECONOMY</a:t>
            </a:r>
            <a:endParaRPr lang="en-US" b="1" dirty="0"/>
          </a:p>
        </p:txBody>
      </p:sp>
      <p:sp>
        <p:nvSpPr>
          <p:cNvPr id="3" name="Content Placeholder 2"/>
          <p:cNvSpPr>
            <a:spLocks noGrp="1"/>
          </p:cNvSpPr>
          <p:nvPr>
            <p:ph idx="1"/>
          </p:nvPr>
        </p:nvSpPr>
        <p:spPr/>
        <p:txBody>
          <a:bodyPr>
            <a:normAutofit fontScale="92500"/>
          </a:bodyPr>
          <a:lstStyle/>
          <a:p>
            <a:endParaRPr lang="en-US" dirty="0"/>
          </a:p>
          <a:p>
            <a:r>
              <a:rPr lang="en-US" sz="3600" dirty="0"/>
              <a:t>Debates conducted as though purely challenges in positive economics: which instruments work </a:t>
            </a:r>
            <a:r>
              <a:rPr lang="en-US" sz="3600" dirty="0" smtClean="0"/>
              <a:t>best: </a:t>
            </a:r>
            <a:r>
              <a:rPr lang="en-US" sz="3600" i="1" dirty="0" smtClean="0"/>
              <a:t>market </a:t>
            </a:r>
            <a:r>
              <a:rPr lang="en-US" sz="3600" i="1" dirty="0"/>
              <a:t>failures</a:t>
            </a:r>
          </a:p>
          <a:p>
            <a:r>
              <a:rPr lang="en-US" sz="3600" dirty="0"/>
              <a:t>But what about </a:t>
            </a:r>
            <a:r>
              <a:rPr lang="en-US" sz="3600" i="1" dirty="0"/>
              <a:t>government </a:t>
            </a:r>
            <a:r>
              <a:rPr lang="en-US" sz="3600" i="1" dirty="0" smtClean="0"/>
              <a:t>failures and political values</a:t>
            </a:r>
            <a:r>
              <a:rPr lang="en-US" sz="3600" dirty="0" smtClean="0"/>
              <a:t>?!</a:t>
            </a:r>
            <a:endParaRPr lang="en-US" sz="3600" dirty="0"/>
          </a:p>
          <a:p>
            <a:r>
              <a:rPr lang="en-US" sz="3600" dirty="0" smtClean="0"/>
              <a:t>Little </a:t>
            </a:r>
            <a:r>
              <a:rPr lang="en-US" sz="3600" dirty="0"/>
              <a:t>said about design of policy institutions</a:t>
            </a:r>
          </a:p>
          <a:p>
            <a:r>
              <a:rPr lang="en-US" sz="3600" dirty="0"/>
              <a:t>Implicit </a:t>
            </a:r>
            <a:r>
              <a:rPr lang="en-US" sz="3600" dirty="0" smtClean="0"/>
              <a:t>assumption in macro-finance: </a:t>
            </a:r>
            <a:r>
              <a:rPr lang="en-US" sz="3600" dirty="0"/>
              <a:t>if central banks are most capable policy body, they should be empowered with previously missing instruments</a:t>
            </a:r>
          </a:p>
          <a:p>
            <a:endParaRPr lang="en-US" dirty="0"/>
          </a:p>
        </p:txBody>
      </p:sp>
      <p:sp>
        <p:nvSpPr>
          <p:cNvPr id="4" name="Slide Number Placeholder 3"/>
          <p:cNvSpPr>
            <a:spLocks noGrp="1"/>
          </p:cNvSpPr>
          <p:nvPr>
            <p:ph type="sldNum" sz="quarter" idx="12"/>
          </p:nvPr>
        </p:nvSpPr>
        <p:spPr/>
        <p:txBody>
          <a:bodyPr/>
          <a:lstStyle/>
          <a:p>
            <a:fld id="{8DC1C2CB-38D5-4D41-9B11-1ACFB7032BD6}" type="slidenum">
              <a:rPr lang="en-US" smtClean="0"/>
              <a:t>30</a:t>
            </a:fld>
            <a:endParaRPr lang="en-US"/>
          </a:p>
        </p:txBody>
      </p:sp>
      <p:sp>
        <p:nvSpPr>
          <p:cNvPr id="5" name="TextBox 4"/>
          <p:cNvSpPr txBox="1"/>
          <p:nvPr/>
        </p:nvSpPr>
        <p:spPr>
          <a:xfrm>
            <a:off x="492369" y="3915508"/>
            <a:ext cx="184731" cy="369332"/>
          </a:xfrm>
          <a:prstGeom prst="rect">
            <a:avLst/>
          </a:prstGeom>
          <a:noFill/>
        </p:spPr>
        <p:txBody>
          <a:bodyPr wrap="none" rtlCol="0">
            <a:spAutoFit/>
          </a:bodyPr>
          <a:lstStyle/>
          <a:p>
            <a:endParaRPr lang="en-US"/>
          </a:p>
        </p:txBody>
      </p:sp>
    </p:spTree>
    <p:extLst>
      <p:ext uri="{BB962C8B-B14F-4D97-AF65-F5344CB8AC3E}">
        <p14:creationId xmlns:p14="http://schemas.microsoft.com/office/powerpoint/2010/main" val="8478547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b="1" dirty="0" smtClean="0"/>
              <a:t>FRACTIONAL RESERVE BANKING</a:t>
            </a:r>
            <a:endParaRPr lang="en-US" b="1" dirty="0"/>
          </a:p>
        </p:txBody>
      </p:sp>
      <p:sp>
        <p:nvSpPr>
          <p:cNvPr id="3" name="Content Placeholder 2"/>
          <p:cNvSpPr>
            <a:spLocks noGrp="1"/>
          </p:cNvSpPr>
          <p:nvPr>
            <p:ph idx="1"/>
          </p:nvPr>
        </p:nvSpPr>
        <p:spPr/>
        <p:txBody>
          <a:bodyPr/>
          <a:lstStyle/>
          <a:p>
            <a:r>
              <a:rPr lang="en-US" dirty="0" smtClean="0"/>
              <a:t>Our societies permit FRB</a:t>
            </a:r>
          </a:p>
          <a:p>
            <a:r>
              <a:rPr lang="en-US" dirty="0" smtClean="0"/>
              <a:t>Political economy: a device for separating government from the allocation of credit</a:t>
            </a:r>
          </a:p>
          <a:p>
            <a:r>
              <a:rPr lang="en-US" dirty="0" smtClean="0"/>
              <a:t>Banks are providers of liquidity insurance</a:t>
            </a:r>
          </a:p>
          <a:p>
            <a:pPr lvl="1">
              <a:buFont typeface="Courier New" charset="0"/>
              <a:buChar char="o"/>
            </a:pPr>
            <a:r>
              <a:rPr lang="en-US" dirty="0"/>
              <a:t>t</a:t>
            </a:r>
            <a:r>
              <a:rPr lang="en-US" dirty="0" smtClean="0"/>
              <a:t>hrough demand deposits and committed lines of credit</a:t>
            </a:r>
          </a:p>
          <a:p>
            <a:pPr lvl="1">
              <a:buFont typeface="Courier New" charset="0"/>
              <a:buChar char="o"/>
            </a:pPr>
            <a:r>
              <a:rPr lang="en-US" dirty="0" smtClean="0"/>
              <a:t>enables households and business to economize on holdings of liquid assets</a:t>
            </a:r>
          </a:p>
          <a:p>
            <a:pPr>
              <a:buFont typeface="Arial" charset="0"/>
              <a:buChar char="•"/>
            </a:pPr>
            <a:r>
              <a:rPr lang="en-US" dirty="0" smtClean="0"/>
              <a:t> But leaves banks (and near banks) fragile:</a:t>
            </a:r>
          </a:p>
          <a:p>
            <a:pPr lvl="1">
              <a:buFont typeface="Courier New" charset="0"/>
              <a:buChar char="o"/>
            </a:pPr>
            <a:r>
              <a:rPr lang="en-US" dirty="0" smtClean="0"/>
              <a:t>liabilities highly liquid, but assets that are opaque and illiquid</a:t>
            </a:r>
          </a:p>
          <a:p>
            <a:pPr lvl="1">
              <a:buFont typeface="Courier New" charset="0"/>
              <a:buChar char="o"/>
            </a:pPr>
            <a:r>
              <a:rPr lang="en-US" dirty="0" smtClean="0"/>
              <a:t>Hence risks of runs: Diamond &amp; </a:t>
            </a:r>
            <a:r>
              <a:rPr lang="en-US" dirty="0" err="1" smtClean="0"/>
              <a:t>Dybvig</a:t>
            </a:r>
            <a:r>
              <a:rPr lang="en-US" dirty="0" smtClean="0"/>
              <a:t> </a:t>
            </a:r>
            <a:endParaRPr lang="en-US" dirty="0"/>
          </a:p>
        </p:txBody>
      </p:sp>
      <p:sp>
        <p:nvSpPr>
          <p:cNvPr id="4" name="Slide Number Placeholder 3"/>
          <p:cNvSpPr>
            <a:spLocks noGrp="1"/>
          </p:cNvSpPr>
          <p:nvPr>
            <p:ph type="sldNum" sz="quarter" idx="12"/>
          </p:nvPr>
        </p:nvSpPr>
        <p:spPr/>
        <p:txBody>
          <a:bodyPr/>
          <a:lstStyle/>
          <a:p>
            <a:fld id="{3E3B310B-96F5-EB44-87EE-108EDC7A63F7}" type="slidenum">
              <a:rPr lang="en-US" smtClean="0"/>
              <a:t>31</a:t>
            </a:fld>
            <a:endParaRPr lang="en-US"/>
          </a:p>
        </p:txBody>
      </p:sp>
    </p:spTree>
    <p:extLst>
      <p:ext uri="{BB962C8B-B14F-4D97-AF65-F5344CB8AC3E}">
        <p14:creationId xmlns:p14="http://schemas.microsoft.com/office/powerpoint/2010/main" val="6856220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THE LIQUIDITY REINSURER</a:t>
            </a:r>
            <a:endParaRPr lang="en-US" b="1" dirty="0"/>
          </a:p>
        </p:txBody>
      </p:sp>
      <p:sp>
        <p:nvSpPr>
          <p:cNvPr id="3" name="Content Placeholder 2"/>
          <p:cNvSpPr>
            <a:spLocks noGrp="1"/>
          </p:cNvSpPr>
          <p:nvPr>
            <p:ph idx="1"/>
          </p:nvPr>
        </p:nvSpPr>
        <p:spPr/>
        <p:txBody>
          <a:bodyPr>
            <a:normAutofit/>
          </a:bodyPr>
          <a:lstStyle/>
          <a:p>
            <a:r>
              <a:rPr lang="en-US" dirty="0" smtClean="0"/>
              <a:t>Enter central bank as liquidity reinsurer: Lender </a:t>
            </a:r>
            <a:r>
              <a:rPr lang="en-US" dirty="0"/>
              <a:t>of Last Resort (LOLR</a:t>
            </a:r>
            <a:r>
              <a:rPr lang="en-US" dirty="0" smtClean="0"/>
              <a:t>)</a:t>
            </a:r>
          </a:p>
          <a:p>
            <a:r>
              <a:rPr lang="en-US" dirty="0"/>
              <a:t>M</a:t>
            </a:r>
            <a:r>
              <a:rPr lang="en-US" dirty="0" smtClean="0"/>
              <a:t>y paraphrase of </a:t>
            </a:r>
            <a:r>
              <a:rPr lang="en-US" dirty="0"/>
              <a:t>Walter Bagehot’s famous dictum: </a:t>
            </a:r>
          </a:p>
          <a:p>
            <a:pPr marL="457200" lvl="1" indent="0">
              <a:buNone/>
            </a:pPr>
            <a:r>
              <a:rPr lang="en-US" sz="2800" i="1" dirty="0"/>
              <a:t>Central banks should make clear that they stand ready to lend early and freely (</a:t>
            </a:r>
            <a:r>
              <a:rPr lang="en-US" sz="2800" i="1" dirty="0" err="1"/>
              <a:t>ie</a:t>
            </a:r>
            <a:r>
              <a:rPr lang="en-US" sz="2800" i="1" dirty="0"/>
              <a:t> without limit), to sound firms, against good collateral, and at rates higher than those prevailing in normal market conditions. </a:t>
            </a:r>
            <a:endParaRPr lang="en-US" sz="2800" dirty="0"/>
          </a:p>
          <a:p>
            <a:r>
              <a:rPr lang="en-US" dirty="0" smtClean="0"/>
              <a:t>This version emphasizes </a:t>
            </a:r>
            <a:r>
              <a:rPr lang="en-US" dirty="0"/>
              <a:t>lending to </a:t>
            </a:r>
            <a:r>
              <a:rPr lang="en-US" i="1" dirty="0"/>
              <a:t>sound firms </a:t>
            </a:r>
            <a:r>
              <a:rPr lang="en-US" i="1" dirty="0" smtClean="0"/>
              <a:t>only</a:t>
            </a:r>
            <a:r>
              <a:rPr lang="en-US" dirty="0" smtClean="0"/>
              <a:t>. </a:t>
            </a:r>
          </a:p>
          <a:p>
            <a:r>
              <a:rPr lang="en-US" i="1" dirty="0" smtClean="0"/>
              <a:t>Principles for Delegation </a:t>
            </a:r>
            <a:r>
              <a:rPr lang="en-US" dirty="0" smtClean="0"/>
              <a:t>require function should be formalized, with objective, constraints </a:t>
            </a:r>
            <a:r>
              <a:rPr lang="en-US" dirty="0" err="1" smtClean="0"/>
              <a:t>etc</a:t>
            </a:r>
            <a:endParaRPr lang="en-US" dirty="0"/>
          </a:p>
        </p:txBody>
      </p:sp>
      <p:sp>
        <p:nvSpPr>
          <p:cNvPr id="4" name="Slide Number Placeholder 3"/>
          <p:cNvSpPr>
            <a:spLocks noGrp="1"/>
          </p:cNvSpPr>
          <p:nvPr>
            <p:ph type="sldNum" sz="quarter" idx="12"/>
          </p:nvPr>
        </p:nvSpPr>
        <p:spPr/>
        <p:txBody>
          <a:bodyPr/>
          <a:lstStyle/>
          <a:p>
            <a:fld id="{3E3B310B-96F5-EB44-87EE-108EDC7A63F7}" type="slidenum">
              <a:rPr lang="en-US" smtClean="0"/>
              <a:t>32</a:t>
            </a:fld>
            <a:endParaRPr lang="en-US"/>
          </a:p>
        </p:txBody>
      </p:sp>
    </p:spTree>
    <p:extLst>
      <p:ext uri="{BB962C8B-B14F-4D97-AF65-F5344CB8AC3E}">
        <p14:creationId xmlns:p14="http://schemas.microsoft.com/office/powerpoint/2010/main" val="150710920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TOWARDS FINANCIAL STABILITY</a:t>
            </a:r>
            <a:endParaRPr lang="en-US" dirty="0"/>
          </a:p>
        </p:txBody>
      </p:sp>
      <p:sp>
        <p:nvSpPr>
          <p:cNvPr id="3" name="Content Placeholder 2"/>
          <p:cNvSpPr>
            <a:spLocks noGrp="1"/>
          </p:cNvSpPr>
          <p:nvPr>
            <p:ph idx="1"/>
          </p:nvPr>
        </p:nvSpPr>
        <p:spPr>
          <a:xfrm>
            <a:off x="967154" y="1690688"/>
            <a:ext cx="10515600" cy="4351338"/>
          </a:xfrm>
        </p:spPr>
        <p:txBody>
          <a:bodyPr/>
          <a:lstStyle/>
          <a:p>
            <a:pPr marL="0" indent="0">
              <a:buNone/>
            </a:pPr>
            <a:endParaRPr lang="en-US" sz="3600" i="1" dirty="0" smtClean="0"/>
          </a:p>
          <a:p>
            <a:pPr marL="0" indent="0">
              <a:buNone/>
            </a:pPr>
            <a:r>
              <a:rPr lang="en-US" sz="3600" i="1" dirty="0" smtClean="0"/>
              <a:t>“</a:t>
            </a:r>
            <a:r>
              <a:rPr lang="en-US" sz="3600" i="1" dirty="0"/>
              <a:t>I insist that neither monetary policy nor the financial system will be well served if a central bank loses interest in, or influence over, the financial system.”</a:t>
            </a:r>
            <a:r>
              <a:rPr lang="en-US" sz="3600" i="1" baseline="30000" dirty="0"/>
              <a:t> </a:t>
            </a:r>
            <a:r>
              <a:rPr lang="en-US" i="1" dirty="0"/>
              <a:t> </a:t>
            </a:r>
            <a:endParaRPr lang="en-US" dirty="0"/>
          </a:p>
          <a:p>
            <a:pPr marL="0" indent="0">
              <a:buNone/>
            </a:pPr>
            <a:endParaRPr lang="en-US" dirty="0"/>
          </a:p>
          <a:p>
            <a:pPr marL="0" indent="0">
              <a:buNone/>
            </a:pPr>
            <a:r>
              <a:rPr lang="en-US" dirty="0" smtClean="0"/>
              <a:t>                           Paul </a:t>
            </a:r>
            <a:r>
              <a:rPr lang="en-US" dirty="0"/>
              <a:t>Volcker, </a:t>
            </a:r>
            <a:r>
              <a:rPr lang="en-US" dirty="0" smtClean="0"/>
              <a:t>“The Triumph of Central Banking?”, 1990</a:t>
            </a:r>
          </a:p>
          <a:p>
            <a:pPr>
              <a:buFont typeface="Arial" charset="0"/>
              <a:buChar char="•"/>
            </a:pPr>
            <a:endParaRPr lang="en-US" dirty="0"/>
          </a:p>
          <a:p>
            <a:endParaRPr lang="en-US" dirty="0"/>
          </a:p>
        </p:txBody>
      </p:sp>
      <p:sp>
        <p:nvSpPr>
          <p:cNvPr id="4" name="Slide Number Placeholder 3"/>
          <p:cNvSpPr>
            <a:spLocks noGrp="1"/>
          </p:cNvSpPr>
          <p:nvPr>
            <p:ph type="sldNum" sz="quarter" idx="12"/>
          </p:nvPr>
        </p:nvSpPr>
        <p:spPr/>
        <p:txBody>
          <a:bodyPr/>
          <a:lstStyle/>
          <a:p>
            <a:fld id="{3E3B310B-96F5-EB44-87EE-108EDC7A63F7}" type="slidenum">
              <a:rPr lang="en-US" smtClean="0"/>
              <a:t>33</a:t>
            </a:fld>
            <a:endParaRPr lang="en-US"/>
          </a:p>
        </p:txBody>
      </p:sp>
    </p:spTree>
    <p:extLst>
      <p:ext uri="{BB962C8B-B14F-4D97-AF65-F5344CB8AC3E}">
        <p14:creationId xmlns:p14="http://schemas.microsoft.com/office/powerpoint/2010/main" val="121356085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ONE </a:t>
            </a:r>
            <a:r>
              <a:rPr lang="en-US" b="1" dirty="0"/>
              <a:t>FUNCTION LEADS TO ANOTHER</a:t>
            </a:r>
            <a:endParaRPr lang="en-US" dirty="0"/>
          </a:p>
        </p:txBody>
      </p:sp>
      <p:sp>
        <p:nvSpPr>
          <p:cNvPr id="3" name="Content Placeholder 2"/>
          <p:cNvSpPr>
            <a:spLocks noGrp="1"/>
          </p:cNvSpPr>
          <p:nvPr>
            <p:ph idx="1"/>
          </p:nvPr>
        </p:nvSpPr>
        <p:spPr/>
        <p:txBody>
          <a:bodyPr/>
          <a:lstStyle/>
          <a:p>
            <a:endParaRPr lang="en-US" dirty="0" smtClean="0"/>
          </a:p>
          <a:p>
            <a:r>
              <a:rPr lang="en-US" dirty="0" smtClean="0"/>
              <a:t>LOLR invariably at the scene of financial crises and disaster</a:t>
            </a:r>
          </a:p>
          <a:p>
            <a:r>
              <a:rPr lang="en-US" dirty="0" smtClean="0"/>
              <a:t>Needs information to judge soundness of potential borrowers</a:t>
            </a:r>
          </a:p>
          <a:p>
            <a:pPr lvl="1">
              <a:buFont typeface="Courier New" charset="0"/>
              <a:buChar char="o"/>
            </a:pPr>
            <a:r>
              <a:rPr lang="en-US" dirty="0"/>
              <a:t>i</a:t>
            </a:r>
            <a:r>
              <a:rPr lang="en-US" dirty="0" smtClean="0"/>
              <a:t>n circumstances where prophylactic sup and </a:t>
            </a:r>
            <a:r>
              <a:rPr lang="en-US" dirty="0" err="1" smtClean="0"/>
              <a:t>reg</a:t>
            </a:r>
            <a:r>
              <a:rPr lang="en-US" dirty="0" smtClean="0"/>
              <a:t> have “failed”</a:t>
            </a:r>
          </a:p>
          <a:p>
            <a:pPr>
              <a:buFont typeface="Arial" charset="0"/>
              <a:buChar char="•"/>
            </a:pPr>
            <a:r>
              <a:rPr lang="en-US" dirty="0" smtClean="0"/>
              <a:t>Will want to be able to influence policy on minimum resilience requirements, and to be assured supervision is professional</a:t>
            </a:r>
          </a:p>
          <a:p>
            <a:pPr>
              <a:buFont typeface="Arial" charset="0"/>
              <a:buChar char="•"/>
            </a:pPr>
            <a:r>
              <a:rPr lang="en-US" dirty="0" err="1" smtClean="0"/>
              <a:t>BofJ</a:t>
            </a:r>
            <a:r>
              <a:rPr lang="en-US" dirty="0" smtClean="0"/>
              <a:t> and BUBA do this </a:t>
            </a:r>
            <a:r>
              <a:rPr lang="en-US" i="1" dirty="0" smtClean="0"/>
              <a:t>de facto </a:t>
            </a:r>
            <a:r>
              <a:rPr lang="en-US" dirty="0" smtClean="0"/>
              <a:t>but not </a:t>
            </a:r>
            <a:r>
              <a:rPr lang="en-US" i="1" dirty="0" smtClean="0"/>
              <a:t>de jure</a:t>
            </a:r>
          </a:p>
          <a:p>
            <a:pPr lvl="1">
              <a:buFont typeface="Courier New" charset="0"/>
              <a:buChar char="o"/>
            </a:pPr>
            <a:r>
              <a:rPr lang="en-US" i="1" dirty="0" smtClean="0"/>
              <a:t> </a:t>
            </a:r>
            <a:r>
              <a:rPr lang="en-US" dirty="0" smtClean="0"/>
              <a:t>not in accord with today’s application of political values: accountability</a:t>
            </a:r>
          </a:p>
          <a:p>
            <a:pPr lvl="1"/>
            <a:endParaRPr lang="en-US" dirty="0"/>
          </a:p>
        </p:txBody>
      </p:sp>
      <p:sp>
        <p:nvSpPr>
          <p:cNvPr id="4" name="Slide Number Placeholder 3"/>
          <p:cNvSpPr>
            <a:spLocks noGrp="1"/>
          </p:cNvSpPr>
          <p:nvPr>
            <p:ph type="sldNum" sz="quarter" idx="12"/>
          </p:nvPr>
        </p:nvSpPr>
        <p:spPr/>
        <p:txBody>
          <a:bodyPr/>
          <a:lstStyle/>
          <a:p>
            <a:fld id="{3E3B310B-96F5-EB44-87EE-108EDC7A63F7}" type="slidenum">
              <a:rPr lang="en-US" smtClean="0"/>
              <a:t>34</a:t>
            </a:fld>
            <a:endParaRPr lang="en-US"/>
          </a:p>
        </p:txBody>
      </p:sp>
    </p:spTree>
    <p:extLst>
      <p:ext uri="{BB962C8B-B14F-4D97-AF65-F5344CB8AC3E}">
        <p14:creationId xmlns:p14="http://schemas.microsoft.com/office/powerpoint/2010/main" val="132212027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sz="4800" b="1" i="1" dirty="0" smtClean="0"/>
              <a:t>MONETARY SYSTEM STABILITY</a:t>
            </a:r>
            <a:endParaRPr lang="en-US" sz="4800" b="1" i="1" dirty="0"/>
          </a:p>
        </p:txBody>
      </p:sp>
      <p:sp>
        <p:nvSpPr>
          <p:cNvPr id="3" name="Content Placeholder 2"/>
          <p:cNvSpPr>
            <a:spLocks noGrp="1"/>
          </p:cNvSpPr>
          <p:nvPr>
            <p:ph idx="1"/>
          </p:nvPr>
        </p:nvSpPr>
        <p:spPr/>
        <p:txBody>
          <a:bodyPr>
            <a:normAutofit/>
          </a:bodyPr>
          <a:lstStyle/>
          <a:p>
            <a:pPr marL="0" indent="0">
              <a:buNone/>
            </a:pPr>
            <a:r>
              <a:rPr lang="en-US" sz="3600" dirty="0" smtClean="0"/>
              <a:t>Mission with two parts: </a:t>
            </a:r>
          </a:p>
          <a:p>
            <a:pPr marL="0" indent="0">
              <a:buNone/>
            </a:pPr>
            <a:endParaRPr lang="en-US" sz="3600" dirty="0"/>
          </a:p>
          <a:p>
            <a:pPr>
              <a:buFont typeface="Arial" charset="0"/>
              <a:buChar char="•"/>
            </a:pPr>
            <a:r>
              <a:rPr lang="en-US" sz="3600" dirty="0" smtClean="0"/>
              <a:t>Stability of the value of central bank money in terms of goods and services</a:t>
            </a:r>
          </a:p>
          <a:p>
            <a:pPr>
              <a:buFont typeface="Arial" charset="0"/>
              <a:buChar char="•"/>
            </a:pPr>
            <a:r>
              <a:rPr lang="en-US" sz="3600" dirty="0" smtClean="0"/>
              <a:t>Stability of the value of private banking-system money in terms of central bank money  </a:t>
            </a:r>
            <a:endParaRPr lang="en-US" sz="3600" dirty="0"/>
          </a:p>
        </p:txBody>
      </p:sp>
      <p:sp>
        <p:nvSpPr>
          <p:cNvPr id="4" name="Slide Number Placeholder 3"/>
          <p:cNvSpPr>
            <a:spLocks noGrp="1"/>
          </p:cNvSpPr>
          <p:nvPr>
            <p:ph type="sldNum" sz="quarter" idx="12"/>
          </p:nvPr>
        </p:nvSpPr>
        <p:spPr/>
        <p:txBody>
          <a:bodyPr/>
          <a:lstStyle/>
          <a:p>
            <a:fld id="{3E3B310B-96F5-EB44-87EE-108EDC7A63F7}" type="slidenum">
              <a:rPr lang="en-US" smtClean="0"/>
              <a:t>35</a:t>
            </a:fld>
            <a:endParaRPr lang="en-US"/>
          </a:p>
        </p:txBody>
      </p:sp>
    </p:spTree>
    <p:extLst>
      <p:ext uri="{BB962C8B-B14F-4D97-AF65-F5344CB8AC3E}">
        <p14:creationId xmlns:p14="http://schemas.microsoft.com/office/powerpoint/2010/main" val="35034786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 </a:t>
            </a:r>
            <a:r>
              <a:rPr lang="en-US" b="1" dirty="0" smtClean="0"/>
              <a:t>    A DELEGATED STABILITY-POLICY REGIME </a:t>
            </a:r>
            <a:endParaRPr lang="en-US" b="1" dirty="0"/>
          </a:p>
        </p:txBody>
      </p:sp>
      <p:sp>
        <p:nvSpPr>
          <p:cNvPr id="3" name="Content Placeholder 2"/>
          <p:cNvSpPr>
            <a:spLocks noGrp="1"/>
          </p:cNvSpPr>
          <p:nvPr>
            <p:ph idx="1"/>
          </p:nvPr>
        </p:nvSpPr>
        <p:spPr/>
        <p:txBody>
          <a:bodyPr>
            <a:normAutofit fontScale="92500"/>
          </a:bodyPr>
          <a:lstStyle/>
          <a:p>
            <a:r>
              <a:rPr lang="en-US" dirty="0"/>
              <a:t>M</a:t>
            </a:r>
            <a:r>
              <a:rPr lang="en-US" dirty="0" smtClean="0"/>
              <a:t>anaging credit cycle: no </a:t>
            </a:r>
            <a:r>
              <a:rPr lang="en-US" dirty="0" err="1" smtClean="0"/>
              <a:t>monitorable</a:t>
            </a:r>
            <a:r>
              <a:rPr lang="en-US" dirty="0" smtClean="0"/>
              <a:t> objective proposed</a:t>
            </a:r>
          </a:p>
          <a:p>
            <a:endParaRPr lang="en-US" dirty="0" smtClean="0"/>
          </a:p>
          <a:p>
            <a:r>
              <a:rPr lang="en-US" dirty="0" smtClean="0"/>
              <a:t>Instead, frame ‘</a:t>
            </a:r>
            <a:r>
              <a:rPr lang="en-US" dirty="0" err="1" smtClean="0"/>
              <a:t>finstab</a:t>
            </a:r>
            <a:r>
              <a:rPr lang="en-US" dirty="0" smtClean="0"/>
              <a:t>’ objective in terms of </a:t>
            </a:r>
            <a:r>
              <a:rPr lang="en-US" i="1" dirty="0" smtClean="0"/>
              <a:t>resilience of system</a:t>
            </a:r>
          </a:p>
          <a:p>
            <a:pPr lvl="1">
              <a:buFont typeface="Wingdings" charset="2"/>
              <a:buChar char="§"/>
            </a:pPr>
            <a:r>
              <a:rPr lang="en-US" dirty="0" smtClean="0"/>
              <a:t>Maintenance of core services through stressed conditions</a:t>
            </a:r>
          </a:p>
          <a:p>
            <a:pPr lvl="1">
              <a:buFont typeface="Wingdings" charset="2"/>
              <a:buChar char="§"/>
            </a:pPr>
            <a:r>
              <a:rPr lang="en-US" dirty="0" smtClean="0"/>
              <a:t>Politics </a:t>
            </a:r>
            <a:r>
              <a:rPr lang="en-US" dirty="0" err="1" smtClean="0"/>
              <a:t>shd</a:t>
            </a:r>
            <a:r>
              <a:rPr lang="en-US" dirty="0" smtClean="0"/>
              <a:t> decide/bless </a:t>
            </a:r>
            <a:r>
              <a:rPr lang="en-US" dirty="0" err="1" smtClean="0"/>
              <a:t>targetted</a:t>
            </a:r>
            <a:r>
              <a:rPr lang="en-US" dirty="0" smtClean="0"/>
              <a:t> degree of resilience given any long-run trade-offs</a:t>
            </a:r>
          </a:p>
          <a:p>
            <a:pPr>
              <a:buFont typeface="Wingdings" charset="2"/>
              <a:buChar char="§"/>
            </a:pPr>
            <a:endParaRPr lang="en-US" dirty="0"/>
          </a:p>
          <a:p>
            <a:pPr marL="228600" lvl="1">
              <a:spcBef>
                <a:spcPts val="1000"/>
              </a:spcBef>
              <a:buFont typeface="Arial" charset="0"/>
              <a:buChar char="•"/>
            </a:pPr>
            <a:r>
              <a:rPr lang="en-US" sz="2800" dirty="0"/>
              <a:t>Micro-prudential objective “safety and soundness” to be recast/interpreted in that </a:t>
            </a:r>
            <a:r>
              <a:rPr lang="en-US" sz="2800" dirty="0" smtClean="0"/>
              <a:t>light</a:t>
            </a:r>
          </a:p>
          <a:p>
            <a:pPr marL="228600" lvl="1">
              <a:spcBef>
                <a:spcPts val="1000"/>
              </a:spcBef>
              <a:buFont typeface="Arial" charset="0"/>
              <a:buChar char="•"/>
            </a:pPr>
            <a:r>
              <a:rPr lang="en-US" sz="2800" dirty="0" smtClean="0"/>
              <a:t>Dynamic </a:t>
            </a:r>
            <a:r>
              <a:rPr lang="en-US" sz="2800" dirty="0" err="1"/>
              <a:t>macropru</a:t>
            </a:r>
            <a:r>
              <a:rPr lang="en-US" sz="2800" dirty="0"/>
              <a:t> policy directed to maintaining desired degree of resilience</a:t>
            </a:r>
          </a:p>
          <a:p>
            <a:pPr>
              <a:buFont typeface="Arial" charset="0"/>
              <a:buChar char="•"/>
            </a:pPr>
            <a:endParaRPr lang="en-US" dirty="0"/>
          </a:p>
          <a:p>
            <a:pPr>
              <a:buFont typeface="Arial" charset="0"/>
              <a:buChar char="•"/>
            </a:pPr>
            <a:endParaRPr lang="en-US" dirty="0" smtClean="0"/>
          </a:p>
          <a:p>
            <a:endParaRPr lang="en-US" dirty="0" smtClean="0"/>
          </a:p>
        </p:txBody>
      </p:sp>
      <p:sp>
        <p:nvSpPr>
          <p:cNvPr id="4" name="Slide Number Placeholder 3"/>
          <p:cNvSpPr>
            <a:spLocks noGrp="1"/>
          </p:cNvSpPr>
          <p:nvPr>
            <p:ph type="sldNum" sz="quarter" idx="12"/>
          </p:nvPr>
        </p:nvSpPr>
        <p:spPr/>
        <p:txBody>
          <a:bodyPr/>
          <a:lstStyle/>
          <a:p>
            <a:fld id="{5264F837-6839-154F-A2D2-D582AE8A8855}" type="slidenum">
              <a:rPr lang="en-US" smtClean="0"/>
              <a:t>36</a:t>
            </a:fld>
            <a:endParaRPr lang="en-US"/>
          </a:p>
        </p:txBody>
      </p:sp>
    </p:spTree>
    <p:extLst>
      <p:ext uri="{BB962C8B-B14F-4D97-AF65-F5344CB8AC3E}">
        <p14:creationId xmlns:p14="http://schemas.microsoft.com/office/powerpoint/2010/main" val="171412436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b="1" dirty="0" smtClean="0"/>
              <a:t>MISSING REGIMES</a:t>
            </a:r>
            <a:endParaRPr lang="en-US" b="1" dirty="0"/>
          </a:p>
        </p:txBody>
      </p:sp>
      <p:sp>
        <p:nvSpPr>
          <p:cNvPr id="3" name="Content Placeholder 2"/>
          <p:cNvSpPr>
            <a:spLocks noGrp="1"/>
          </p:cNvSpPr>
          <p:nvPr>
            <p:ph idx="1"/>
          </p:nvPr>
        </p:nvSpPr>
        <p:spPr/>
        <p:txBody>
          <a:bodyPr/>
          <a:lstStyle/>
          <a:p>
            <a:r>
              <a:rPr lang="en-US" dirty="0" smtClean="0"/>
              <a:t>Not </a:t>
            </a:r>
            <a:r>
              <a:rPr lang="en-US" dirty="0"/>
              <a:t>same as </a:t>
            </a:r>
          </a:p>
          <a:p>
            <a:pPr lvl="1">
              <a:buFont typeface="Wingdings" panose="05000000000000000000" pitchFamily="2" charset="2"/>
              <a:buChar char="ü"/>
            </a:pPr>
            <a:r>
              <a:rPr lang="en-US" dirty="0"/>
              <a:t>mitigating every resource misallocation caused by fin system pathologies</a:t>
            </a:r>
          </a:p>
          <a:p>
            <a:pPr lvl="1">
              <a:buFont typeface="Wingdings" panose="05000000000000000000" pitchFamily="2" charset="2"/>
              <a:buChar char="ü"/>
            </a:pPr>
            <a:r>
              <a:rPr lang="en-US" dirty="0"/>
              <a:t>leaning against real economy over-indebtedness that does </a:t>
            </a:r>
            <a:r>
              <a:rPr lang="en-US" i="1" dirty="0"/>
              <a:t>not</a:t>
            </a:r>
            <a:r>
              <a:rPr lang="en-US" dirty="0"/>
              <a:t> threaten system </a:t>
            </a:r>
            <a:r>
              <a:rPr lang="en-US" dirty="0" smtClean="0"/>
              <a:t>resilience/stability, but might be a drag on economic activity</a:t>
            </a:r>
          </a:p>
          <a:p>
            <a:pPr>
              <a:buFont typeface="Arial" charset="0"/>
              <a:buChar char="•"/>
            </a:pPr>
            <a:endParaRPr lang="en-US" dirty="0"/>
          </a:p>
          <a:p>
            <a:pPr>
              <a:buFont typeface="Arial" charset="0"/>
              <a:buChar char="•"/>
            </a:pPr>
            <a:r>
              <a:rPr lang="en-US" dirty="0" smtClean="0"/>
              <a:t>Those powers could be granted to elected exec branch</a:t>
            </a:r>
          </a:p>
          <a:p>
            <a:pPr lvl="1">
              <a:buFont typeface="Courier New" charset="0"/>
              <a:buChar char="o"/>
            </a:pPr>
            <a:r>
              <a:rPr lang="en-US" dirty="0" smtClean="0"/>
              <a:t>Central bank might in principle give public advice</a:t>
            </a:r>
          </a:p>
          <a:p>
            <a:pPr lvl="1">
              <a:buFont typeface="Courier New" charset="0"/>
              <a:buChar char="o"/>
            </a:pPr>
            <a:r>
              <a:rPr lang="en-US" dirty="0" smtClean="0"/>
              <a:t>But that too would need a carefully designed statutory framework</a:t>
            </a:r>
            <a:endParaRPr lang="en-US" dirty="0"/>
          </a:p>
          <a:p>
            <a:endParaRPr lang="en-US" dirty="0"/>
          </a:p>
        </p:txBody>
      </p:sp>
      <p:sp>
        <p:nvSpPr>
          <p:cNvPr id="4" name="Slide Number Placeholder 3"/>
          <p:cNvSpPr>
            <a:spLocks noGrp="1"/>
          </p:cNvSpPr>
          <p:nvPr>
            <p:ph type="sldNum" sz="quarter" idx="12"/>
          </p:nvPr>
        </p:nvSpPr>
        <p:spPr/>
        <p:txBody>
          <a:bodyPr/>
          <a:lstStyle/>
          <a:p>
            <a:fld id="{3E3B310B-96F5-EB44-87EE-108EDC7A63F7}" type="slidenum">
              <a:rPr lang="en-US" smtClean="0"/>
              <a:t>37</a:t>
            </a:fld>
            <a:endParaRPr lang="en-US"/>
          </a:p>
        </p:txBody>
      </p:sp>
    </p:spTree>
    <p:extLst>
      <p:ext uri="{BB962C8B-B14F-4D97-AF65-F5344CB8AC3E}">
        <p14:creationId xmlns:p14="http://schemas.microsoft.com/office/powerpoint/2010/main" val="51088541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sz="4800" b="1" i="1" dirty="0" smtClean="0"/>
              <a:t>A MONEY-CREDIT CONSTITUTION</a:t>
            </a:r>
            <a:endParaRPr lang="en-US" sz="4800" b="1" i="1" dirty="0"/>
          </a:p>
        </p:txBody>
      </p:sp>
      <p:sp>
        <p:nvSpPr>
          <p:cNvPr id="3" name="Content Placeholder 2"/>
          <p:cNvSpPr>
            <a:spLocks noGrp="1"/>
          </p:cNvSpPr>
          <p:nvPr>
            <p:ph idx="1"/>
          </p:nvPr>
        </p:nvSpPr>
        <p:spPr/>
        <p:txBody>
          <a:bodyPr>
            <a:normAutofit fontScale="92500"/>
          </a:bodyPr>
          <a:lstStyle/>
          <a:p>
            <a:r>
              <a:rPr lang="en-US" dirty="0" smtClean="0"/>
              <a:t>Buchanan argued for a Money Constitution</a:t>
            </a:r>
          </a:p>
          <a:p>
            <a:r>
              <a:rPr lang="en-US" dirty="0" smtClean="0"/>
              <a:t>Given FRB, must be a </a:t>
            </a:r>
            <a:r>
              <a:rPr lang="en-US" i="1" dirty="0" smtClean="0"/>
              <a:t>Money-Credit Constitution</a:t>
            </a:r>
            <a:r>
              <a:rPr lang="en-US" dirty="0" smtClean="0"/>
              <a:t>.</a:t>
            </a:r>
            <a:r>
              <a:rPr lang="en-US" dirty="0"/>
              <a:t> </a:t>
            </a:r>
            <a:r>
              <a:rPr lang="en-US" dirty="0" smtClean="0"/>
              <a:t>Five broad elements:</a:t>
            </a:r>
          </a:p>
          <a:p>
            <a:pPr lvl="1">
              <a:buFont typeface="Courier New" charset="0"/>
              <a:buChar char="o"/>
            </a:pPr>
            <a:r>
              <a:rPr lang="en-US" dirty="0"/>
              <a:t>an objective for price stability; </a:t>
            </a:r>
          </a:p>
          <a:p>
            <a:pPr lvl="1">
              <a:buFont typeface="Courier New" charset="0"/>
              <a:buChar char="o"/>
            </a:pPr>
            <a:r>
              <a:rPr lang="en-US" dirty="0" smtClean="0"/>
              <a:t>a </a:t>
            </a:r>
            <a:r>
              <a:rPr lang="en-US" dirty="0"/>
              <a:t>standard of resilience for the private banking system, with consequent constraints on balance sheets; </a:t>
            </a:r>
          </a:p>
          <a:p>
            <a:pPr lvl="1">
              <a:buFont typeface="Courier New" charset="0"/>
              <a:buChar char="o"/>
            </a:pPr>
            <a:r>
              <a:rPr lang="en-US" dirty="0" smtClean="0"/>
              <a:t>a </a:t>
            </a:r>
            <a:r>
              <a:rPr lang="en-US" dirty="0"/>
              <a:t>lender-of-last-resort regime to provide liquidity insurance to sound intermediaries; </a:t>
            </a:r>
          </a:p>
          <a:p>
            <a:pPr lvl="1">
              <a:buFont typeface="Courier New" charset="0"/>
              <a:buChar char="o"/>
            </a:pPr>
            <a:r>
              <a:rPr lang="en-US" dirty="0" smtClean="0"/>
              <a:t>a </a:t>
            </a:r>
            <a:r>
              <a:rPr lang="en-US" dirty="0"/>
              <a:t>statutory framework for resolving fundamentally bust firms in a more or less orderly way, so that the LOLR doesn’t bailout such firms but sticks to its job of providing liquidity reinsurance; </a:t>
            </a:r>
          </a:p>
          <a:p>
            <a:pPr lvl="1">
              <a:buFont typeface="Courier New" charset="0"/>
              <a:buChar char="o"/>
            </a:pPr>
            <a:r>
              <a:rPr lang="en-US" dirty="0" smtClean="0"/>
              <a:t>and</a:t>
            </a:r>
            <a:r>
              <a:rPr lang="en-US" dirty="0"/>
              <a:t>, crucially, constraints on the use of central banking’s latent fiscal and regulatory powers. </a:t>
            </a:r>
          </a:p>
        </p:txBody>
      </p:sp>
      <p:sp>
        <p:nvSpPr>
          <p:cNvPr id="4" name="Slide Number Placeholder 3"/>
          <p:cNvSpPr>
            <a:spLocks noGrp="1"/>
          </p:cNvSpPr>
          <p:nvPr>
            <p:ph type="sldNum" sz="quarter" idx="12"/>
          </p:nvPr>
        </p:nvSpPr>
        <p:spPr/>
        <p:txBody>
          <a:bodyPr/>
          <a:lstStyle/>
          <a:p>
            <a:fld id="{3E3B310B-96F5-EB44-87EE-108EDC7A63F7}" type="slidenum">
              <a:rPr lang="en-US" smtClean="0"/>
              <a:t>38</a:t>
            </a:fld>
            <a:endParaRPr lang="en-US"/>
          </a:p>
        </p:txBody>
      </p:sp>
    </p:spTree>
    <p:extLst>
      <p:ext uri="{BB962C8B-B14F-4D97-AF65-F5344CB8AC3E}">
        <p14:creationId xmlns:p14="http://schemas.microsoft.com/office/powerpoint/2010/main" val="189615151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LIBERAL CONSTRAINT BITES ON MACROPRU</a:t>
            </a:r>
            <a:endParaRPr lang="en-US" b="1" dirty="0"/>
          </a:p>
        </p:txBody>
      </p:sp>
      <p:sp>
        <p:nvSpPr>
          <p:cNvPr id="3" name="Content Placeholder 2"/>
          <p:cNvSpPr>
            <a:spLocks noGrp="1"/>
          </p:cNvSpPr>
          <p:nvPr>
            <p:ph idx="1"/>
          </p:nvPr>
        </p:nvSpPr>
        <p:spPr/>
        <p:txBody>
          <a:bodyPr/>
          <a:lstStyle/>
          <a:p>
            <a:pPr marL="0" lvl="1" indent="0">
              <a:spcBef>
                <a:spcPts val="1000"/>
              </a:spcBef>
              <a:buNone/>
            </a:pPr>
            <a:r>
              <a:rPr lang="en-US" sz="4000" dirty="0" smtClean="0"/>
              <a:t>“An </a:t>
            </a:r>
            <a:r>
              <a:rPr lang="en-US" sz="4000" dirty="0"/>
              <a:t>IA’s rule-making should not interfere with </a:t>
            </a:r>
            <a:r>
              <a:rPr lang="en-US" sz="4000" dirty="0" smtClean="0"/>
              <a:t>individual’s </a:t>
            </a:r>
            <a:r>
              <a:rPr lang="en-US" sz="4000" dirty="0"/>
              <a:t>liberal rights more than necessary to achieve the legislated purpose and objective (proportionality</a:t>
            </a:r>
            <a:r>
              <a:rPr lang="en-US" sz="4000" dirty="0" smtClean="0"/>
              <a:t>)” </a:t>
            </a:r>
            <a:endParaRPr lang="en-US" sz="4000" dirty="0"/>
          </a:p>
          <a:p>
            <a:r>
              <a:rPr lang="en-US" sz="4000" dirty="0" smtClean="0"/>
              <a:t>Problem for, </a:t>
            </a:r>
            <a:r>
              <a:rPr lang="en-US" sz="4000" dirty="0" err="1" smtClean="0"/>
              <a:t>eg</a:t>
            </a:r>
            <a:r>
              <a:rPr lang="en-US" sz="4000" dirty="0" smtClean="0"/>
              <a:t>, across-the-board </a:t>
            </a:r>
            <a:r>
              <a:rPr lang="en-US" sz="4000" dirty="0"/>
              <a:t>LTV and LTI caps for borrowers: not </a:t>
            </a:r>
            <a:r>
              <a:rPr lang="en-US" sz="4000" dirty="0" smtClean="0"/>
              <a:t>proportional because other, less invasive </a:t>
            </a:r>
            <a:r>
              <a:rPr lang="en-US" sz="4000" dirty="0"/>
              <a:t>options</a:t>
            </a:r>
          </a:p>
          <a:p>
            <a:endParaRPr lang="en-US" dirty="0"/>
          </a:p>
        </p:txBody>
      </p:sp>
      <p:sp>
        <p:nvSpPr>
          <p:cNvPr id="4" name="Slide Number Placeholder 3"/>
          <p:cNvSpPr>
            <a:spLocks noGrp="1"/>
          </p:cNvSpPr>
          <p:nvPr>
            <p:ph type="sldNum" sz="quarter" idx="12"/>
          </p:nvPr>
        </p:nvSpPr>
        <p:spPr/>
        <p:txBody>
          <a:bodyPr/>
          <a:lstStyle/>
          <a:p>
            <a:fld id="{8DC1C2CB-38D5-4D41-9B11-1ACFB7032BD6}" type="slidenum">
              <a:rPr lang="en-US" smtClean="0"/>
              <a:t>39</a:t>
            </a:fld>
            <a:endParaRPr lang="en-US"/>
          </a:p>
        </p:txBody>
      </p:sp>
    </p:spTree>
    <p:extLst>
      <p:ext uri="{BB962C8B-B14F-4D97-AF65-F5344CB8AC3E}">
        <p14:creationId xmlns:p14="http://schemas.microsoft.com/office/powerpoint/2010/main" val="2121358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POWER OF THE POST-CRISIS CENTRAL BANKS</a:t>
            </a:r>
            <a:endParaRPr lang="en-US" b="1" dirty="0"/>
          </a:p>
        </p:txBody>
      </p:sp>
      <p:sp>
        <p:nvSpPr>
          <p:cNvPr id="3" name="Content Placeholder 2"/>
          <p:cNvSpPr>
            <a:spLocks noGrp="1"/>
          </p:cNvSpPr>
          <p:nvPr>
            <p:ph idx="1"/>
          </p:nvPr>
        </p:nvSpPr>
        <p:spPr/>
        <p:txBody>
          <a:bodyPr/>
          <a:lstStyle/>
          <a:p>
            <a:r>
              <a:rPr lang="en-US" dirty="0" smtClean="0"/>
              <a:t>Poster boys and girls of today’s Unelected Power</a:t>
            </a:r>
          </a:p>
          <a:p>
            <a:pPr lvl="1">
              <a:buFont typeface="Courier New" charset="0"/>
              <a:buChar char="o"/>
            </a:pPr>
            <a:r>
              <a:rPr lang="en-US" dirty="0" smtClean="0"/>
              <a:t>New third pillar alongside Judiciary and Military</a:t>
            </a:r>
          </a:p>
          <a:p>
            <a:pPr>
              <a:buFont typeface="Arial" charset="0"/>
              <a:buChar char="•"/>
            </a:pPr>
            <a:r>
              <a:rPr lang="en-US" dirty="0" smtClean="0"/>
              <a:t>Used </a:t>
            </a:r>
            <a:r>
              <a:rPr lang="en-US" i="1" dirty="0" smtClean="0"/>
              <a:t>balance-sheet powers </a:t>
            </a:r>
            <a:r>
              <a:rPr lang="en-US" dirty="0" smtClean="0"/>
              <a:t>like never before</a:t>
            </a:r>
          </a:p>
          <a:p>
            <a:pPr lvl="1">
              <a:buFont typeface="Courier New" charset="0"/>
              <a:buChar char="o"/>
            </a:pPr>
            <a:r>
              <a:rPr lang="en-US" dirty="0" smtClean="0"/>
              <a:t>QE</a:t>
            </a:r>
          </a:p>
          <a:p>
            <a:pPr lvl="1">
              <a:buFont typeface="Courier New" charset="0"/>
              <a:buChar char="o"/>
            </a:pPr>
            <a:r>
              <a:rPr lang="en-US" dirty="0" smtClean="0"/>
              <a:t>Credit easing: steering supply of credit</a:t>
            </a:r>
          </a:p>
          <a:p>
            <a:pPr lvl="1">
              <a:buFont typeface="Courier New" charset="0"/>
              <a:buChar char="o"/>
            </a:pPr>
            <a:r>
              <a:rPr lang="en-US" dirty="0" smtClean="0"/>
              <a:t>Lender of last resort</a:t>
            </a:r>
          </a:p>
          <a:p>
            <a:pPr lvl="1">
              <a:buFont typeface="Courier New" charset="0"/>
              <a:buChar char="o"/>
            </a:pPr>
            <a:r>
              <a:rPr lang="en-US" dirty="0" smtClean="0"/>
              <a:t>Market maker of last resort</a:t>
            </a:r>
          </a:p>
          <a:p>
            <a:pPr>
              <a:buFont typeface="Arial" charset="0"/>
              <a:buChar char="•"/>
            </a:pPr>
            <a:r>
              <a:rPr lang="en-US" dirty="0" smtClean="0"/>
              <a:t>And </a:t>
            </a:r>
            <a:r>
              <a:rPr lang="en-US" i="1" dirty="0" smtClean="0"/>
              <a:t>new regulatory powers</a:t>
            </a:r>
          </a:p>
          <a:p>
            <a:pPr lvl="1">
              <a:buFont typeface="Arial" charset="0"/>
              <a:buChar char="•"/>
            </a:pPr>
            <a:r>
              <a:rPr lang="en-US" dirty="0" smtClean="0"/>
              <a:t>Fed, ECB, </a:t>
            </a:r>
            <a:r>
              <a:rPr lang="en-US" dirty="0" err="1" smtClean="0"/>
              <a:t>BofE</a:t>
            </a:r>
            <a:endParaRPr lang="en-US" dirty="0" smtClean="0"/>
          </a:p>
          <a:p>
            <a:pPr lvl="1">
              <a:buFont typeface="Arial" charset="0"/>
              <a:buChar char="•"/>
            </a:pPr>
            <a:r>
              <a:rPr lang="en-US" dirty="0" smtClean="0"/>
              <a:t>So part of </a:t>
            </a:r>
            <a:r>
              <a:rPr lang="en-US" i="1" dirty="0" smtClean="0"/>
              <a:t>regulatory state </a:t>
            </a:r>
            <a:r>
              <a:rPr lang="en-US" dirty="0" smtClean="0"/>
              <a:t>as well as </a:t>
            </a:r>
            <a:r>
              <a:rPr lang="en-US" i="1" dirty="0" smtClean="0"/>
              <a:t>fiscal state</a:t>
            </a:r>
          </a:p>
          <a:p>
            <a:pPr lvl="1">
              <a:buFont typeface="Arial" charset="0"/>
              <a:buChar char="•"/>
            </a:pPr>
            <a:endParaRPr lang="en-US" dirty="0" smtClean="0"/>
          </a:p>
          <a:p>
            <a:pPr>
              <a:buFont typeface="Arial" charset="0"/>
              <a:buChar char="•"/>
            </a:pPr>
            <a:endParaRPr lang="en-US" dirty="0"/>
          </a:p>
        </p:txBody>
      </p:sp>
      <p:sp>
        <p:nvSpPr>
          <p:cNvPr id="4" name="Slide Number Placeholder 3"/>
          <p:cNvSpPr>
            <a:spLocks noGrp="1"/>
          </p:cNvSpPr>
          <p:nvPr>
            <p:ph type="sldNum" sz="quarter" idx="12"/>
          </p:nvPr>
        </p:nvSpPr>
        <p:spPr/>
        <p:txBody>
          <a:bodyPr/>
          <a:lstStyle/>
          <a:p>
            <a:fld id="{63BDADDD-E8DF-B849-A62E-109DAE23CD9C}" type="slidenum">
              <a:rPr lang="en-US" smtClean="0"/>
              <a:t>4</a:t>
            </a:fld>
            <a:endParaRPr lang="en-US"/>
          </a:p>
        </p:txBody>
      </p:sp>
    </p:spTree>
    <p:extLst>
      <p:ext uri="{BB962C8B-B14F-4D97-AF65-F5344CB8AC3E}">
        <p14:creationId xmlns:p14="http://schemas.microsoft.com/office/powerpoint/2010/main" val="44234054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BALANCE-SHEET POLICY</a:t>
            </a:r>
            <a:endParaRPr lang="en-US" b="1" dirty="0"/>
          </a:p>
        </p:txBody>
      </p:sp>
      <p:sp>
        <p:nvSpPr>
          <p:cNvPr id="3" name="Content Placeholder 2"/>
          <p:cNvSpPr>
            <a:spLocks noGrp="1"/>
          </p:cNvSpPr>
          <p:nvPr>
            <p:ph idx="1"/>
          </p:nvPr>
        </p:nvSpPr>
        <p:spPr/>
        <p:txBody>
          <a:bodyPr>
            <a:normAutofit/>
          </a:bodyPr>
          <a:lstStyle/>
          <a:p>
            <a:pPr lvl="0"/>
            <a:r>
              <a:rPr lang="en-US" dirty="0"/>
              <a:t>T</a:t>
            </a:r>
            <a:r>
              <a:rPr lang="en-US" dirty="0" smtClean="0"/>
              <a:t>ime </a:t>
            </a:r>
            <a:r>
              <a:rPr lang="en-US" dirty="0"/>
              <a:t>consistent: central banks should not deny that they will do things that in fact they would do. So any absolute constraints must be in primary legislation and incentive-compatible for law-makers</a:t>
            </a:r>
            <a:r>
              <a:rPr lang="en-US" dirty="0" smtClean="0"/>
              <a:t>.</a:t>
            </a:r>
          </a:p>
          <a:p>
            <a:pPr lvl="0"/>
            <a:r>
              <a:rPr lang="en-US" dirty="0"/>
              <a:t>B</a:t>
            </a:r>
            <a:r>
              <a:rPr lang="en-US" dirty="0" smtClean="0"/>
              <a:t>alance-sheet </a:t>
            </a:r>
            <a:r>
              <a:rPr lang="en-US" dirty="0"/>
              <a:t>operations should at all times be as parsimonious as possible consistent with achieving their objectives, in order to aid comprehensibility and accountability. </a:t>
            </a:r>
            <a:endParaRPr lang="en-US" dirty="0" smtClean="0"/>
          </a:p>
          <a:p>
            <a:pPr lvl="0"/>
            <a:r>
              <a:rPr lang="en-US" dirty="0"/>
              <a:t>M</a:t>
            </a:r>
            <a:r>
              <a:rPr lang="en-US" dirty="0" smtClean="0"/>
              <a:t>inimize </a:t>
            </a:r>
            <a:r>
              <a:rPr lang="en-US" dirty="0"/>
              <a:t>risk of loss consistent with achieving </a:t>
            </a:r>
            <a:r>
              <a:rPr lang="en-US" dirty="0" smtClean="0"/>
              <a:t>statutory </a:t>
            </a:r>
            <a:r>
              <a:rPr lang="en-US" dirty="0"/>
              <a:t>objectives. </a:t>
            </a:r>
            <a:endParaRPr lang="en-US" dirty="0" smtClean="0"/>
          </a:p>
          <a:p>
            <a:pPr lvl="0"/>
            <a:r>
              <a:rPr lang="en-US" i="1" dirty="0" smtClean="0"/>
              <a:t>If </a:t>
            </a:r>
            <a:r>
              <a:rPr lang="en-US" dirty="0" smtClean="0"/>
              <a:t>permitted </a:t>
            </a:r>
            <a:r>
              <a:rPr lang="en-US" dirty="0"/>
              <a:t>to operate in private-sector paper, </a:t>
            </a:r>
            <a:r>
              <a:rPr lang="en-US" dirty="0" smtClean="0"/>
              <a:t>should be in as many sectors as possible; with selection </a:t>
            </a:r>
            <a:r>
              <a:rPr lang="en-US" dirty="0"/>
              <a:t>of individual instruments </a:t>
            </a:r>
            <a:r>
              <a:rPr lang="en-US" dirty="0" smtClean="0"/>
              <a:t>as </a:t>
            </a:r>
            <a:r>
              <a:rPr lang="en-US" dirty="0"/>
              <a:t>formulaic as </a:t>
            </a:r>
            <a:r>
              <a:rPr lang="en-US" dirty="0" smtClean="0"/>
              <a:t>possible; and valuation methodology published.</a:t>
            </a:r>
            <a:endParaRPr lang="en-US" dirty="0"/>
          </a:p>
        </p:txBody>
      </p:sp>
      <p:sp>
        <p:nvSpPr>
          <p:cNvPr id="4" name="Slide Number Placeholder 3"/>
          <p:cNvSpPr>
            <a:spLocks noGrp="1"/>
          </p:cNvSpPr>
          <p:nvPr>
            <p:ph type="sldNum" sz="quarter" idx="12"/>
          </p:nvPr>
        </p:nvSpPr>
        <p:spPr/>
        <p:txBody>
          <a:bodyPr/>
          <a:lstStyle/>
          <a:p>
            <a:fld id="{3E3B310B-96F5-EB44-87EE-108EDC7A63F7}" type="slidenum">
              <a:rPr lang="en-US" smtClean="0"/>
              <a:t>40</a:t>
            </a:fld>
            <a:endParaRPr lang="en-US"/>
          </a:p>
        </p:txBody>
      </p:sp>
    </p:spTree>
    <p:extLst>
      <p:ext uri="{BB962C8B-B14F-4D97-AF65-F5344CB8AC3E}">
        <p14:creationId xmlns:p14="http://schemas.microsoft.com/office/powerpoint/2010/main" val="49255663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BALANCE-SHEET SIZE</a:t>
            </a:r>
            <a:endParaRPr lang="en-US" b="1" dirty="0"/>
          </a:p>
        </p:txBody>
      </p:sp>
      <p:sp>
        <p:nvSpPr>
          <p:cNvPr id="3" name="Content Placeholder 2"/>
          <p:cNvSpPr>
            <a:spLocks noGrp="1"/>
          </p:cNvSpPr>
          <p:nvPr>
            <p:ph idx="1"/>
          </p:nvPr>
        </p:nvSpPr>
        <p:spPr/>
        <p:txBody>
          <a:bodyPr/>
          <a:lstStyle/>
          <a:p>
            <a:r>
              <a:rPr lang="en-US" dirty="0" smtClean="0"/>
              <a:t>Following paying interest on reserves, could in principle have three instruments:</a:t>
            </a:r>
          </a:p>
          <a:p>
            <a:pPr lvl="1">
              <a:buFont typeface="Courier New" charset="0"/>
              <a:buChar char="o"/>
            </a:pPr>
            <a:r>
              <a:rPr lang="en-US" dirty="0" smtClean="0"/>
              <a:t> policy rate (and talk about reaction function)</a:t>
            </a:r>
          </a:p>
          <a:p>
            <a:pPr lvl="1">
              <a:buFont typeface="Courier New" charset="0"/>
              <a:buChar char="o"/>
            </a:pPr>
            <a:r>
              <a:rPr lang="en-US" dirty="0"/>
              <a:t> </a:t>
            </a:r>
            <a:r>
              <a:rPr lang="en-US" dirty="0" smtClean="0"/>
              <a:t>size of balance sheet</a:t>
            </a:r>
          </a:p>
          <a:p>
            <a:pPr lvl="1">
              <a:buFont typeface="Courier New" charset="0"/>
              <a:buChar char="o"/>
            </a:pPr>
            <a:r>
              <a:rPr lang="en-US" dirty="0"/>
              <a:t> </a:t>
            </a:r>
            <a:r>
              <a:rPr lang="en-US" dirty="0" smtClean="0"/>
              <a:t>composition of asset portfolio.</a:t>
            </a:r>
          </a:p>
          <a:p>
            <a:pPr>
              <a:buFont typeface="Arial" charset="0"/>
              <a:buChar char="•"/>
            </a:pPr>
            <a:r>
              <a:rPr lang="en-US" dirty="0" smtClean="0"/>
              <a:t>Principle of parsimony means not all are needed all of the time</a:t>
            </a:r>
          </a:p>
          <a:p>
            <a:pPr>
              <a:buFont typeface="Arial" charset="0"/>
              <a:buChar char="•"/>
            </a:pPr>
            <a:r>
              <a:rPr lang="en-US" dirty="0" smtClean="0"/>
              <a:t>Under normal circumstances, let balance sheet sized be determined by banks choosing the level of reserves they each wish to target over a monetary maintenance period </a:t>
            </a:r>
            <a:endParaRPr lang="en-US" dirty="0"/>
          </a:p>
        </p:txBody>
      </p:sp>
      <p:sp>
        <p:nvSpPr>
          <p:cNvPr id="4" name="Slide Number Placeholder 3"/>
          <p:cNvSpPr>
            <a:spLocks noGrp="1"/>
          </p:cNvSpPr>
          <p:nvPr>
            <p:ph type="sldNum" sz="quarter" idx="12"/>
          </p:nvPr>
        </p:nvSpPr>
        <p:spPr/>
        <p:txBody>
          <a:bodyPr/>
          <a:lstStyle/>
          <a:p>
            <a:fld id="{3E3B310B-96F5-EB44-87EE-108EDC7A63F7}" type="slidenum">
              <a:rPr lang="en-US" smtClean="0"/>
              <a:t>41</a:t>
            </a:fld>
            <a:endParaRPr lang="en-US"/>
          </a:p>
        </p:txBody>
      </p:sp>
    </p:spTree>
    <p:extLst>
      <p:ext uri="{BB962C8B-B14F-4D97-AF65-F5344CB8AC3E}">
        <p14:creationId xmlns:p14="http://schemas.microsoft.com/office/powerpoint/2010/main" val="145788674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b="1" dirty="0" smtClean="0"/>
              <a:t>THREE PILLARS OF UNELECTED POWER </a:t>
            </a:r>
            <a:endParaRPr lang="en-US" b="1"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a:t> </a:t>
            </a:r>
          </a:p>
          <a:p>
            <a:pPr marL="0" indent="0">
              <a:buNone/>
            </a:pPr>
            <a:r>
              <a:rPr lang="en-US" i="1" dirty="0"/>
              <a:t>“I don’t hate [him]…I do love him, but the day that I say that I agree with him when I don’t, is the day he must get rid of me because I am no use to him anymore.’”</a:t>
            </a:r>
            <a:endParaRPr lang="en-US" dirty="0"/>
          </a:p>
          <a:p>
            <a:pPr marL="0" indent="0">
              <a:buNone/>
            </a:pPr>
            <a:r>
              <a:rPr lang="en-US" dirty="0" smtClean="0"/>
              <a:t>                                              Field </a:t>
            </a:r>
            <a:r>
              <a:rPr lang="en-US" dirty="0"/>
              <a:t>Marshal Alan </a:t>
            </a:r>
            <a:r>
              <a:rPr lang="en-US" dirty="0" smtClean="0"/>
              <a:t>Brooke after </a:t>
            </a:r>
            <a:r>
              <a:rPr lang="en-US" dirty="0"/>
              <a:t>a row with Winston Churchill, Spring 1944</a:t>
            </a:r>
          </a:p>
          <a:p>
            <a:pPr marL="0" indent="0">
              <a:buNone/>
            </a:pPr>
            <a:r>
              <a:rPr lang="en-US" dirty="0"/>
              <a:t> </a:t>
            </a:r>
          </a:p>
          <a:p>
            <a:pPr marL="0" indent="0">
              <a:buNone/>
            </a:pPr>
            <a:r>
              <a:rPr lang="en-US" i="1" dirty="0"/>
              <a:t>“The Justices have their being near the political marketplace, in which the effects of their judgments are felt…A number of controls are built into their craft, which they practice under the scrutiny of a profession whose expectations and approval must matter to them.”</a:t>
            </a:r>
            <a:endParaRPr lang="en-US" dirty="0"/>
          </a:p>
          <a:p>
            <a:pPr marL="0" indent="0">
              <a:buNone/>
            </a:pPr>
            <a:r>
              <a:rPr lang="en-US" dirty="0" smtClean="0"/>
              <a:t>                                                                                                                                          Alexander </a:t>
            </a:r>
            <a:r>
              <a:rPr lang="en-US" dirty="0"/>
              <a:t>Bickel, </a:t>
            </a:r>
            <a:r>
              <a:rPr lang="en-US" dirty="0" smtClean="0"/>
              <a:t>1962</a:t>
            </a:r>
            <a:endParaRPr lang="en-US" dirty="0"/>
          </a:p>
          <a:p>
            <a:pPr marL="0" indent="0">
              <a:buNone/>
            </a:pPr>
            <a:r>
              <a:rPr lang="en-US" i="1" dirty="0"/>
              <a:t> </a:t>
            </a:r>
            <a:endParaRPr lang="en-US" dirty="0"/>
          </a:p>
          <a:p>
            <a:pPr marL="0" indent="0">
              <a:buNone/>
            </a:pPr>
            <a:r>
              <a:rPr lang="en-US" i="1" dirty="0"/>
              <a:t>“Central bank governors require three qualities above all. A deep commitment to price stability. An ability to be clear and direct to politicians about the policies that are required to produce economic stability. And the ability to be unpopular when circumstances require.”</a:t>
            </a:r>
            <a:endParaRPr lang="en-US" dirty="0"/>
          </a:p>
          <a:p>
            <a:pPr marL="0" indent="0">
              <a:buNone/>
            </a:pPr>
            <a:r>
              <a:rPr lang="en-US" dirty="0" smtClean="0"/>
              <a:t>                                                               Mervyn </a:t>
            </a:r>
            <a:r>
              <a:rPr lang="en-US" dirty="0"/>
              <a:t>King at a retirement dinner for Jean-Claude Trichet, 2011</a:t>
            </a:r>
          </a:p>
          <a:p>
            <a:endParaRPr lang="en-US" dirty="0"/>
          </a:p>
        </p:txBody>
      </p:sp>
      <p:sp>
        <p:nvSpPr>
          <p:cNvPr id="4" name="Slide Number Placeholder 3"/>
          <p:cNvSpPr>
            <a:spLocks noGrp="1"/>
          </p:cNvSpPr>
          <p:nvPr>
            <p:ph type="sldNum" sz="quarter" idx="12"/>
          </p:nvPr>
        </p:nvSpPr>
        <p:spPr/>
        <p:txBody>
          <a:bodyPr/>
          <a:lstStyle/>
          <a:p>
            <a:fld id="{3E3B310B-96F5-EB44-87EE-108EDC7A63F7}" type="slidenum">
              <a:rPr lang="en-US" smtClean="0"/>
              <a:t>42</a:t>
            </a:fld>
            <a:endParaRPr lang="en-US"/>
          </a:p>
        </p:txBody>
      </p:sp>
    </p:spTree>
    <p:extLst>
      <p:ext uri="{BB962C8B-B14F-4D97-AF65-F5344CB8AC3E}">
        <p14:creationId xmlns:p14="http://schemas.microsoft.com/office/powerpoint/2010/main" val="189340603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b="1" dirty="0" smtClean="0"/>
              <a:t>SELF-RESTRAINING CENTRAL BANKERS</a:t>
            </a:r>
            <a:endParaRPr lang="en-US" b="1" dirty="0"/>
          </a:p>
        </p:txBody>
      </p:sp>
      <p:sp>
        <p:nvSpPr>
          <p:cNvPr id="3" name="Content Placeholder 2"/>
          <p:cNvSpPr>
            <a:spLocks noGrp="1"/>
          </p:cNvSpPr>
          <p:nvPr>
            <p:ph idx="1"/>
          </p:nvPr>
        </p:nvSpPr>
        <p:spPr/>
        <p:txBody>
          <a:bodyPr>
            <a:normAutofit fontScale="70000" lnSpcReduction="20000"/>
          </a:bodyPr>
          <a:lstStyle/>
          <a:p>
            <a:pPr lvl="0"/>
            <a:r>
              <a:rPr lang="en-US" dirty="0"/>
              <a:t>L</a:t>
            </a:r>
            <a:r>
              <a:rPr lang="en-US" dirty="0" smtClean="0"/>
              <a:t>ike </a:t>
            </a:r>
            <a:r>
              <a:rPr lang="en-US" dirty="0"/>
              <a:t>the military but unlike the judiciary, the central bankers must be ready to advise in private on the wider government policies that are </a:t>
            </a:r>
            <a:r>
              <a:rPr lang="en-US" i="1" dirty="0"/>
              <a:t>necessary</a:t>
            </a:r>
            <a:r>
              <a:rPr lang="en-US" dirty="0"/>
              <a:t> for monetary-system stability</a:t>
            </a:r>
          </a:p>
          <a:p>
            <a:pPr lvl="0"/>
            <a:r>
              <a:rPr lang="en-US" dirty="0"/>
              <a:t>U</a:t>
            </a:r>
            <a:r>
              <a:rPr lang="en-US" dirty="0" smtClean="0"/>
              <a:t>nlike </a:t>
            </a:r>
            <a:r>
              <a:rPr lang="en-US" dirty="0"/>
              <a:t>the military, precisely because they have job security, they must not press and press, while not equivocating in their advice</a:t>
            </a:r>
          </a:p>
          <a:p>
            <a:pPr lvl="0"/>
            <a:r>
              <a:rPr lang="en-US" dirty="0"/>
              <a:t>U</a:t>
            </a:r>
            <a:r>
              <a:rPr lang="en-US" dirty="0" smtClean="0"/>
              <a:t>nlike </a:t>
            </a:r>
            <a:r>
              <a:rPr lang="en-US" dirty="0"/>
              <a:t>the military, they can repeat this advice in public at their own initiative, but in doing so the intimate connection with their formal mandate must be explicit and able to withstand tough scrutiny; </a:t>
            </a:r>
          </a:p>
          <a:p>
            <a:pPr lvl="0"/>
            <a:r>
              <a:rPr lang="en-US" dirty="0"/>
              <a:t>T</a:t>
            </a:r>
            <a:r>
              <a:rPr lang="en-US" dirty="0" smtClean="0"/>
              <a:t>hey </a:t>
            </a:r>
            <a:r>
              <a:rPr lang="en-US" dirty="0"/>
              <a:t>cannot be in the business of offering their opinion, in private or public, on things they happen to know about or are interested in but do not rely upon in fulfilling the trust placed in them by legislators; </a:t>
            </a:r>
          </a:p>
          <a:p>
            <a:pPr lvl="0"/>
            <a:r>
              <a:rPr lang="en-US" dirty="0"/>
              <a:t>L</a:t>
            </a:r>
            <a:r>
              <a:rPr lang="en-US" dirty="0" smtClean="0"/>
              <a:t>ike </a:t>
            </a:r>
            <a:r>
              <a:rPr lang="en-US" dirty="0"/>
              <a:t>the judiciary, they must not be drawn into offering specific private advice or public remarks about things they will or might have to decide </a:t>
            </a:r>
          </a:p>
          <a:p>
            <a:pPr lvl="0"/>
            <a:r>
              <a:rPr lang="en-US" dirty="0"/>
              <a:t>L</a:t>
            </a:r>
            <a:r>
              <a:rPr lang="en-US" dirty="0" smtClean="0"/>
              <a:t>ike </a:t>
            </a:r>
            <a:r>
              <a:rPr lang="en-US" dirty="0"/>
              <a:t>the judiciary, as legitimacy seekers, they can (and, rationally, ought to) explain their institution to the public </a:t>
            </a:r>
          </a:p>
          <a:p>
            <a:r>
              <a:rPr lang="en-US" dirty="0"/>
              <a:t>L</a:t>
            </a:r>
            <a:r>
              <a:rPr lang="en-US" dirty="0" smtClean="0"/>
              <a:t>ike </a:t>
            </a:r>
            <a:r>
              <a:rPr lang="en-US" dirty="0"/>
              <a:t>the judiciary, they must be ready to take criticism.</a:t>
            </a:r>
          </a:p>
        </p:txBody>
      </p:sp>
      <p:sp>
        <p:nvSpPr>
          <p:cNvPr id="4" name="Slide Number Placeholder 3"/>
          <p:cNvSpPr>
            <a:spLocks noGrp="1"/>
          </p:cNvSpPr>
          <p:nvPr>
            <p:ph type="sldNum" sz="quarter" idx="12"/>
          </p:nvPr>
        </p:nvSpPr>
        <p:spPr/>
        <p:txBody>
          <a:bodyPr/>
          <a:lstStyle/>
          <a:p>
            <a:fld id="{3E3B310B-96F5-EB44-87EE-108EDC7A63F7}" type="slidenum">
              <a:rPr lang="en-US" smtClean="0"/>
              <a:t>43</a:t>
            </a:fld>
            <a:endParaRPr lang="en-US"/>
          </a:p>
        </p:txBody>
      </p:sp>
    </p:spTree>
    <p:extLst>
      <p:ext uri="{BB962C8B-B14F-4D97-AF65-F5344CB8AC3E}">
        <p14:creationId xmlns:p14="http://schemas.microsoft.com/office/powerpoint/2010/main" val="8587805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b="1" i="1" dirty="0" smtClean="0"/>
              <a:t>UNELECTED DEMOCRATS</a:t>
            </a:r>
            <a:endParaRPr lang="en-US" b="1" i="1" dirty="0"/>
          </a:p>
        </p:txBody>
      </p:sp>
      <p:sp>
        <p:nvSpPr>
          <p:cNvPr id="6" name="Subtitle 5"/>
          <p:cNvSpPr>
            <a:spLocks noGrp="1"/>
          </p:cNvSpPr>
          <p:nvPr>
            <p:ph type="subTitle" idx="1"/>
          </p:nvPr>
        </p:nvSpPr>
        <p:spPr/>
        <p:txBody>
          <a:bodyPr/>
          <a:lstStyle/>
          <a:p>
            <a:r>
              <a:rPr lang="en-US" dirty="0" smtClean="0"/>
              <a:t>THANK YOU FOR LISTENING,</a:t>
            </a:r>
          </a:p>
          <a:p>
            <a:r>
              <a:rPr lang="en-US" dirty="0" smtClean="0"/>
              <a:t>PAUL TUCKER, BRUSSELS, 31 MAY 2018</a:t>
            </a:r>
            <a:endParaRPr lang="en-US" dirty="0"/>
          </a:p>
        </p:txBody>
      </p:sp>
      <p:sp>
        <p:nvSpPr>
          <p:cNvPr id="4" name="Slide Number Placeholder 3"/>
          <p:cNvSpPr>
            <a:spLocks noGrp="1"/>
          </p:cNvSpPr>
          <p:nvPr>
            <p:ph type="sldNum" sz="quarter" idx="12"/>
          </p:nvPr>
        </p:nvSpPr>
        <p:spPr/>
        <p:txBody>
          <a:bodyPr/>
          <a:lstStyle/>
          <a:p>
            <a:fld id="{3E3B310B-96F5-EB44-87EE-108EDC7A63F7}" type="slidenum">
              <a:rPr lang="en-US" smtClean="0"/>
              <a:t>44</a:t>
            </a:fld>
            <a:endParaRPr lang="en-US"/>
          </a:p>
        </p:txBody>
      </p:sp>
    </p:spTree>
    <p:extLst>
      <p:ext uri="{BB962C8B-B14F-4D97-AF65-F5344CB8AC3E}">
        <p14:creationId xmlns:p14="http://schemas.microsoft.com/office/powerpoint/2010/main" val="10640063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b="1" dirty="0" smtClean="0"/>
              <a:t>WHY LEGITIMACY MATTERS</a:t>
            </a:r>
            <a:endParaRPr lang="en-US" b="1" dirty="0"/>
          </a:p>
        </p:txBody>
      </p:sp>
      <p:sp>
        <p:nvSpPr>
          <p:cNvPr id="3" name="Content Placeholder 2"/>
          <p:cNvSpPr>
            <a:spLocks noGrp="1"/>
          </p:cNvSpPr>
          <p:nvPr>
            <p:ph idx="1"/>
          </p:nvPr>
        </p:nvSpPr>
        <p:spPr/>
        <p:txBody>
          <a:bodyPr/>
          <a:lstStyle/>
          <a:p>
            <a:r>
              <a:rPr lang="en-US" dirty="0" smtClean="0"/>
              <a:t>Legitimacy makes a system of government resilient in the face of inevitable policy failures and disasters</a:t>
            </a:r>
          </a:p>
          <a:p>
            <a:r>
              <a:rPr lang="en-US" dirty="0" smtClean="0"/>
              <a:t>Representative democracy not only special because it is </a:t>
            </a:r>
            <a:r>
              <a:rPr lang="en-US" i="1" dirty="0" smtClean="0"/>
              <a:t>our</a:t>
            </a:r>
            <a:r>
              <a:rPr lang="en-US" dirty="0" smtClean="0"/>
              <a:t> system of government</a:t>
            </a:r>
          </a:p>
          <a:p>
            <a:pPr lvl="1">
              <a:buFont typeface="Courier New" charset="0"/>
              <a:buChar char="o"/>
            </a:pPr>
            <a:r>
              <a:rPr lang="en-US" dirty="0" smtClean="0"/>
              <a:t>It separates how we feel about the government of the day from how we feel about the system of government</a:t>
            </a:r>
          </a:p>
          <a:p>
            <a:pPr lvl="1">
              <a:buFont typeface="Courier New" charset="0"/>
              <a:buChar char="o"/>
            </a:pPr>
            <a:r>
              <a:rPr lang="en-US" dirty="0" smtClean="0"/>
              <a:t>Because we can sack (vote out) our governors</a:t>
            </a:r>
          </a:p>
          <a:p>
            <a:pPr>
              <a:buFont typeface="Arial" charset="0"/>
              <a:buChar char="•"/>
            </a:pPr>
            <a:r>
              <a:rPr lang="en-US" dirty="0" smtClean="0"/>
              <a:t>Except we cannot vote out our unelected governors</a:t>
            </a:r>
          </a:p>
          <a:p>
            <a:pPr>
              <a:buFont typeface="Arial" charset="0"/>
              <a:buChar char="•"/>
            </a:pPr>
            <a:r>
              <a:rPr lang="en-US" dirty="0" smtClean="0"/>
              <a:t>Liable, in slow motion, to erode trust in </a:t>
            </a:r>
            <a:r>
              <a:rPr lang="en-US" dirty="0" err="1" smtClean="0"/>
              <a:t>govt</a:t>
            </a:r>
            <a:r>
              <a:rPr lang="en-US" dirty="0" smtClean="0"/>
              <a:t> unless it is principled and widely understood </a:t>
            </a:r>
            <a:endParaRPr lang="en-US" dirty="0"/>
          </a:p>
        </p:txBody>
      </p:sp>
      <p:sp>
        <p:nvSpPr>
          <p:cNvPr id="4" name="Slide Number Placeholder 3"/>
          <p:cNvSpPr>
            <a:spLocks noGrp="1"/>
          </p:cNvSpPr>
          <p:nvPr>
            <p:ph type="sldNum" sz="quarter" idx="12"/>
          </p:nvPr>
        </p:nvSpPr>
        <p:spPr/>
        <p:txBody>
          <a:bodyPr/>
          <a:lstStyle/>
          <a:p>
            <a:fld id="{63BDADDD-E8DF-B849-A62E-109DAE23CD9C}" type="slidenum">
              <a:rPr lang="en-US" smtClean="0"/>
              <a:t>5</a:t>
            </a:fld>
            <a:endParaRPr lang="en-US"/>
          </a:p>
        </p:txBody>
      </p:sp>
    </p:spTree>
    <p:extLst>
      <p:ext uri="{BB962C8B-B14F-4D97-AF65-F5344CB8AC3E}">
        <p14:creationId xmlns:p14="http://schemas.microsoft.com/office/powerpoint/2010/main" val="10936617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ADMIN STATE AND CONSTITUTIONALISM</a:t>
            </a:r>
            <a:endParaRPr lang="en-US" b="1" dirty="0"/>
          </a:p>
        </p:txBody>
      </p:sp>
      <p:sp>
        <p:nvSpPr>
          <p:cNvPr id="3" name="Content Placeholder 2"/>
          <p:cNvSpPr>
            <a:spLocks noGrp="1"/>
          </p:cNvSpPr>
          <p:nvPr>
            <p:ph idx="1"/>
          </p:nvPr>
        </p:nvSpPr>
        <p:spPr/>
        <p:txBody>
          <a:bodyPr>
            <a:normAutofit/>
          </a:bodyPr>
          <a:lstStyle/>
          <a:p>
            <a:r>
              <a:rPr lang="en-US" u="sng" dirty="0" smtClean="0"/>
              <a:t>Germany</a:t>
            </a:r>
            <a:r>
              <a:rPr lang="en-US" dirty="0" smtClean="0"/>
              <a:t> a rare exception among advanced-econ democracies:</a:t>
            </a:r>
          </a:p>
          <a:p>
            <a:pPr lvl="1">
              <a:buFont typeface="Courier New" charset="0"/>
              <a:buChar char="o"/>
            </a:pPr>
            <a:r>
              <a:rPr lang="en-US" dirty="0" smtClean="0"/>
              <a:t>Under </a:t>
            </a:r>
            <a:r>
              <a:rPr lang="en-US" dirty="0"/>
              <a:t>German Basic Law, </a:t>
            </a:r>
            <a:r>
              <a:rPr lang="en-US" dirty="0" smtClean="0"/>
              <a:t>formally can be no IAs (other </a:t>
            </a:r>
            <a:r>
              <a:rPr lang="en-US" dirty="0"/>
              <a:t>than BUBA post </a:t>
            </a:r>
            <a:r>
              <a:rPr lang="en-US"/>
              <a:t>Maastricht</a:t>
            </a:r>
            <a:r>
              <a:rPr lang="en-US" smtClean="0"/>
              <a:t>). Not </a:t>
            </a:r>
            <a:r>
              <a:rPr lang="en-US" dirty="0"/>
              <a:t>obviously true </a:t>
            </a:r>
            <a:r>
              <a:rPr lang="en-US" i="1" dirty="0"/>
              <a:t>de facto</a:t>
            </a:r>
          </a:p>
          <a:p>
            <a:r>
              <a:rPr lang="en-US" u="sng" dirty="0"/>
              <a:t>France</a:t>
            </a:r>
            <a:r>
              <a:rPr lang="en-US" dirty="0"/>
              <a:t>: Written constitution puts admin under PM, but IAs carved out by </a:t>
            </a:r>
            <a:r>
              <a:rPr lang="en-US" dirty="0" err="1"/>
              <a:t>Const</a:t>
            </a:r>
            <a:r>
              <a:rPr lang="en-US" dirty="0"/>
              <a:t> Court </a:t>
            </a:r>
          </a:p>
          <a:p>
            <a:pPr lvl="1">
              <a:buFont typeface="Courier New" charset="0"/>
              <a:buChar char="o"/>
            </a:pPr>
            <a:r>
              <a:rPr lang="en-US" dirty="0"/>
              <a:t>IAs now structured under a generic statute, following critical Senate report</a:t>
            </a:r>
          </a:p>
          <a:p>
            <a:r>
              <a:rPr lang="en-US" u="sng" dirty="0" smtClean="0"/>
              <a:t>UK</a:t>
            </a:r>
            <a:r>
              <a:rPr lang="en-US" dirty="0"/>
              <a:t>: </a:t>
            </a:r>
            <a:r>
              <a:rPr lang="en-US" dirty="0" smtClean="0"/>
              <a:t>flexibility (of course)</a:t>
            </a:r>
          </a:p>
          <a:p>
            <a:pPr lvl="1">
              <a:buFont typeface="Courier New" charset="0"/>
              <a:buChar char="o"/>
            </a:pPr>
            <a:r>
              <a:rPr lang="en-US" dirty="0" smtClean="0"/>
              <a:t>Long resisted o/a doctrine-cum-tradition of parliamentary accountability</a:t>
            </a:r>
          </a:p>
          <a:p>
            <a:pPr lvl="1">
              <a:buFont typeface="Courier New" charset="0"/>
              <a:buChar char="o"/>
            </a:pPr>
            <a:r>
              <a:rPr lang="en-US" dirty="0" smtClean="0"/>
              <a:t>Partly solved through Select Committee system; now lots of IAs</a:t>
            </a:r>
          </a:p>
          <a:p>
            <a:pPr>
              <a:buFont typeface="Arial" charset="0"/>
              <a:buChar char="•"/>
            </a:pPr>
            <a:r>
              <a:rPr lang="en-US" u="sng" dirty="0" smtClean="0"/>
              <a:t>USA</a:t>
            </a:r>
            <a:r>
              <a:rPr lang="en-US" dirty="0" smtClean="0"/>
              <a:t>: Empty non-delegation doctrine, sprawling variety of structures  </a:t>
            </a:r>
            <a:endParaRPr lang="en-US" dirty="0"/>
          </a:p>
          <a:p>
            <a:endParaRPr lang="en-US" dirty="0"/>
          </a:p>
        </p:txBody>
      </p:sp>
      <p:sp>
        <p:nvSpPr>
          <p:cNvPr id="4" name="Slide Number Placeholder 3"/>
          <p:cNvSpPr>
            <a:spLocks noGrp="1"/>
          </p:cNvSpPr>
          <p:nvPr>
            <p:ph type="sldNum" sz="quarter" idx="12"/>
          </p:nvPr>
        </p:nvSpPr>
        <p:spPr/>
        <p:txBody>
          <a:bodyPr/>
          <a:lstStyle/>
          <a:p>
            <a:fld id="{721CDCCD-FE10-C648-BB60-AF1A7C22E6EF}" type="slidenum">
              <a:rPr lang="en-US" smtClean="0"/>
              <a:t>6</a:t>
            </a:fld>
            <a:endParaRPr lang="en-US"/>
          </a:p>
        </p:txBody>
      </p:sp>
    </p:spTree>
    <p:extLst>
      <p:ext uri="{BB962C8B-B14F-4D97-AF65-F5344CB8AC3E}">
        <p14:creationId xmlns:p14="http://schemas.microsoft.com/office/powerpoint/2010/main" val="1894259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INDEPENDENT AGENCIES:DEFINITION</a:t>
            </a:r>
            <a:endParaRPr lang="en-US" b="1" dirty="0"/>
          </a:p>
        </p:txBody>
      </p:sp>
      <p:sp>
        <p:nvSpPr>
          <p:cNvPr id="3" name="Content Placeholder 2"/>
          <p:cNvSpPr>
            <a:spLocks noGrp="1"/>
          </p:cNvSpPr>
          <p:nvPr>
            <p:ph idx="1"/>
          </p:nvPr>
        </p:nvSpPr>
        <p:spPr/>
        <p:txBody>
          <a:bodyPr>
            <a:normAutofit/>
          </a:bodyPr>
          <a:lstStyle/>
          <a:p>
            <a:endParaRPr lang="en-US" dirty="0" smtClean="0"/>
          </a:p>
          <a:p>
            <a:r>
              <a:rPr lang="en-US" sz="3600" dirty="0" smtClean="0"/>
              <a:t>Definition: </a:t>
            </a:r>
            <a:r>
              <a:rPr lang="en-US" sz="3600" i="1" dirty="0" smtClean="0"/>
              <a:t>Insulated from the day-to-day politics of both elected branches of government</a:t>
            </a:r>
          </a:p>
          <a:p>
            <a:r>
              <a:rPr lang="en-US" sz="3600" dirty="0" smtClean="0"/>
              <a:t>Attributes of independence:</a:t>
            </a:r>
          </a:p>
          <a:p>
            <a:pPr marL="971550" lvl="1" indent="-514350">
              <a:buFont typeface="+mj-lt"/>
              <a:buAutoNum type="arabicParenR"/>
            </a:pPr>
            <a:r>
              <a:rPr lang="en-US" sz="2800" dirty="0"/>
              <a:t>Control over delegated policy </a:t>
            </a:r>
            <a:r>
              <a:rPr lang="en-US" sz="2800" dirty="0" smtClean="0"/>
              <a:t>instruments</a:t>
            </a:r>
          </a:p>
          <a:p>
            <a:pPr marL="971550" lvl="1" indent="-514350">
              <a:buFont typeface="+mj-lt"/>
              <a:buAutoNum type="arabicParenR"/>
            </a:pPr>
            <a:r>
              <a:rPr lang="en-US" sz="2800" dirty="0" smtClean="0"/>
              <a:t>Job </a:t>
            </a:r>
            <a:r>
              <a:rPr lang="en-US" sz="2800" dirty="0"/>
              <a:t>security of </a:t>
            </a:r>
            <a:r>
              <a:rPr lang="en-US" sz="2800" dirty="0" smtClean="0"/>
              <a:t>policymakers</a:t>
            </a:r>
          </a:p>
          <a:p>
            <a:pPr marL="971550" lvl="1" indent="-514350">
              <a:buFont typeface="+mj-lt"/>
              <a:buAutoNum type="arabicParenR"/>
            </a:pPr>
            <a:r>
              <a:rPr lang="en-US" sz="2800" dirty="0" smtClean="0"/>
              <a:t>Budgetary autonomy (or </a:t>
            </a:r>
            <a:r>
              <a:rPr lang="en-US" sz="2800" dirty="0"/>
              <a:t>at least not an</a:t>
            </a:r>
            <a:r>
              <a:rPr lang="en-US" sz="2800" i="1" dirty="0"/>
              <a:t> annual </a:t>
            </a:r>
            <a:r>
              <a:rPr lang="en-US" sz="2800" dirty="0"/>
              <a:t>budget </a:t>
            </a:r>
            <a:r>
              <a:rPr lang="en-US" sz="2800" dirty="0" smtClean="0"/>
              <a:t>process)</a:t>
            </a:r>
            <a:endParaRPr lang="en-US" sz="2800" dirty="0"/>
          </a:p>
          <a:p>
            <a:endParaRPr lang="en-US" sz="3200" i="1" dirty="0" smtClean="0"/>
          </a:p>
        </p:txBody>
      </p:sp>
      <p:sp>
        <p:nvSpPr>
          <p:cNvPr id="5" name="Slide Number Placeholder 4"/>
          <p:cNvSpPr>
            <a:spLocks noGrp="1"/>
          </p:cNvSpPr>
          <p:nvPr>
            <p:ph type="sldNum" sz="quarter" idx="12"/>
          </p:nvPr>
        </p:nvSpPr>
        <p:spPr/>
        <p:txBody>
          <a:bodyPr/>
          <a:lstStyle/>
          <a:p>
            <a:fld id="{63BDADDD-E8DF-B849-A62E-109DAE23CD9C}" type="slidenum">
              <a:rPr lang="en-US" smtClean="0"/>
              <a:t>7</a:t>
            </a:fld>
            <a:endParaRPr lang="en-US"/>
          </a:p>
        </p:txBody>
      </p:sp>
    </p:spTree>
    <p:extLst>
      <p:ext uri="{BB962C8B-B14F-4D97-AF65-F5344CB8AC3E}">
        <p14:creationId xmlns:p14="http://schemas.microsoft.com/office/powerpoint/2010/main" val="16230224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CONFUSION IN USA </a:t>
            </a:r>
            <a:endParaRPr lang="en-US" b="1" dirty="0"/>
          </a:p>
        </p:txBody>
      </p:sp>
      <p:sp>
        <p:nvSpPr>
          <p:cNvPr id="3" name="Content Placeholder 2"/>
          <p:cNvSpPr>
            <a:spLocks noGrp="1"/>
          </p:cNvSpPr>
          <p:nvPr>
            <p:ph idx="1"/>
          </p:nvPr>
        </p:nvSpPr>
        <p:spPr/>
        <p:txBody>
          <a:bodyPr>
            <a:normAutofit/>
          </a:bodyPr>
          <a:lstStyle/>
          <a:p>
            <a:endParaRPr lang="en-US" dirty="0" smtClean="0"/>
          </a:p>
          <a:p>
            <a:r>
              <a:rPr lang="en-US" sz="3200" dirty="0" smtClean="0"/>
              <a:t>SEC, CFTC, FTC, FCC not </a:t>
            </a:r>
            <a:r>
              <a:rPr lang="en-US" sz="3200" dirty="0" err="1" smtClean="0"/>
              <a:t>Ias</a:t>
            </a:r>
            <a:r>
              <a:rPr lang="en-US" sz="3200" dirty="0" smtClean="0"/>
              <a:t> on this definition, o/a annual budget appropriation process gives Congress ongoing leverage</a:t>
            </a:r>
          </a:p>
          <a:p>
            <a:r>
              <a:rPr lang="en-US" sz="3200" dirty="0" smtClean="0"/>
              <a:t>CFPB is an IA on this definition (but does not satisfy the</a:t>
            </a:r>
            <a:r>
              <a:rPr lang="en-US" sz="3200" i="1" dirty="0" smtClean="0"/>
              <a:t> Principles</a:t>
            </a:r>
            <a:r>
              <a:rPr lang="en-US" sz="3200" dirty="0" smtClean="0"/>
              <a:t>)</a:t>
            </a:r>
          </a:p>
          <a:p>
            <a:r>
              <a:rPr lang="en-US" sz="3200" dirty="0" smtClean="0"/>
              <a:t>Fed and FDIC are IAs</a:t>
            </a:r>
          </a:p>
          <a:p>
            <a:r>
              <a:rPr lang="en-US" sz="3200" dirty="0" smtClean="0"/>
              <a:t>UK: FCA, </a:t>
            </a:r>
            <a:r>
              <a:rPr lang="en-US" sz="3200" dirty="0" err="1" smtClean="0"/>
              <a:t>OfCom</a:t>
            </a:r>
            <a:r>
              <a:rPr lang="en-US" sz="3200" dirty="0" smtClean="0"/>
              <a:t>, utility regulators are IAs  </a:t>
            </a:r>
            <a:endParaRPr lang="en-US" sz="3200" dirty="0"/>
          </a:p>
        </p:txBody>
      </p:sp>
      <p:sp>
        <p:nvSpPr>
          <p:cNvPr id="5" name="Slide Number Placeholder 4"/>
          <p:cNvSpPr>
            <a:spLocks noGrp="1"/>
          </p:cNvSpPr>
          <p:nvPr>
            <p:ph type="sldNum" sz="quarter" idx="12"/>
          </p:nvPr>
        </p:nvSpPr>
        <p:spPr/>
        <p:txBody>
          <a:bodyPr/>
          <a:lstStyle/>
          <a:p>
            <a:fld id="{63BDADDD-E8DF-B849-A62E-109DAE23CD9C}" type="slidenum">
              <a:rPr lang="en-US" smtClean="0"/>
              <a:t>8</a:t>
            </a:fld>
            <a:endParaRPr lang="en-US"/>
          </a:p>
        </p:txBody>
      </p:sp>
    </p:spTree>
    <p:extLst>
      <p:ext uri="{BB962C8B-B14F-4D97-AF65-F5344CB8AC3E}">
        <p14:creationId xmlns:p14="http://schemas.microsoft.com/office/powerpoint/2010/main" val="3461703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                    </a:t>
            </a:r>
            <a:r>
              <a:rPr lang="en-US" b="1" dirty="0" smtClean="0"/>
              <a:t>JUSTIFICATIONS FOR </a:t>
            </a:r>
            <a:br>
              <a:rPr lang="en-US" b="1" dirty="0" smtClean="0"/>
            </a:br>
            <a:r>
              <a:rPr lang="en-US" b="1" dirty="0" smtClean="0"/>
              <a:t>            DELEGATION-WITH-INSULATION</a:t>
            </a:r>
            <a:endParaRPr lang="en-US" b="1" dirty="0"/>
          </a:p>
        </p:txBody>
      </p:sp>
      <p:sp>
        <p:nvSpPr>
          <p:cNvPr id="3" name="Content Placeholder 2"/>
          <p:cNvSpPr>
            <a:spLocks noGrp="1"/>
          </p:cNvSpPr>
          <p:nvPr>
            <p:ph idx="1"/>
          </p:nvPr>
        </p:nvSpPr>
        <p:spPr/>
        <p:txBody>
          <a:bodyPr>
            <a:normAutofit lnSpcReduction="10000"/>
          </a:bodyPr>
          <a:lstStyle/>
          <a:p>
            <a:r>
              <a:rPr lang="en-US" i="1" dirty="0"/>
              <a:t>Fair adjudication only: </a:t>
            </a:r>
            <a:r>
              <a:rPr lang="en-US" dirty="0"/>
              <a:t>but cannot validate rule-issuing power </a:t>
            </a:r>
          </a:p>
          <a:p>
            <a:r>
              <a:rPr lang="en-US" i="1" dirty="0" smtClean="0"/>
              <a:t>Expertise</a:t>
            </a:r>
          </a:p>
          <a:p>
            <a:pPr lvl="1">
              <a:buFont typeface="Courier New" charset="0"/>
              <a:buChar char="o"/>
            </a:pPr>
            <a:r>
              <a:rPr lang="en-US" dirty="0" smtClean="0"/>
              <a:t>Landis during 1940s</a:t>
            </a:r>
          </a:p>
          <a:p>
            <a:pPr lvl="1">
              <a:buFont typeface="Courier New" charset="0"/>
              <a:buChar char="o"/>
            </a:pPr>
            <a:r>
              <a:rPr lang="en-US" dirty="0" smtClean="0"/>
              <a:t>Does not work: could have an independent body that gives public advice to a political decision maker</a:t>
            </a:r>
          </a:p>
          <a:p>
            <a:pPr lvl="1">
              <a:buFont typeface="Courier New" charset="0"/>
              <a:buChar char="o"/>
            </a:pPr>
            <a:r>
              <a:rPr lang="en-US" dirty="0" smtClean="0"/>
              <a:t>Necessary but not sufficient</a:t>
            </a:r>
          </a:p>
          <a:p>
            <a:pPr lvl="1"/>
            <a:endParaRPr lang="en-US" dirty="0"/>
          </a:p>
          <a:p>
            <a:r>
              <a:rPr lang="en-US" i="1" dirty="0" smtClean="0"/>
              <a:t>Neutral referee </a:t>
            </a:r>
            <a:r>
              <a:rPr lang="en-US" dirty="0" smtClean="0"/>
              <a:t>in a system of policy via interest-group bargaining</a:t>
            </a:r>
          </a:p>
          <a:p>
            <a:pPr lvl="1">
              <a:buFont typeface="Courier New" charset="0"/>
              <a:buChar char="o"/>
            </a:pPr>
            <a:r>
              <a:rPr lang="en-US" dirty="0" smtClean="0"/>
              <a:t>Associated with Chicago</a:t>
            </a:r>
          </a:p>
          <a:p>
            <a:pPr lvl="1">
              <a:buFont typeface="Courier New" charset="0"/>
              <a:buChar char="o"/>
            </a:pPr>
            <a:r>
              <a:rPr lang="en-US" dirty="0" err="1" smtClean="0"/>
              <a:t>Doesn</a:t>
            </a:r>
            <a:r>
              <a:rPr lang="uk-UA" dirty="0" smtClean="0"/>
              <a:t>’</a:t>
            </a:r>
            <a:r>
              <a:rPr lang="en-US" dirty="0" smtClean="0"/>
              <a:t>t work if playing field tilted </a:t>
            </a:r>
            <a:endParaRPr lang="en-US" b="1" dirty="0"/>
          </a:p>
          <a:p>
            <a:pPr lvl="1">
              <a:buFont typeface="Courier New" charset="0"/>
              <a:buChar char="o"/>
            </a:pPr>
            <a:r>
              <a:rPr lang="en-US" b="1" dirty="0" smtClean="0"/>
              <a:t>Relies on credibility of promise to be neutral, ability to commit</a:t>
            </a:r>
            <a:r>
              <a:rPr lang="en-US" dirty="0" smtClean="0"/>
              <a:t> </a:t>
            </a:r>
          </a:p>
        </p:txBody>
      </p:sp>
      <p:sp>
        <p:nvSpPr>
          <p:cNvPr id="4" name="Slide Number Placeholder 3"/>
          <p:cNvSpPr>
            <a:spLocks noGrp="1"/>
          </p:cNvSpPr>
          <p:nvPr>
            <p:ph type="sldNum" sz="quarter" idx="12"/>
          </p:nvPr>
        </p:nvSpPr>
        <p:spPr/>
        <p:txBody>
          <a:bodyPr/>
          <a:lstStyle/>
          <a:p>
            <a:fld id="{63BDADDD-E8DF-B849-A62E-109DAE23CD9C}" type="slidenum">
              <a:rPr lang="en-US" smtClean="0"/>
              <a:t>9</a:t>
            </a:fld>
            <a:endParaRPr lang="en-US"/>
          </a:p>
        </p:txBody>
      </p:sp>
    </p:spTree>
    <p:extLst>
      <p:ext uri="{BB962C8B-B14F-4D97-AF65-F5344CB8AC3E}">
        <p14:creationId xmlns:p14="http://schemas.microsoft.com/office/powerpoint/2010/main" val="10215058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118</TotalTime>
  <Words>2958</Words>
  <Application>Microsoft Macintosh PowerPoint</Application>
  <PresentationFormat>Widescreen</PresentationFormat>
  <Paragraphs>358</Paragraphs>
  <Slides>44</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44</vt:i4>
      </vt:variant>
    </vt:vector>
  </HeadingPairs>
  <TitlesOfParts>
    <vt:vector size="51" baseType="lpstr">
      <vt:lpstr>Calibri</vt:lpstr>
      <vt:lpstr>Calibri Light</vt:lpstr>
      <vt:lpstr>Courier New</vt:lpstr>
      <vt:lpstr>Times New Roman</vt:lpstr>
      <vt:lpstr>Wingdings</vt:lpstr>
      <vt:lpstr>Arial</vt:lpstr>
      <vt:lpstr>Office Theme</vt:lpstr>
      <vt:lpstr>UNELECTED POWER </vt:lpstr>
      <vt:lpstr>                   UNELECTED POWER       </vt:lpstr>
      <vt:lpstr>               BASIC PROBLEM AND THESIS</vt:lpstr>
      <vt:lpstr>POWER OF THE POST-CRISIS CENTRAL BANKS</vt:lpstr>
      <vt:lpstr>               WHY LEGITIMACY MATTERS</vt:lpstr>
      <vt:lpstr>     ADMIN STATE AND CONSTITUTIONALISM</vt:lpstr>
      <vt:lpstr>        INDEPENDENT AGENCIES:DEFINITION</vt:lpstr>
      <vt:lpstr>                      CONFUSION IN USA </vt:lpstr>
      <vt:lpstr>                    JUSTIFICATIONS FOR              DELEGATION-WITH-INSULATION</vt:lpstr>
      <vt:lpstr>                  CREDIBLE COMMITMENT</vt:lpstr>
      <vt:lpstr>         PRINCIPLES FOR DELEGATION TO IAs</vt:lpstr>
      <vt:lpstr>               WELFARE v LEGITIMACY</vt:lpstr>
      <vt:lpstr>           DELEGATION CRITERIA: WHETHER</vt:lpstr>
      <vt:lpstr>                    DESIGN PRECEPTS: HOW (1)</vt:lpstr>
      <vt:lpstr>          VAGUE AND MULTIPLE OBJECTIVES</vt:lpstr>
      <vt:lpstr>                     DESIGN PRECEPTS (2) </vt:lpstr>
      <vt:lpstr>                         (7) EMERGENCIES</vt:lpstr>
      <vt:lpstr>                WELFARE v LEGITIMACY</vt:lpstr>
      <vt:lpstr>            MULTIPLE-MISSION CONSTRAINTS</vt:lpstr>
      <vt:lpstr>                    EXAMPLE 1: ANTI-TRUST </vt:lpstr>
      <vt:lpstr>     EXAMPLE 2: PRUDENTIAL SUPERVISION</vt:lpstr>
      <vt:lpstr> EXAMPLE 3: INCIPIENT CRISIS IN SECS REG?</vt:lpstr>
      <vt:lpstr>      WHAT ABOUT THEIR ROLE IN STABILITY? </vt:lpstr>
      <vt:lpstr>OVERMIGHTY CITIZENS? </vt:lpstr>
      <vt:lpstr>                                    ECB</vt:lpstr>
      <vt:lpstr>           MONETARY INDEPENDENCE:                       CURRENT CRITIQUE</vt:lpstr>
      <vt:lpstr>                        CBI: THE DEFENCE</vt:lpstr>
      <vt:lpstr>         CONSTITUTIONAL CENTRAL BANKING</vt:lpstr>
      <vt:lpstr>   POLITICAL SCIENCE EXPLANATION OF CBI  </vt:lpstr>
      <vt:lpstr>                            WHAT MORE?         POSITIVE ECON V. POLITICAL ECONOMY</vt:lpstr>
      <vt:lpstr>           FRACTIONAL RESERVE BANKING</vt:lpstr>
      <vt:lpstr>              THE LIQUIDITY REINSURER</vt:lpstr>
      <vt:lpstr>          TOWARDS FINANCIAL STABILITY</vt:lpstr>
      <vt:lpstr>            ONE FUNCTION LEADS TO ANOTHER</vt:lpstr>
      <vt:lpstr>              MONETARY SYSTEM STABILITY</vt:lpstr>
      <vt:lpstr>     A DELEGATED STABILITY-POLICY REGIME </vt:lpstr>
      <vt:lpstr>                     MISSING REGIMES</vt:lpstr>
      <vt:lpstr>           A MONEY-CREDIT CONSTITUTION</vt:lpstr>
      <vt:lpstr>  LIBERAL CONSTRAINT BITES ON MACROPRU</vt:lpstr>
      <vt:lpstr>                   BALANCE-SHEET POLICY</vt:lpstr>
      <vt:lpstr>                       BALANCE-SHEET SIZE</vt:lpstr>
      <vt:lpstr>       THREE PILLARS OF UNELECTED POWER </vt:lpstr>
      <vt:lpstr>      SELF-RESTRAINING CENTRAL BANKERS</vt:lpstr>
      <vt:lpstr>UNELECTED DEMOCRATS</vt:lpstr>
    </vt:vector>
  </TitlesOfParts>
  <Company/>
  <LinksUpToDate>false</LinksUpToDate>
  <SharedDoc>false</SharedDoc>
  <HyperlinksChanged>false</HyperlinksChanged>
  <AppVersion>15.0022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UNELECTED POWER </dc:title>
  <dc:creator>Microsoft Office User</dc:creator>
  <cp:lastModifiedBy>Microsoft Office User</cp:lastModifiedBy>
  <cp:revision>68</cp:revision>
  <cp:lastPrinted>2018-05-23T10:56:12Z</cp:lastPrinted>
  <dcterms:created xsi:type="dcterms:W3CDTF">2018-05-23T09:36:05Z</dcterms:created>
  <dcterms:modified xsi:type="dcterms:W3CDTF">2018-05-31T08:14:56Z</dcterms:modified>
</cp:coreProperties>
</file>