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314" r:id="rId3"/>
    <p:sldId id="259" r:id="rId4"/>
    <p:sldId id="260" r:id="rId5"/>
    <p:sldId id="280" r:id="rId6"/>
    <p:sldId id="261" r:id="rId7"/>
    <p:sldId id="262" r:id="rId8"/>
    <p:sldId id="289" r:id="rId9"/>
    <p:sldId id="263" r:id="rId10"/>
    <p:sldId id="264" r:id="rId11"/>
    <p:sldId id="292" r:id="rId12"/>
    <p:sldId id="293" r:id="rId13"/>
    <p:sldId id="315" r:id="rId14"/>
    <p:sldId id="291" r:id="rId15"/>
    <p:sldId id="300" r:id="rId16"/>
    <p:sldId id="304" r:id="rId17"/>
    <p:sldId id="303" r:id="rId18"/>
    <p:sldId id="310" r:id="rId19"/>
    <p:sldId id="309" r:id="rId20"/>
  </p:sldIdLst>
  <p:sldSz cx="9144000" cy="5143500" type="screen16x9"/>
  <p:notesSz cx="6669088" cy="9926638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7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648" autoAdjust="0"/>
  </p:normalViewPr>
  <p:slideViewPr>
    <p:cSldViewPr snapToGrid="0" showGuides="1">
      <p:cViewPr varScale="1">
        <p:scale>
          <a:sx n="91" d="100"/>
          <a:sy n="91" d="100"/>
        </p:scale>
        <p:origin x="-112" y="-53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CE7211-7E15-9D49-91C6-887D0438ED83}" type="doc">
      <dgm:prSet loTypeId="urn:microsoft.com/office/officeart/2005/8/layout/cycle2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nl-NL"/>
        </a:p>
      </dgm:t>
    </dgm:pt>
    <dgm:pt modelId="{4A9E664E-F248-8D4B-89D6-254A1D47BDDE}">
      <dgm:prSet phldrT="[Tekst]"/>
      <dgm:spPr/>
      <dgm:t>
        <a:bodyPr/>
        <a:lstStyle/>
        <a:p>
          <a:r>
            <a:rPr lang="nl-NL" dirty="0" err="1" smtClean="0"/>
            <a:t>Fundamental</a:t>
          </a:r>
          <a:r>
            <a:rPr lang="nl-NL" dirty="0" smtClean="0"/>
            <a:t> analysis</a:t>
          </a:r>
          <a:endParaRPr lang="nl-NL" dirty="0"/>
        </a:p>
      </dgm:t>
    </dgm:pt>
    <dgm:pt modelId="{AB3F6F56-3873-9948-AE97-D325C7FD2183}" type="parTrans" cxnId="{DF0E36DE-A89A-5045-AA0A-89A786B794D9}">
      <dgm:prSet/>
      <dgm:spPr/>
      <dgm:t>
        <a:bodyPr/>
        <a:lstStyle/>
        <a:p>
          <a:endParaRPr lang="nl-NL"/>
        </a:p>
      </dgm:t>
    </dgm:pt>
    <dgm:pt modelId="{BEA122C5-CE4E-7446-8C02-47AE3B6A0BE9}" type="sibTrans" cxnId="{DF0E36DE-A89A-5045-AA0A-89A786B794D9}">
      <dgm:prSet/>
      <dgm:spPr/>
      <dgm:t>
        <a:bodyPr/>
        <a:lstStyle/>
        <a:p>
          <a:endParaRPr lang="nl-NL"/>
        </a:p>
      </dgm:t>
    </dgm:pt>
    <dgm:pt modelId="{5567D25E-FBB8-404E-889E-98D3F0AEF5EE}">
      <dgm:prSet phldrT="[Tekst]"/>
      <dgm:spPr/>
      <dgm:t>
        <a:bodyPr/>
        <a:lstStyle/>
        <a:p>
          <a:r>
            <a:rPr lang="nl-NL" dirty="0" err="1" smtClean="0"/>
            <a:t>Selection</a:t>
          </a:r>
          <a:r>
            <a:rPr lang="nl-NL" dirty="0" smtClean="0"/>
            <a:t> in </a:t>
          </a:r>
          <a:r>
            <a:rPr lang="nl-NL" dirty="0" err="1" smtClean="0"/>
            <a:t>concentrated</a:t>
          </a:r>
          <a:r>
            <a:rPr lang="nl-NL" dirty="0" smtClean="0"/>
            <a:t> portfolio</a:t>
          </a:r>
          <a:endParaRPr lang="nl-NL" dirty="0"/>
        </a:p>
      </dgm:t>
    </dgm:pt>
    <dgm:pt modelId="{97F47FF8-F0A9-5340-A43A-59056CDA51B6}" type="parTrans" cxnId="{71972C5E-305E-EC43-9D4E-75AD9B9E7A2E}">
      <dgm:prSet/>
      <dgm:spPr/>
      <dgm:t>
        <a:bodyPr/>
        <a:lstStyle/>
        <a:p>
          <a:endParaRPr lang="nl-NL"/>
        </a:p>
      </dgm:t>
    </dgm:pt>
    <dgm:pt modelId="{7FED77A7-2A28-144B-BF81-CD7F6C60593E}" type="sibTrans" cxnId="{71972C5E-305E-EC43-9D4E-75AD9B9E7A2E}">
      <dgm:prSet/>
      <dgm:spPr/>
      <dgm:t>
        <a:bodyPr/>
        <a:lstStyle/>
        <a:p>
          <a:endParaRPr lang="nl-NL"/>
        </a:p>
      </dgm:t>
    </dgm:pt>
    <dgm:pt modelId="{62DE7411-3C00-2749-82B7-5C6D7A56100B}">
      <dgm:prSet phldrT="[Tekst]"/>
      <dgm:spPr/>
      <dgm:t>
        <a:bodyPr/>
        <a:lstStyle/>
        <a:p>
          <a:r>
            <a:rPr lang="nl-NL" dirty="0" err="1" smtClean="0"/>
            <a:t>Deep</a:t>
          </a:r>
          <a:r>
            <a:rPr lang="nl-NL" dirty="0" smtClean="0"/>
            <a:t> engagement</a:t>
          </a:r>
          <a:endParaRPr lang="nl-NL" dirty="0"/>
        </a:p>
      </dgm:t>
    </dgm:pt>
    <dgm:pt modelId="{E4CB79BA-6AC1-CA45-87BE-06B87F6CAAD8}" type="parTrans" cxnId="{8A08E87C-07ED-5748-BBE0-B9F10621F836}">
      <dgm:prSet/>
      <dgm:spPr/>
      <dgm:t>
        <a:bodyPr/>
        <a:lstStyle/>
        <a:p>
          <a:endParaRPr lang="nl-NL"/>
        </a:p>
      </dgm:t>
    </dgm:pt>
    <dgm:pt modelId="{E02C931B-3E71-AB43-9798-34C47892CED1}" type="sibTrans" cxnId="{8A08E87C-07ED-5748-BBE0-B9F10621F836}">
      <dgm:prSet/>
      <dgm:spPr/>
      <dgm:t>
        <a:bodyPr/>
        <a:lstStyle/>
        <a:p>
          <a:endParaRPr lang="nl-NL"/>
        </a:p>
      </dgm:t>
    </dgm:pt>
    <dgm:pt modelId="{96B95BA3-566A-C245-8CDD-1B751C32E065}" type="pres">
      <dgm:prSet presAssocID="{AFCE7211-7E15-9D49-91C6-887D0438ED8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nl-NL"/>
        </a:p>
      </dgm:t>
    </dgm:pt>
    <dgm:pt modelId="{6093A692-4CEE-B946-8432-D94A804D0B73}" type="pres">
      <dgm:prSet presAssocID="{4A9E664E-F248-8D4B-89D6-254A1D47BDD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985E3964-EC12-A04F-A635-805DBB1D2166}" type="pres">
      <dgm:prSet presAssocID="{BEA122C5-CE4E-7446-8C02-47AE3B6A0BE9}" presName="sibTrans" presStyleLbl="sibTrans2D1" presStyleIdx="0" presStyleCnt="3"/>
      <dgm:spPr/>
      <dgm:t>
        <a:bodyPr/>
        <a:lstStyle/>
        <a:p>
          <a:endParaRPr lang="nl-NL"/>
        </a:p>
      </dgm:t>
    </dgm:pt>
    <dgm:pt modelId="{995420F6-17CA-E34B-86D8-C84EA274CB08}" type="pres">
      <dgm:prSet presAssocID="{BEA122C5-CE4E-7446-8C02-47AE3B6A0BE9}" presName="connectorText" presStyleLbl="sibTrans2D1" presStyleIdx="0" presStyleCnt="3"/>
      <dgm:spPr/>
      <dgm:t>
        <a:bodyPr/>
        <a:lstStyle/>
        <a:p>
          <a:endParaRPr lang="nl-NL"/>
        </a:p>
      </dgm:t>
    </dgm:pt>
    <dgm:pt modelId="{6EF897B6-3CC3-7144-B0CB-653C584E5314}" type="pres">
      <dgm:prSet presAssocID="{5567D25E-FBB8-404E-889E-98D3F0AEF5E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61A41A88-FFA8-C241-A6EA-C167223DEC2D}" type="pres">
      <dgm:prSet presAssocID="{7FED77A7-2A28-144B-BF81-CD7F6C60593E}" presName="sibTrans" presStyleLbl="sibTrans2D1" presStyleIdx="1" presStyleCnt="3"/>
      <dgm:spPr/>
      <dgm:t>
        <a:bodyPr/>
        <a:lstStyle/>
        <a:p>
          <a:endParaRPr lang="nl-NL"/>
        </a:p>
      </dgm:t>
    </dgm:pt>
    <dgm:pt modelId="{657D40BF-7A8B-8542-8C36-B8DABF9F60FC}" type="pres">
      <dgm:prSet presAssocID="{7FED77A7-2A28-144B-BF81-CD7F6C60593E}" presName="connectorText" presStyleLbl="sibTrans2D1" presStyleIdx="1" presStyleCnt="3"/>
      <dgm:spPr/>
      <dgm:t>
        <a:bodyPr/>
        <a:lstStyle/>
        <a:p>
          <a:endParaRPr lang="nl-NL"/>
        </a:p>
      </dgm:t>
    </dgm:pt>
    <dgm:pt modelId="{B4F06382-9458-554C-B24C-1A9A1F808BA2}" type="pres">
      <dgm:prSet presAssocID="{62DE7411-3C00-2749-82B7-5C6D7A56100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2114566A-9FFF-BE44-A993-8C03CF34E049}" type="pres">
      <dgm:prSet presAssocID="{E02C931B-3E71-AB43-9798-34C47892CED1}" presName="sibTrans" presStyleLbl="sibTrans2D1" presStyleIdx="2" presStyleCnt="3"/>
      <dgm:spPr/>
      <dgm:t>
        <a:bodyPr/>
        <a:lstStyle/>
        <a:p>
          <a:endParaRPr lang="nl-NL"/>
        </a:p>
      </dgm:t>
    </dgm:pt>
    <dgm:pt modelId="{209FB6B6-77AB-AB4A-8D12-9FE0E6F617BE}" type="pres">
      <dgm:prSet presAssocID="{E02C931B-3E71-AB43-9798-34C47892CED1}" presName="connectorText" presStyleLbl="sibTrans2D1" presStyleIdx="2" presStyleCnt="3"/>
      <dgm:spPr/>
      <dgm:t>
        <a:bodyPr/>
        <a:lstStyle/>
        <a:p>
          <a:endParaRPr lang="nl-NL"/>
        </a:p>
      </dgm:t>
    </dgm:pt>
  </dgm:ptLst>
  <dgm:cxnLst>
    <dgm:cxn modelId="{8A08E87C-07ED-5748-BBE0-B9F10621F836}" srcId="{AFCE7211-7E15-9D49-91C6-887D0438ED83}" destId="{62DE7411-3C00-2749-82B7-5C6D7A56100B}" srcOrd="2" destOrd="0" parTransId="{E4CB79BA-6AC1-CA45-87BE-06B87F6CAAD8}" sibTransId="{E02C931B-3E71-AB43-9798-34C47892CED1}"/>
    <dgm:cxn modelId="{71972C5E-305E-EC43-9D4E-75AD9B9E7A2E}" srcId="{AFCE7211-7E15-9D49-91C6-887D0438ED83}" destId="{5567D25E-FBB8-404E-889E-98D3F0AEF5EE}" srcOrd="1" destOrd="0" parTransId="{97F47FF8-F0A9-5340-A43A-59056CDA51B6}" sibTransId="{7FED77A7-2A28-144B-BF81-CD7F6C60593E}"/>
    <dgm:cxn modelId="{A5E3CC36-6E5A-304C-A6F7-A0FC12401B34}" type="presOf" srcId="{5567D25E-FBB8-404E-889E-98D3F0AEF5EE}" destId="{6EF897B6-3CC3-7144-B0CB-653C584E5314}" srcOrd="0" destOrd="0" presId="urn:microsoft.com/office/officeart/2005/8/layout/cycle2"/>
    <dgm:cxn modelId="{669BBCED-359E-D84E-B7FC-31C22FC75D44}" type="presOf" srcId="{BEA122C5-CE4E-7446-8C02-47AE3B6A0BE9}" destId="{985E3964-EC12-A04F-A635-805DBB1D2166}" srcOrd="0" destOrd="0" presId="urn:microsoft.com/office/officeart/2005/8/layout/cycle2"/>
    <dgm:cxn modelId="{D7E4ECB5-AD15-344E-9807-58398F94FF25}" type="presOf" srcId="{E02C931B-3E71-AB43-9798-34C47892CED1}" destId="{2114566A-9FFF-BE44-A993-8C03CF34E049}" srcOrd="0" destOrd="0" presId="urn:microsoft.com/office/officeart/2005/8/layout/cycle2"/>
    <dgm:cxn modelId="{83BB859B-11E8-6C45-8B4E-6291EB1BCF7D}" type="presOf" srcId="{7FED77A7-2A28-144B-BF81-CD7F6C60593E}" destId="{61A41A88-FFA8-C241-A6EA-C167223DEC2D}" srcOrd="0" destOrd="0" presId="urn:microsoft.com/office/officeart/2005/8/layout/cycle2"/>
    <dgm:cxn modelId="{2751F875-8EC6-CA45-BA0A-CDC9CDAE1796}" type="presOf" srcId="{4A9E664E-F248-8D4B-89D6-254A1D47BDDE}" destId="{6093A692-4CEE-B946-8432-D94A804D0B73}" srcOrd="0" destOrd="0" presId="urn:microsoft.com/office/officeart/2005/8/layout/cycle2"/>
    <dgm:cxn modelId="{DF0E36DE-A89A-5045-AA0A-89A786B794D9}" srcId="{AFCE7211-7E15-9D49-91C6-887D0438ED83}" destId="{4A9E664E-F248-8D4B-89D6-254A1D47BDDE}" srcOrd="0" destOrd="0" parTransId="{AB3F6F56-3873-9948-AE97-D325C7FD2183}" sibTransId="{BEA122C5-CE4E-7446-8C02-47AE3B6A0BE9}"/>
    <dgm:cxn modelId="{ADF6F912-2D72-3645-AF90-508D734CAB6E}" type="presOf" srcId="{E02C931B-3E71-AB43-9798-34C47892CED1}" destId="{209FB6B6-77AB-AB4A-8D12-9FE0E6F617BE}" srcOrd="1" destOrd="0" presId="urn:microsoft.com/office/officeart/2005/8/layout/cycle2"/>
    <dgm:cxn modelId="{55AA2916-3677-7548-B2ED-F52288BE7A45}" type="presOf" srcId="{62DE7411-3C00-2749-82B7-5C6D7A56100B}" destId="{B4F06382-9458-554C-B24C-1A9A1F808BA2}" srcOrd="0" destOrd="0" presId="urn:microsoft.com/office/officeart/2005/8/layout/cycle2"/>
    <dgm:cxn modelId="{FCCDF045-ED8C-0F45-939F-90278CE256A9}" type="presOf" srcId="{BEA122C5-CE4E-7446-8C02-47AE3B6A0BE9}" destId="{995420F6-17CA-E34B-86D8-C84EA274CB08}" srcOrd="1" destOrd="0" presId="urn:microsoft.com/office/officeart/2005/8/layout/cycle2"/>
    <dgm:cxn modelId="{E8E996B5-6C9F-774E-B880-245D9B24F264}" type="presOf" srcId="{7FED77A7-2A28-144B-BF81-CD7F6C60593E}" destId="{657D40BF-7A8B-8542-8C36-B8DABF9F60FC}" srcOrd="1" destOrd="0" presId="urn:microsoft.com/office/officeart/2005/8/layout/cycle2"/>
    <dgm:cxn modelId="{42154FA7-A815-0049-8AAA-077887DCACDD}" type="presOf" srcId="{AFCE7211-7E15-9D49-91C6-887D0438ED83}" destId="{96B95BA3-566A-C245-8CDD-1B751C32E065}" srcOrd="0" destOrd="0" presId="urn:microsoft.com/office/officeart/2005/8/layout/cycle2"/>
    <dgm:cxn modelId="{7F5119DF-7AB1-C044-A3D5-D09F841E65F1}" type="presParOf" srcId="{96B95BA3-566A-C245-8CDD-1B751C32E065}" destId="{6093A692-4CEE-B946-8432-D94A804D0B73}" srcOrd="0" destOrd="0" presId="urn:microsoft.com/office/officeart/2005/8/layout/cycle2"/>
    <dgm:cxn modelId="{22FB0FDB-CFAD-804A-98C4-32E7EDFE32CF}" type="presParOf" srcId="{96B95BA3-566A-C245-8CDD-1B751C32E065}" destId="{985E3964-EC12-A04F-A635-805DBB1D2166}" srcOrd="1" destOrd="0" presId="urn:microsoft.com/office/officeart/2005/8/layout/cycle2"/>
    <dgm:cxn modelId="{E5673814-AC67-5040-9C04-CBEDEE147B3A}" type="presParOf" srcId="{985E3964-EC12-A04F-A635-805DBB1D2166}" destId="{995420F6-17CA-E34B-86D8-C84EA274CB08}" srcOrd="0" destOrd="0" presId="urn:microsoft.com/office/officeart/2005/8/layout/cycle2"/>
    <dgm:cxn modelId="{38DE9761-0320-FC4F-B55C-E86743586C5E}" type="presParOf" srcId="{96B95BA3-566A-C245-8CDD-1B751C32E065}" destId="{6EF897B6-3CC3-7144-B0CB-653C584E5314}" srcOrd="2" destOrd="0" presId="urn:microsoft.com/office/officeart/2005/8/layout/cycle2"/>
    <dgm:cxn modelId="{7DB3E00E-3146-F24F-82C7-FFF0D1E84EB9}" type="presParOf" srcId="{96B95BA3-566A-C245-8CDD-1B751C32E065}" destId="{61A41A88-FFA8-C241-A6EA-C167223DEC2D}" srcOrd="3" destOrd="0" presId="urn:microsoft.com/office/officeart/2005/8/layout/cycle2"/>
    <dgm:cxn modelId="{D8526B13-BBDB-BA47-BA49-FC3067AE3BE1}" type="presParOf" srcId="{61A41A88-FFA8-C241-A6EA-C167223DEC2D}" destId="{657D40BF-7A8B-8542-8C36-B8DABF9F60FC}" srcOrd="0" destOrd="0" presId="urn:microsoft.com/office/officeart/2005/8/layout/cycle2"/>
    <dgm:cxn modelId="{6F22091F-C0C1-354B-AA19-4DB3FE20430E}" type="presParOf" srcId="{96B95BA3-566A-C245-8CDD-1B751C32E065}" destId="{B4F06382-9458-554C-B24C-1A9A1F808BA2}" srcOrd="4" destOrd="0" presId="urn:microsoft.com/office/officeart/2005/8/layout/cycle2"/>
    <dgm:cxn modelId="{42D9C975-1510-7E49-9386-CE56641EE93A}" type="presParOf" srcId="{96B95BA3-566A-C245-8CDD-1B751C32E065}" destId="{2114566A-9FFF-BE44-A993-8C03CF34E049}" srcOrd="5" destOrd="0" presId="urn:microsoft.com/office/officeart/2005/8/layout/cycle2"/>
    <dgm:cxn modelId="{8E352F44-280D-8A40-AC10-F6974906EA42}" type="presParOf" srcId="{2114566A-9FFF-BE44-A993-8C03CF34E049}" destId="{209FB6B6-77AB-AB4A-8D12-9FE0E6F617B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DA44F-BE7B-497A-9721-A37503B8E5B2}" type="doc">
      <dgm:prSet loTypeId="urn:microsoft.com/office/officeart/2005/8/layout/hChevron3" loCatId="process" qsTypeId="urn:microsoft.com/office/officeart/2005/8/quickstyle/simple1" qsCatId="simple" csTypeId="urn:microsoft.com/office/officeart/2005/8/colors/accent2_2" csCatId="accent2" phldr="1"/>
      <dgm:spPr/>
    </dgm:pt>
    <dgm:pt modelId="{CADE7C58-7C89-4E87-86E1-D9031866D4EF}">
      <dgm:prSet phldrT="[Tekst]"/>
      <dgm:spPr>
        <a:xfrm>
          <a:off x="3544" y="649294"/>
          <a:ext cx="3099156" cy="1239662"/>
        </a:xfrm>
      </dgm:spPr>
      <dgm:t>
        <a:bodyPr/>
        <a:lstStyle/>
        <a:p>
          <a:r>
            <a:rPr lang="nl-NL" smtClean="0">
              <a:latin typeface="Museo Sans 300"/>
              <a:ea typeface="+mn-ea"/>
              <a:cs typeface="+mn-cs"/>
            </a:rPr>
            <a:t>S and E factors</a:t>
          </a:r>
          <a:endParaRPr lang="nl-NL" dirty="0">
            <a:latin typeface="Museo Sans 300"/>
            <a:ea typeface="+mn-ea"/>
            <a:cs typeface="+mn-cs"/>
          </a:endParaRPr>
        </a:p>
      </dgm:t>
    </dgm:pt>
    <dgm:pt modelId="{6FE69DC6-8B34-4A76-B995-5FCB30D4DF40}" type="parTrans" cxnId="{5B1BD2C2-4580-49D8-ADE1-8666CDAAAE8A}">
      <dgm:prSet/>
      <dgm:spPr/>
      <dgm:t>
        <a:bodyPr/>
        <a:lstStyle/>
        <a:p>
          <a:endParaRPr lang="nl-NL"/>
        </a:p>
      </dgm:t>
    </dgm:pt>
    <dgm:pt modelId="{875123DD-A7F1-4716-8D6C-1D535B93B8E9}" type="sibTrans" cxnId="{5B1BD2C2-4580-49D8-ADE1-8666CDAAAE8A}">
      <dgm:prSet/>
      <dgm:spPr/>
      <dgm:t>
        <a:bodyPr/>
        <a:lstStyle/>
        <a:p>
          <a:endParaRPr lang="nl-NL"/>
        </a:p>
      </dgm:t>
    </dgm:pt>
    <dgm:pt modelId="{41EC53E6-D4A3-404B-B5C4-A4441B842B91}">
      <dgm:prSet phldrT="[Tekst]"/>
      <dgm:spPr>
        <a:xfrm>
          <a:off x="2482869" y="649294"/>
          <a:ext cx="3099156" cy="1239662"/>
        </a:xfrm>
      </dgm:spPr>
      <dgm:t>
        <a:bodyPr/>
        <a:lstStyle/>
        <a:p>
          <a:r>
            <a:rPr lang="nl-NL" smtClean="0">
              <a:latin typeface="Museo Sans 300"/>
              <a:ea typeface="+mn-ea"/>
              <a:cs typeface="+mn-cs"/>
            </a:rPr>
            <a:t>Factors influencing creditworthiness</a:t>
          </a:r>
          <a:endParaRPr lang="nl-NL" dirty="0">
            <a:latin typeface="Museo Sans 300"/>
            <a:ea typeface="+mn-ea"/>
            <a:cs typeface="+mn-cs"/>
          </a:endParaRPr>
        </a:p>
      </dgm:t>
    </dgm:pt>
    <dgm:pt modelId="{4594F0C2-B4AF-47CF-8BE9-9B98916277BF}" type="parTrans" cxnId="{FCD9BB87-2AC3-4D82-A229-93CC6C96DFBD}">
      <dgm:prSet/>
      <dgm:spPr/>
      <dgm:t>
        <a:bodyPr/>
        <a:lstStyle/>
        <a:p>
          <a:endParaRPr lang="nl-NL"/>
        </a:p>
      </dgm:t>
    </dgm:pt>
    <dgm:pt modelId="{EB69FBC2-FE95-4A9A-B593-92A391C46992}" type="sibTrans" cxnId="{FCD9BB87-2AC3-4D82-A229-93CC6C96DFBD}">
      <dgm:prSet/>
      <dgm:spPr/>
      <dgm:t>
        <a:bodyPr/>
        <a:lstStyle/>
        <a:p>
          <a:endParaRPr lang="nl-NL"/>
        </a:p>
      </dgm:t>
    </dgm:pt>
    <dgm:pt modelId="{5514BF3B-EE51-40E8-A075-3FF79BADECDB}">
      <dgm:prSet phldrT="[Tekst]"/>
      <dgm:spPr>
        <a:xfrm>
          <a:off x="4962195" y="649294"/>
          <a:ext cx="3099156" cy="1239662"/>
        </a:xfrm>
      </dgm:spPr>
      <dgm:t>
        <a:bodyPr/>
        <a:lstStyle/>
        <a:p>
          <a:r>
            <a:rPr lang="nl-NL" smtClean="0">
              <a:latin typeface="Museo Sans 300"/>
              <a:ea typeface="+mn-ea"/>
              <a:cs typeface="+mn-cs"/>
            </a:rPr>
            <a:t>Credit risk indicators</a:t>
          </a:r>
          <a:endParaRPr lang="nl-NL" dirty="0">
            <a:latin typeface="Museo Sans 300"/>
            <a:ea typeface="+mn-ea"/>
            <a:cs typeface="+mn-cs"/>
          </a:endParaRPr>
        </a:p>
      </dgm:t>
    </dgm:pt>
    <dgm:pt modelId="{FCC58EF0-A716-4BCF-A685-7997D1E57EB2}" type="parTrans" cxnId="{7C22EB11-4613-4EB6-812E-1B1CC293C725}">
      <dgm:prSet/>
      <dgm:spPr/>
      <dgm:t>
        <a:bodyPr/>
        <a:lstStyle/>
        <a:p>
          <a:endParaRPr lang="nl-NL"/>
        </a:p>
      </dgm:t>
    </dgm:pt>
    <dgm:pt modelId="{8E0751DF-FB9A-4AD1-B635-220D9BD996BE}" type="sibTrans" cxnId="{7C22EB11-4613-4EB6-812E-1B1CC293C725}">
      <dgm:prSet/>
      <dgm:spPr/>
      <dgm:t>
        <a:bodyPr/>
        <a:lstStyle/>
        <a:p>
          <a:endParaRPr lang="nl-NL"/>
        </a:p>
      </dgm:t>
    </dgm:pt>
    <dgm:pt modelId="{5F322AFE-6B27-4B8F-9843-809A428D2B6D}" type="pres">
      <dgm:prSet presAssocID="{102DA44F-BE7B-497A-9721-A37503B8E5B2}" presName="Name0" presStyleCnt="0">
        <dgm:presLayoutVars>
          <dgm:dir/>
          <dgm:resizeHandles val="exact"/>
        </dgm:presLayoutVars>
      </dgm:prSet>
      <dgm:spPr/>
    </dgm:pt>
    <dgm:pt modelId="{87E4D816-55E2-4F4A-B2EC-09886F4E6127}" type="pres">
      <dgm:prSet presAssocID="{CADE7C58-7C89-4E87-86E1-D9031866D4EF}" presName="parTxOnly" presStyleLbl="node1" presStyleIdx="0" presStyleCnt="3">
        <dgm:presLayoutVars>
          <dgm:bulletEnabled val="1"/>
        </dgm:presLayoutVars>
      </dgm:prSet>
      <dgm:spPr>
        <a:prstGeom prst="homePlate">
          <a:avLst/>
        </a:prstGeom>
      </dgm:spPr>
      <dgm:t>
        <a:bodyPr/>
        <a:lstStyle/>
        <a:p>
          <a:endParaRPr lang="nl-NL"/>
        </a:p>
      </dgm:t>
    </dgm:pt>
    <dgm:pt modelId="{58D4B8F5-234A-4267-843B-07846395F178}" type="pres">
      <dgm:prSet presAssocID="{875123DD-A7F1-4716-8D6C-1D535B93B8E9}" presName="parSpace" presStyleCnt="0"/>
      <dgm:spPr/>
    </dgm:pt>
    <dgm:pt modelId="{0647E02E-9077-4C64-9119-B88D854B3B6A}" type="pres">
      <dgm:prSet presAssocID="{41EC53E6-D4A3-404B-B5C4-A4441B842B91}" presName="parTxOnly" presStyleLbl="node1" presStyleIdx="1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nl-NL"/>
        </a:p>
      </dgm:t>
    </dgm:pt>
    <dgm:pt modelId="{FC633926-217E-4DC3-9A1E-0FB381BC8D16}" type="pres">
      <dgm:prSet presAssocID="{EB69FBC2-FE95-4A9A-B593-92A391C46992}" presName="parSpace" presStyleCnt="0"/>
      <dgm:spPr/>
    </dgm:pt>
    <dgm:pt modelId="{63130CAC-D003-4B13-9D49-55279A1E7463}" type="pres">
      <dgm:prSet presAssocID="{5514BF3B-EE51-40E8-A075-3FF79BADECDB}" presName="parTxOnly" presStyleLbl="node1" presStyleIdx="2" presStyleCnt="3">
        <dgm:presLayoutVars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nl-NL"/>
        </a:p>
      </dgm:t>
    </dgm:pt>
  </dgm:ptLst>
  <dgm:cxnLst>
    <dgm:cxn modelId="{7453F6C5-365C-3F4F-8DDF-BBD7530D4D52}" type="presOf" srcId="{5514BF3B-EE51-40E8-A075-3FF79BADECDB}" destId="{63130CAC-D003-4B13-9D49-55279A1E7463}" srcOrd="0" destOrd="0" presId="urn:microsoft.com/office/officeart/2005/8/layout/hChevron3"/>
    <dgm:cxn modelId="{FCD9BB87-2AC3-4D82-A229-93CC6C96DFBD}" srcId="{102DA44F-BE7B-497A-9721-A37503B8E5B2}" destId="{41EC53E6-D4A3-404B-B5C4-A4441B842B91}" srcOrd="1" destOrd="0" parTransId="{4594F0C2-B4AF-47CF-8BE9-9B98916277BF}" sibTransId="{EB69FBC2-FE95-4A9A-B593-92A391C46992}"/>
    <dgm:cxn modelId="{7C22EB11-4613-4EB6-812E-1B1CC293C725}" srcId="{102DA44F-BE7B-497A-9721-A37503B8E5B2}" destId="{5514BF3B-EE51-40E8-A075-3FF79BADECDB}" srcOrd="2" destOrd="0" parTransId="{FCC58EF0-A716-4BCF-A685-7997D1E57EB2}" sibTransId="{8E0751DF-FB9A-4AD1-B635-220D9BD996BE}"/>
    <dgm:cxn modelId="{5B1BD2C2-4580-49D8-ADE1-8666CDAAAE8A}" srcId="{102DA44F-BE7B-497A-9721-A37503B8E5B2}" destId="{CADE7C58-7C89-4E87-86E1-D9031866D4EF}" srcOrd="0" destOrd="0" parTransId="{6FE69DC6-8B34-4A76-B995-5FCB30D4DF40}" sibTransId="{875123DD-A7F1-4716-8D6C-1D535B93B8E9}"/>
    <dgm:cxn modelId="{FBC3940A-959C-9445-A11F-4C7F0E0E1D1A}" type="presOf" srcId="{CADE7C58-7C89-4E87-86E1-D9031866D4EF}" destId="{87E4D816-55E2-4F4A-B2EC-09886F4E6127}" srcOrd="0" destOrd="0" presId="urn:microsoft.com/office/officeart/2005/8/layout/hChevron3"/>
    <dgm:cxn modelId="{16ACC140-8262-534F-919C-66F647B594B9}" type="presOf" srcId="{102DA44F-BE7B-497A-9721-A37503B8E5B2}" destId="{5F322AFE-6B27-4B8F-9843-809A428D2B6D}" srcOrd="0" destOrd="0" presId="urn:microsoft.com/office/officeart/2005/8/layout/hChevron3"/>
    <dgm:cxn modelId="{DCA9D7DB-10F5-8F4C-AD40-1F32B6FBCFDB}" type="presOf" srcId="{41EC53E6-D4A3-404B-B5C4-A4441B842B91}" destId="{0647E02E-9077-4C64-9119-B88D854B3B6A}" srcOrd="0" destOrd="0" presId="urn:microsoft.com/office/officeart/2005/8/layout/hChevron3"/>
    <dgm:cxn modelId="{B1EC1EE1-BF9B-4F4F-B039-16579EC87C83}" type="presParOf" srcId="{5F322AFE-6B27-4B8F-9843-809A428D2B6D}" destId="{87E4D816-55E2-4F4A-B2EC-09886F4E6127}" srcOrd="0" destOrd="0" presId="urn:microsoft.com/office/officeart/2005/8/layout/hChevron3"/>
    <dgm:cxn modelId="{90B7F025-9FB1-514E-A5BF-0F6FAE670A15}" type="presParOf" srcId="{5F322AFE-6B27-4B8F-9843-809A428D2B6D}" destId="{58D4B8F5-234A-4267-843B-07846395F178}" srcOrd="1" destOrd="0" presId="urn:microsoft.com/office/officeart/2005/8/layout/hChevron3"/>
    <dgm:cxn modelId="{27F45AC1-BF51-B743-B4DD-76FE93F4436E}" type="presParOf" srcId="{5F322AFE-6B27-4B8F-9843-809A428D2B6D}" destId="{0647E02E-9077-4C64-9119-B88D854B3B6A}" srcOrd="2" destOrd="0" presId="urn:microsoft.com/office/officeart/2005/8/layout/hChevron3"/>
    <dgm:cxn modelId="{3CFD9DEF-7108-4741-B482-AFF53CEDE881}" type="presParOf" srcId="{5F322AFE-6B27-4B8F-9843-809A428D2B6D}" destId="{FC633926-217E-4DC3-9A1E-0FB381BC8D16}" srcOrd="3" destOrd="0" presId="urn:microsoft.com/office/officeart/2005/8/layout/hChevron3"/>
    <dgm:cxn modelId="{6609A4E6-01C9-264E-B766-E9223B49432B}" type="presParOf" srcId="{5F322AFE-6B27-4B8F-9843-809A428D2B6D}" destId="{63130CAC-D003-4B13-9D49-55279A1E7463}" srcOrd="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93A692-4CEE-B946-8432-D94A804D0B73}">
      <dsp:nvSpPr>
        <dsp:cNvPr id="0" name=""/>
        <dsp:cNvSpPr/>
      </dsp:nvSpPr>
      <dsp:spPr>
        <a:xfrm>
          <a:off x="3570012" y="288"/>
          <a:ext cx="1517625" cy="1517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/>
            <a:t>Fundamental</a:t>
          </a:r>
          <a:r>
            <a:rPr lang="nl-NL" sz="1400" kern="1200" dirty="0" smtClean="0"/>
            <a:t> analysis</a:t>
          </a:r>
          <a:endParaRPr lang="nl-NL" sz="1400" kern="1200" dirty="0"/>
        </a:p>
      </dsp:txBody>
      <dsp:txXfrm>
        <a:off x="3792263" y="222539"/>
        <a:ext cx="1073123" cy="1073123"/>
      </dsp:txXfrm>
    </dsp:sp>
    <dsp:sp modelId="{985E3964-EC12-A04F-A635-805DBB1D2166}">
      <dsp:nvSpPr>
        <dsp:cNvPr id="0" name=""/>
        <dsp:cNvSpPr/>
      </dsp:nvSpPr>
      <dsp:spPr>
        <a:xfrm rot="3600000">
          <a:off x="4691102" y="1479926"/>
          <a:ext cx="403501" cy="512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/>
        </a:p>
      </dsp:txBody>
      <dsp:txXfrm>
        <a:off x="4721365" y="1529950"/>
        <a:ext cx="282451" cy="307318"/>
      </dsp:txXfrm>
    </dsp:sp>
    <dsp:sp modelId="{6EF897B6-3CC3-7144-B0CB-653C584E5314}">
      <dsp:nvSpPr>
        <dsp:cNvPr id="0" name=""/>
        <dsp:cNvSpPr/>
      </dsp:nvSpPr>
      <dsp:spPr>
        <a:xfrm>
          <a:off x="4709487" y="1973916"/>
          <a:ext cx="1517625" cy="1517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/>
            <a:t>Selection</a:t>
          </a:r>
          <a:r>
            <a:rPr lang="nl-NL" sz="1400" kern="1200" dirty="0" smtClean="0"/>
            <a:t> in </a:t>
          </a:r>
          <a:r>
            <a:rPr lang="nl-NL" sz="1400" kern="1200" dirty="0" err="1" smtClean="0"/>
            <a:t>concentrated</a:t>
          </a:r>
          <a:r>
            <a:rPr lang="nl-NL" sz="1400" kern="1200" dirty="0" smtClean="0"/>
            <a:t> portfolio</a:t>
          </a:r>
          <a:endParaRPr lang="nl-NL" sz="1400" kern="1200" dirty="0"/>
        </a:p>
      </dsp:txBody>
      <dsp:txXfrm>
        <a:off x="4931738" y="2196167"/>
        <a:ext cx="1073123" cy="1073123"/>
      </dsp:txXfrm>
    </dsp:sp>
    <dsp:sp modelId="{61A41A88-FFA8-C241-A6EA-C167223DEC2D}">
      <dsp:nvSpPr>
        <dsp:cNvPr id="0" name=""/>
        <dsp:cNvSpPr/>
      </dsp:nvSpPr>
      <dsp:spPr>
        <a:xfrm rot="10800000">
          <a:off x="4138494" y="2476630"/>
          <a:ext cx="403501" cy="512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/>
        </a:p>
      </dsp:txBody>
      <dsp:txXfrm rot="10800000">
        <a:off x="4259544" y="2579070"/>
        <a:ext cx="282451" cy="307318"/>
      </dsp:txXfrm>
    </dsp:sp>
    <dsp:sp modelId="{B4F06382-9458-554C-B24C-1A9A1F808BA2}">
      <dsp:nvSpPr>
        <dsp:cNvPr id="0" name=""/>
        <dsp:cNvSpPr/>
      </dsp:nvSpPr>
      <dsp:spPr>
        <a:xfrm>
          <a:off x="2430538" y="1973916"/>
          <a:ext cx="1517625" cy="15176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400" kern="1200" dirty="0" err="1" smtClean="0"/>
            <a:t>Deep</a:t>
          </a:r>
          <a:r>
            <a:rPr lang="nl-NL" sz="1400" kern="1200" dirty="0" smtClean="0"/>
            <a:t> engagement</a:t>
          </a:r>
          <a:endParaRPr lang="nl-NL" sz="1400" kern="1200" dirty="0"/>
        </a:p>
      </dsp:txBody>
      <dsp:txXfrm>
        <a:off x="2652789" y="2196167"/>
        <a:ext cx="1073123" cy="1073123"/>
      </dsp:txXfrm>
    </dsp:sp>
    <dsp:sp modelId="{2114566A-9FFF-BE44-A993-8C03CF34E049}">
      <dsp:nvSpPr>
        <dsp:cNvPr id="0" name=""/>
        <dsp:cNvSpPr/>
      </dsp:nvSpPr>
      <dsp:spPr>
        <a:xfrm rot="18000000">
          <a:off x="3551627" y="1499706"/>
          <a:ext cx="403501" cy="512198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nl-NL" sz="1200" kern="1200"/>
        </a:p>
      </dsp:txBody>
      <dsp:txXfrm>
        <a:off x="3581890" y="1654562"/>
        <a:ext cx="282451" cy="307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E4D816-55E2-4F4A-B2EC-09886F4E6127}">
      <dsp:nvSpPr>
        <dsp:cNvPr id="0" name=""/>
        <dsp:cNvSpPr/>
      </dsp:nvSpPr>
      <dsp:spPr>
        <a:xfrm>
          <a:off x="3544" y="0"/>
          <a:ext cx="3099156" cy="121755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346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>
              <a:latin typeface="Museo Sans 300"/>
              <a:ea typeface="+mn-ea"/>
              <a:cs typeface="+mn-cs"/>
            </a:rPr>
            <a:t>S and E factors</a:t>
          </a:r>
          <a:endParaRPr lang="nl-NL" sz="1900" kern="1200" dirty="0">
            <a:latin typeface="Museo Sans 300"/>
            <a:ea typeface="+mn-ea"/>
            <a:cs typeface="+mn-cs"/>
          </a:endParaRPr>
        </a:p>
      </dsp:txBody>
      <dsp:txXfrm>
        <a:off x="3544" y="0"/>
        <a:ext cx="2794767" cy="1217557"/>
      </dsp:txXfrm>
    </dsp:sp>
    <dsp:sp modelId="{0647E02E-9077-4C64-9119-B88D854B3B6A}">
      <dsp:nvSpPr>
        <dsp:cNvPr id="0" name=""/>
        <dsp:cNvSpPr/>
      </dsp:nvSpPr>
      <dsp:spPr>
        <a:xfrm>
          <a:off x="2482869" y="0"/>
          <a:ext cx="3099156" cy="12175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>
              <a:latin typeface="Museo Sans 300"/>
              <a:ea typeface="+mn-ea"/>
              <a:cs typeface="+mn-cs"/>
            </a:rPr>
            <a:t>Factors influencing creditworthiness</a:t>
          </a:r>
          <a:endParaRPr lang="nl-NL" sz="1900" kern="1200" dirty="0">
            <a:latin typeface="Museo Sans 300"/>
            <a:ea typeface="+mn-ea"/>
            <a:cs typeface="+mn-cs"/>
          </a:endParaRPr>
        </a:p>
      </dsp:txBody>
      <dsp:txXfrm>
        <a:off x="3091648" y="0"/>
        <a:ext cx="1881599" cy="1217557"/>
      </dsp:txXfrm>
    </dsp:sp>
    <dsp:sp modelId="{63130CAC-D003-4B13-9D49-55279A1E7463}">
      <dsp:nvSpPr>
        <dsp:cNvPr id="0" name=""/>
        <dsp:cNvSpPr/>
      </dsp:nvSpPr>
      <dsp:spPr>
        <a:xfrm>
          <a:off x="4962195" y="0"/>
          <a:ext cx="3099156" cy="1217557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010" tIns="50673" rIns="25337" bIns="50673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1900" kern="1200" smtClean="0">
              <a:latin typeface="Museo Sans 300"/>
              <a:ea typeface="+mn-ea"/>
              <a:cs typeface="+mn-cs"/>
            </a:rPr>
            <a:t>Credit risk indicators</a:t>
          </a:r>
          <a:endParaRPr lang="nl-NL" sz="1900" kern="1200" dirty="0">
            <a:latin typeface="Museo Sans 300"/>
            <a:ea typeface="+mn-ea"/>
            <a:cs typeface="+mn-cs"/>
          </a:endParaRPr>
        </a:p>
      </dsp:txBody>
      <dsp:txXfrm>
        <a:off x="5570974" y="0"/>
        <a:ext cx="1881599" cy="12175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81691-3632-4255-BAA2-83153E67DD9B}" type="datetimeFigureOut">
              <a:rPr lang="en-GB" smtClean="0"/>
              <a:t>4/22/19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80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B52B72-B3C2-429E-98BE-52C467AD6F7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12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60D38-5363-478B-8A92-E586F61521FB}" type="datetimeFigureOut">
              <a:rPr lang="de-DE" smtClean="0"/>
              <a:t>4/22/19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5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8DBB7-8634-446A-BC45-0FE07B6C411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496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793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Ch2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Veel maatschappelijke baten en lasten zijn ‘</a:t>
            </a:r>
            <a:r>
              <a:rPr lang="nl-NL" sz="1200" dirty="0" err="1"/>
              <a:t>externaliteiten</a:t>
            </a:r>
            <a:r>
              <a:rPr lang="nl-NL" sz="1200" dirty="0"/>
              <a:t>’ en dus financieel niet relevant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dirty="0"/>
              <a:t>Andere uitkomst = andere beslissing</a:t>
            </a:r>
            <a:endParaRPr lang="en-US" sz="16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E8DBB7-8634-446A-BC45-0FE07B6C411A}" type="slidenum">
              <a:rPr lang="de-DE" smtClean="0"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2741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9D150-0B2A-4AC8-8870-E3FEB601FC81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8541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chtergrondTitel"/>
          <p:cNvPicPr>
            <a:picLocks noSelect="1"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21"/>
            <a:ext cx="9144000" cy="5148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1949" y="1502803"/>
            <a:ext cx="8239125" cy="746522"/>
          </a:xfrm>
        </p:spPr>
        <p:txBody>
          <a:bodyPr anchor="b"/>
          <a:lstStyle>
            <a:lvl1pPr algn="l">
              <a:defRPr lang="en-US" sz="3500" kern="1200" baseline="0" dirty="0" smtClean="0">
                <a:solidFill>
                  <a:srgbClr val="2870AC"/>
                </a:solidFill>
                <a:latin typeface="Museo Sans 700" panose="02000000000000000000" pitchFamily="50" charset="0"/>
                <a:ea typeface="+mj-ea"/>
                <a:cs typeface="+mj-cs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1948" y="2173125"/>
            <a:ext cx="8239125" cy="198600"/>
          </a:xfrm>
        </p:spPr>
        <p:txBody>
          <a:bodyPr>
            <a:no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Name of presentation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" r="-1"/>
          <a:stretch/>
        </p:blipFill>
        <p:spPr>
          <a:xfrm>
            <a:off x="-6485" y="2752726"/>
            <a:ext cx="9144000" cy="2085974"/>
          </a:xfrm>
          <a:prstGeom prst="rect">
            <a:avLst/>
          </a:prstGeom>
        </p:spPr>
      </p:pic>
      <p:sp>
        <p:nvSpPr>
          <p:cNvPr id="6" name="Ondertitel 2"/>
          <p:cNvSpPr txBox="1">
            <a:spLocks/>
          </p:cNvSpPr>
          <p:nvPr userDrawn="1"/>
        </p:nvSpPr>
        <p:spPr>
          <a:xfrm>
            <a:off x="355463" y="4914394"/>
            <a:ext cx="5400000" cy="246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 cap="none" baseline="0">
                <a:solidFill>
                  <a:srgbClr val="171C54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52152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4305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6458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86112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607640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129168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0696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72224" indent="0" algn="ctr" defTabSz="1043056" rtl="0" eaLnBrk="1" latinLnBrk="0" hangingPunct="1">
              <a:spcBef>
                <a:spcPct val="20000"/>
              </a:spcBef>
              <a:buFont typeface="Arial" pitchFamily="34" charset="0"/>
              <a:buNone/>
              <a:defRPr sz="2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RSM - a force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for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</a:t>
            </a:r>
            <a:r>
              <a:rPr lang="nl-NL" sz="700" b="0" i="0" u="none" strike="noStrike" kern="1200" cap="none" baseline="0" dirty="0" err="1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positive</a:t>
            </a:r>
            <a:r>
              <a:rPr lang="nl-NL" sz="700" b="0" i="0" u="none" strike="noStrike" kern="1200" cap="none" baseline="0" dirty="0">
                <a:solidFill>
                  <a:srgbClr val="171C54"/>
                </a:solidFill>
                <a:latin typeface="Museo Sans 900"/>
                <a:ea typeface="+mn-ea"/>
                <a:cs typeface="Museo Sans 900"/>
              </a:rPr>
              <a:t> change</a:t>
            </a:r>
          </a:p>
        </p:txBody>
      </p:sp>
    </p:spTree>
    <p:extLst>
      <p:ext uri="{BB962C8B-B14F-4D97-AF65-F5344CB8AC3E}">
        <p14:creationId xmlns:p14="http://schemas.microsoft.com/office/powerpoint/2010/main" val="251526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37D5-A509-4951-A2F0-A91673EED119}" type="datetime1">
              <a:rPr lang="de-DE" smtClean="0"/>
              <a:t>4/22/19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2880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7A487-5E04-483E-AB03-D11FA24AB203}" type="datetime1">
              <a:rPr lang="de-DE" smtClean="0"/>
              <a:t>4/22/19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7069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79759-9915-46DF-A699-E4261D8EE45C}" type="datetime1">
              <a:rPr lang="de-DE" smtClean="0"/>
              <a:t>4/22/19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(use for presentation title)</a:t>
            </a:r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A8E426-1013-4DA1-9982-506C918562F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4593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l-NL">
              <a:cs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7E638-E927-484A-B90E-FEC4272E8DB2}" type="slidenum">
              <a:rPr lang="nl-NL">
                <a:cs typeface="Arial"/>
              </a:rPr>
              <a:pPr/>
              <a:t>‹nr.›</a:t>
            </a:fld>
            <a:endParaRPr lang="nl-NL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09522099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EnBlauweBalk"/>
          <p:cNvPicPr>
            <a:picLocks noSelect="1"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2" y="0"/>
            <a:ext cx="9131576" cy="51435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7200" y="4767263"/>
            <a:ext cx="705462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fld id="{3EAA612B-0309-4CB3-9B61-E11374A84A0F}" type="datetime1">
              <a:rPr lang="de-DE" smtClean="0"/>
              <a:t>4/22/19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26527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4"/>
                </a:solidFill>
              </a:defRPr>
            </a:lvl1pPr>
          </a:lstStyle>
          <a:p>
            <a:r>
              <a:rPr lang="en-US"/>
              <a:t>Footer text (use for presentation title)</a:t>
            </a:r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68054" y="4767263"/>
            <a:ext cx="624254" cy="2738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accent4"/>
                </a:solidFill>
              </a:defRPr>
            </a:lvl1pPr>
          </a:lstStyle>
          <a:p>
            <a:fld id="{25A8E426-1013-4DA1-9982-506C918562F2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00" y="990600"/>
            <a:ext cx="8425108" cy="36742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00" y="273844"/>
            <a:ext cx="7084800" cy="35920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554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rgbClr val="2870AC"/>
          </a:solidFill>
          <a:latin typeface="Museo Sans 700" panose="02000000000000000000" pitchFamily="50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Museo Sans 500" panose="02000000000000000000" pitchFamily="50" charset="0"/>
          <a:ea typeface="+mn-ea"/>
          <a:cs typeface="+mn-cs"/>
        </a:defRPr>
      </a:lvl1pPr>
      <a:lvl2pPr marL="17780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619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97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7550" indent="-171450" algn="l" defTabSz="6858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1.bin"/><Relationship Id="rId5" Type="http://schemas.openxmlformats.org/officeDocument/2006/relationships/package" Target="../embeddings/Microsoft_Word-document1.docx"/><Relationship Id="rId6" Type="http://schemas.openxmlformats.org/officeDocument/2006/relationships/image" Target="../media/image13.emf"/><Relationship Id="rId7" Type="http://schemas.openxmlformats.org/officeDocument/2006/relationships/image" Target="../media/image4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5.xml"/><Relationship Id="rId2" Type="http://schemas.openxmlformats.org/officeDocument/2006/relationships/diagramData" Target="../diagrams/data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2ahUKEwih49CS3L_eAhVJalAKHUwIAmcQjRx6BAgBEAU&amp;url=https://sdgcompass.org/sdgs/sdg-8/&amp;psig=AOvVaw1VbW2T3c-A_b-wW11MyPWI&amp;ust=1541592068814729" TargetMode="External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687" y="685217"/>
            <a:ext cx="8239125" cy="746522"/>
          </a:xfrm>
        </p:spPr>
        <p:txBody>
          <a:bodyPr/>
          <a:lstStyle/>
          <a:p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Sustainable</a:t>
            </a:r>
            <a:r>
              <a:rPr lang="de-DE" dirty="0" smtClean="0"/>
              <a:t> </a:t>
            </a:r>
            <a:r>
              <a:rPr lang="de-DE" dirty="0" err="1" smtClean="0"/>
              <a:t>Finance</a:t>
            </a:r>
            <a:endParaRPr lang="de-D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1745" y="1798339"/>
            <a:ext cx="8218962" cy="807628"/>
          </a:xfrm>
        </p:spPr>
        <p:txBody>
          <a:bodyPr/>
          <a:lstStyle/>
          <a:p>
            <a:r>
              <a:rPr lang="de-DE" sz="1400" dirty="0" smtClean="0">
                <a:solidFill>
                  <a:schemeClr val="accent6">
                    <a:lumMod val="50000"/>
                  </a:schemeClr>
                </a:solidFill>
              </a:rPr>
              <a:t>Dirk Schoenmaker, </a:t>
            </a:r>
            <a:r>
              <a:rPr lang="de-DE" sz="1400" dirty="0" smtClean="0">
                <a:solidFill>
                  <a:schemeClr val="accent6">
                    <a:lumMod val="50000"/>
                  </a:schemeClr>
                </a:solidFill>
              </a:rPr>
              <a:t>Erasmus University </a:t>
            </a:r>
            <a:r>
              <a:rPr lang="de-DE" sz="1400" dirty="0" err="1" smtClean="0">
                <a:solidFill>
                  <a:schemeClr val="accent6">
                    <a:lumMod val="50000"/>
                  </a:schemeClr>
                </a:solidFill>
              </a:rPr>
              <a:t>and</a:t>
            </a:r>
            <a:r>
              <a:rPr lang="de-DE" sz="1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de-DE" sz="1400" dirty="0" err="1" smtClean="0">
                <a:solidFill>
                  <a:schemeClr val="accent6">
                    <a:lumMod val="50000"/>
                  </a:schemeClr>
                </a:solidFill>
              </a:rPr>
              <a:t>Bruegel</a:t>
            </a:r>
            <a:endParaRPr lang="de-DE" sz="1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de-DE" sz="1400" dirty="0" smtClean="0">
                <a:solidFill>
                  <a:schemeClr val="accent6">
                    <a:lumMod val="50000"/>
                  </a:schemeClr>
                </a:solidFill>
              </a:rPr>
              <a:t>30 April 2019, </a:t>
            </a:r>
            <a:r>
              <a:rPr lang="de-DE" sz="1400" dirty="0" err="1" smtClean="0">
                <a:solidFill>
                  <a:schemeClr val="accent6">
                    <a:lumMod val="50000"/>
                  </a:schemeClr>
                </a:solidFill>
              </a:rPr>
              <a:t>Bruegel</a:t>
            </a:r>
            <a:endParaRPr lang="de-DE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226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50159" y="160301"/>
            <a:ext cx="6887364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81630" tIns="40815" rIns="81630" bIns="40815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dirty="0" smtClean="0">
                <a:solidFill>
                  <a:srgbClr val="2870AC"/>
                </a:solidFill>
                <a:latin typeface="Arial"/>
                <a:cs typeface="Arial"/>
              </a:rPr>
              <a:t>Managing sustainable development</a:t>
            </a:r>
          </a:p>
          <a:p>
            <a:pPr>
              <a:buClr>
                <a:srgbClr val="0070C0"/>
              </a:buClr>
            </a:pPr>
            <a:endParaRPr lang="en-GB" sz="23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53160"/>
            <a:ext cx="9144000" cy="388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91372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325188" y="152172"/>
            <a:ext cx="7107129" cy="432197"/>
          </a:xfrm>
        </p:spPr>
        <p:txBody>
          <a:bodyPr lIns="71561" tIns="35780" rIns="71561" bIns="35780" anchor="ctr">
            <a:noAutofit/>
          </a:bodyPr>
          <a:lstStyle/>
          <a:p>
            <a:pPr eaLnBrk="1" hangingPunct="1">
              <a:defRPr/>
            </a:pPr>
            <a:r>
              <a:rPr lang="en-US" sz="3100" dirty="0" smtClean="0"/>
              <a:t>Perspectives on externalities</a:t>
            </a:r>
            <a:endParaRPr lang="en-US" sz="3100" dirty="0"/>
          </a:p>
        </p:txBody>
      </p:sp>
      <p:sp>
        <p:nvSpPr>
          <p:cNvPr id="6148" name="Tijdelijke aanduiding voor inhoud 3"/>
          <p:cNvSpPr>
            <a:spLocks noGrp="1"/>
          </p:cNvSpPr>
          <p:nvPr>
            <p:ph idx="4294967295"/>
          </p:nvPr>
        </p:nvSpPr>
        <p:spPr>
          <a:xfrm>
            <a:off x="406879" y="3840954"/>
            <a:ext cx="8371854" cy="921546"/>
          </a:xfrm>
        </p:spPr>
        <p:txBody>
          <a:bodyPr lIns="71561" tIns="35780" rIns="71561" bIns="35780">
            <a:noAutofit/>
          </a:bodyPr>
          <a:lstStyle/>
          <a:p>
            <a:pPr marL="285750" lvl="0" indent="-285750">
              <a:lnSpc>
                <a:spcPct val="120000"/>
              </a:lnSpc>
              <a:buFont typeface="Arial"/>
              <a:buChar char="•"/>
            </a:pPr>
            <a:endParaRPr lang="en-GB" sz="1800" dirty="0"/>
          </a:p>
          <a:p>
            <a:pPr marL="342900" lvl="0" indent="-342900">
              <a:lnSpc>
                <a:spcPct val="120000"/>
              </a:lnSpc>
              <a:buFont typeface="Wingdings" charset="2"/>
              <a:buChar char="Ø"/>
            </a:pPr>
            <a:r>
              <a:rPr lang="en-GB" sz="2400" dirty="0" smtClean="0"/>
              <a:t>Sustainable development: I = F + S + E</a:t>
            </a:r>
            <a:endParaRPr lang="en-GB" sz="17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455" y="1978819"/>
            <a:ext cx="818013" cy="1859756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6809196" y="1473986"/>
            <a:ext cx="2107406" cy="907258"/>
          </a:xfrm>
          <a:prstGeom prst="wedgeRoundRectCallout">
            <a:avLst>
              <a:gd name="adj1" fmla="val -57105"/>
              <a:gd name="adj2" fmla="val 2313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6920107" y="1507249"/>
            <a:ext cx="2035969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200" dirty="0"/>
              <a:t>Ecologist</a:t>
            </a:r>
            <a:r>
              <a:rPr lang="en-US" sz="1200" dirty="0" smtClean="0"/>
              <a:t>:</a:t>
            </a:r>
          </a:p>
          <a:p>
            <a:pPr lvl="0">
              <a:lnSpc>
                <a:spcPct val="120000"/>
              </a:lnSpc>
            </a:pPr>
            <a:r>
              <a:rPr lang="en-US" sz="1200" dirty="0" smtClean="0"/>
              <a:t>need </a:t>
            </a:r>
            <a:r>
              <a:rPr lang="en-US" sz="1200" dirty="0"/>
              <a:t>to operate </a:t>
            </a:r>
            <a:r>
              <a:rPr lang="en-US" sz="1200" dirty="0" smtClean="0"/>
              <a:t>within planetary boundaries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11" y="1981198"/>
            <a:ext cx="818013" cy="1859756"/>
          </a:xfrm>
          <a:prstGeom prst="rect">
            <a:avLst/>
          </a:prstGeom>
        </p:spPr>
      </p:pic>
      <p:sp>
        <p:nvSpPr>
          <p:cNvPr id="8" name="Rounded Rectangular Callout 7"/>
          <p:cNvSpPr/>
          <p:nvPr/>
        </p:nvSpPr>
        <p:spPr>
          <a:xfrm>
            <a:off x="3317066" y="938209"/>
            <a:ext cx="2107406" cy="907258"/>
          </a:xfrm>
          <a:prstGeom prst="wedgeRoundRectCallout">
            <a:avLst>
              <a:gd name="adj1" fmla="val -7952"/>
              <a:gd name="adj2" fmla="val 69586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448500" y="979586"/>
            <a:ext cx="1904535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US" sz="1200" dirty="0"/>
              <a:t>Human rights advocate: ensuring every person’s claim to life’s essentials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901" y="1974055"/>
            <a:ext cx="818013" cy="1859756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02355" y="1173958"/>
            <a:ext cx="2107406" cy="907258"/>
          </a:xfrm>
          <a:prstGeom prst="wedgeRoundRectCallout">
            <a:avLst>
              <a:gd name="adj1" fmla="val 50692"/>
              <a:gd name="adj2" fmla="val 72737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164214" y="1215335"/>
            <a:ext cx="1974110" cy="75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20000"/>
              </a:lnSpc>
            </a:pPr>
            <a:r>
              <a:rPr lang="en-GB" sz="1200" dirty="0" smtClean="0"/>
              <a:t>Economist:</a:t>
            </a:r>
          </a:p>
          <a:p>
            <a:pPr lvl="0">
              <a:lnSpc>
                <a:spcPct val="120000"/>
              </a:lnSpc>
            </a:pPr>
            <a:r>
              <a:rPr lang="en-GB" sz="1200" dirty="0" smtClean="0"/>
              <a:t>a public good </a:t>
            </a:r>
            <a:r>
              <a:rPr lang="en-GB" sz="1200" dirty="0"/>
              <a:t>which is not priced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46960" y="2499360"/>
            <a:ext cx="369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F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6720" y="2499360"/>
            <a:ext cx="3786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</a:t>
            </a:r>
            <a:endParaRPr lang="en-GB" sz="28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1720" y="2499360"/>
            <a:ext cx="3898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E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63271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  <p:bldP spid="3" grpId="0" animBg="1"/>
      <p:bldP spid="4" grpId="0"/>
      <p:bldP spid="8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13169" y="135640"/>
            <a:ext cx="4977463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81630" tIns="40815" rIns="81630" bIns="4081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sz="2600" dirty="0" smtClean="0">
                <a:solidFill>
                  <a:srgbClr val="2870AC"/>
                </a:solidFill>
                <a:latin typeface="Arial"/>
                <a:cs typeface="Arial"/>
              </a:rPr>
              <a:t>Principles of sustainable finance</a:t>
            </a:r>
          </a:p>
          <a:p>
            <a:pPr>
              <a:buClr>
                <a:srgbClr val="0070C0"/>
              </a:buClr>
            </a:pPr>
            <a:endParaRPr lang="en-GB" sz="2300" dirty="0">
              <a:solidFill>
                <a:srgbClr val="2870AC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927635"/>
              </p:ext>
            </p:extLst>
          </p:nvPr>
        </p:nvGraphicFramePr>
        <p:xfrm>
          <a:off x="163454" y="1638104"/>
          <a:ext cx="5672315" cy="24144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9" name="Document" r:id="rId5" imgW="5905500" imgH="2159000" progId="Word.Document.12">
                  <p:embed/>
                </p:oleObj>
              </mc:Choice>
              <mc:Fallback>
                <p:oleObj name="Document" r:id="rId5" imgW="5905500" imgH="2159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3454" y="1638104"/>
                        <a:ext cx="5672315" cy="24144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Afbeelding 4" descr="Schoenmaker_hb.pd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r="16947"/>
          <a:stretch/>
        </p:blipFill>
        <p:spPr>
          <a:xfrm>
            <a:off x="5575969" y="0"/>
            <a:ext cx="3568031" cy="515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9015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12" y="206406"/>
            <a:ext cx="7395947" cy="359202"/>
          </a:xfrm>
        </p:spPr>
        <p:txBody>
          <a:bodyPr/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Blind spots of the financial system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258" y="1072075"/>
            <a:ext cx="2827238" cy="358110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nl-NL" sz="1800" dirty="0" err="1" smtClean="0"/>
              <a:t>Integrated</a:t>
            </a:r>
            <a:r>
              <a:rPr lang="nl-NL" sz="1800" dirty="0" smtClean="0"/>
              <a:t> </a:t>
            </a:r>
            <a:r>
              <a:rPr lang="nl-NL" sz="1800" dirty="0" err="1" smtClean="0"/>
              <a:t>value</a:t>
            </a:r>
            <a:r>
              <a:rPr lang="nl-NL" sz="1800" dirty="0" smtClean="0"/>
              <a:t> of</a:t>
            </a:r>
            <a:br>
              <a:rPr lang="nl-NL" sz="1800" dirty="0" smtClean="0"/>
            </a:br>
            <a:r>
              <a:rPr lang="nl-NL" sz="1800" dirty="0" err="1" smtClean="0"/>
              <a:t>tobacco</a:t>
            </a:r>
            <a:r>
              <a:rPr lang="nl-NL" sz="1800" dirty="0" smtClean="0"/>
              <a:t> companies:</a:t>
            </a:r>
            <a:endParaRPr lang="nl-NL" sz="1800" dirty="0"/>
          </a:p>
          <a:p>
            <a:pPr algn="ctr"/>
            <a:r>
              <a:rPr lang="nl-NL" sz="1800" dirty="0">
                <a:solidFill>
                  <a:srgbClr val="00B050"/>
                </a:solidFill>
              </a:rPr>
              <a:t>+ </a:t>
            </a:r>
            <a:r>
              <a:rPr lang="nl-NL" sz="1800" dirty="0" smtClean="0">
                <a:solidFill>
                  <a:srgbClr val="00B050"/>
                </a:solidFill>
              </a:rPr>
              <a:t>Profit</a:t>
            </a:r>
            <a:endParaRPr lang="nl-NL" sz="1800" dirty="0">
              <a:solidFill>
                <a:srgbClr val="00B050"/>
              </a:solidFill>
            </a:endParaRPr>
          </a:p>
          <a:p>
            <a:pPr algn="ctr"/>
            <a:r>
              <a:rPr lang="nl-NL" sz="1800" dirty="0">
                <a:solidFill>
                  <a:srgbClr val="00B050"/>
                </a:solidFill>
              </a:rPr>
              <a:t>+ </a:t>
            </a:r>
            <a:r>
              <a:rPr lang="nl-NL" sz="1800" dirty="0" err="1" smtClean="0">
                <a:solidFill>
                  <a:srgbClr val="00B050"/>
                </a:solidFill>
              </a:rPr>
              <a:t>Employment</a:t>
            </a:r>
            <a:endParaRPr lang="nl-NL" sz="1800" dirty="0">
              <a:solidFill>
                <a:srgbClr val="00B050"/>
              </a:solidFill>
            </a:endParaRPr>
          </a:p>
          <a:p>
            <a:pPr algn="ctr"/>
            <a:r>
              <a:rPr lang="nl-NL" sz="1800" dirty="0">
                <a:solidFill>
                  <a:srgbClr val="FF0000"/>
                </a:solidFill>
              </a:rPr>
              <a:t>- </a:t>
            </a:r>
            <a:r>
              <a:rPr lang="nl-NL" sz="1800" dirty="0" smtClean="0">
                <a:solidFill>
                  <a:srgbClr val="FF0000"/>
                </a:solidFill>
              </a:rPr>
              <a:t>Premature </a:t>
            </a:r>
            <a:r>
              <a:rPr lang="nl-NL" sz="1800" dirty="0" err="1" smtClean="0">
                <a:solidFill>
                  <a:srgbClr val="FF0000"/>
                </a:solidFill>
              </a:rPr>
              <a:t>death</a:t>
            </a:r>
            <a:endParaRPr lang="nl-NL" sz="1800" dirty="0">
              <a:solidFill>
                <a:srgbClr val="FF0000"/>
              </a:solidFill>
            </a:endParaRPr>
          </a:p>
          <a:p>
            <a:pPr algn="ctr"/>
            <a:r>
              <a:rPr lang="nl-NL" sz="1800" dirty="0">
                <a:solidFill>
                  <a:srgbClr val="FF0000"/>
                </a:solidFill>
              </a:rPr>
              <a:t>- Extra </a:t>
            </a:r>
            <a:r>
              <a:rPr lang="nl-NL" sz="1800" dirty="0" err="1" smtClean="0">
                <a:solidFill>
                  <a:srgbClr val="FF0000"/>
                </a:solidFill>
              </a:rPr>
              <a:t>costs</a:t>
            </a:r>
            <a:r>
              <a:rPr lang="nl-NL" sz="1800" dirty="0" smtClean="0">
                <a:solidFill>
                  <a:srgbClr val="FF0000"/>
                </a:solidFill>
              </a:rPr>
              <a:t/>
            </a:r>
            <a:br>
              <a:rPr lang="nl-NL" sz="1800" dirty="0" smtClean="0">
                <a:solidFill>
                  <a:srgbClr val="FF0000"/>
                </a:solidFill>
              </a:rPr>
            </a:br>
            <a:r>
              <a:rPr lang="nl-NL" sz="1800" dirty="0" err="1" smtClean="0">
                <a:solidFill>
                  <a:srgbClr val="FF0000"/>
                </a:solidFill>
              </a:rPr>
              <a:t>healt</a:t>
            </a:r>
            <a:r>
              <a:rPr lang="nl-NL" sz="1800" dirty="0" err="1">
                <a:solidFill>
                  <a:srgbClr val="FF0000"/>
                </a:solidFill>
              </a:rPr>
              <a:t>h</a:t>
            </a:r>
            <a:r>
              <a:rPr lang="nl-NL" sz="1800" dirty="0" err="1" smtClean="0">
                <a:solidFill>
                  <a:srgbClr val="FF0000"/>
                </a:solidFill>
              </a:rPr>
              <a:t>care</a:t>
            </a:r>
            <a:endParaRPr lang="nl-NL" sz="1800" dirty="0" smtClean="0"/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nl-NL" dirty="0"/>
          </a:p>
          <a:p>
            <a:pPr algn="ctr"/>
            <a:r>
              <a:rPr lang="nl-NL" sz="1800" b="1" dirty="0" smtClean="0">
                <a:solidFill>
                  <a:srgbClr val="FF0000"/>
                </a:solidFill>
              </a:rPr>
              <a:t>Net </a:t>
            </a:r>
            <a:r>
              <a:rPr lang="nl-NL" sz="1800" b="1" dirty="0" err="1" smtClean="0">
                <a:solidFill>
                  <a:srgbClr val="FF0000"/>
                </a:solidFill>
              </a:rPr>
              <a:t>negative</a:t>
            </a:r>
            <a:endParaRPr lang="nl-NL" sz="18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589F2351-5921-4E15-B280-AB6929CD8B96}"/>
              </a:ext>
            </a:extLst>
          </p:cNvPr>
          <p:cNvSpPr txBox="1">
            <a:spLocks/>
          </p:cNvSpPr>
          <p:nvPr/>
        </p:nvSpPr>
        <p:spPr>
          <a:xfrm>
            <a:off x="4795810" y="1078170"/>
            <a:ext cx="2827238" cy="355401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NL" sz="1800" dirty="0" smtClean="0"/>
              <a:t>Financial system</a:t>
            </a:r>
            <a:br>
              <a:rPr lang="nl-NL" sz="1800" dirty="0" smtClean="0"/>
            </a:br>
            <a:r>
              <a:rPr lang="nl-NL" sz="1800" dirty="0" err="1" smtClean="0"/>
              <a:t>only</a:t>
            </a:r>
            <a:r>
              <a:rPr lang="nl-NL" sz="1800" dirty="0" smtClean="0"/>
              <a:t> </a:t>
            </a:r>
            <a:r>
              <a:rPr lang="nl-NL" sz="1800" dirty="0" err="1" smtClean="0"/>
              <a:t>notices</a:t>
            </a:r>
            <a:r>
              <a:rPr lang="nl-NL" sz="1800" dirty="0" smtClean="0"/>
              <a:t>:</a:t>
            </a:r>
            <a:endParaRPr lang="nl-NL" sz="1800" dirty="0"/>
          </a:p>
          <a:p>
            <a:pPr algn="ctr"/>
            <a:r>
              <a:rPr lang="nl-NL" sz="1800" dirty="0">
                <a:solidFill>
                  <a:srgbClr val="00B050"/>
                </a:solidFill>
              </a:rPr>
              <a:t>+ </a:t>
            </a:r>
            <a:r>
              <a:rPr lang="nl-NL" sz="1800" dirty="0" smtClean="0">
                <a:solidFill>
                  <a:srgbClr val="00B050"/>
                </a:solidFill>
              </a:rPr>
              <a:t>Profit</a:t>
            </a:r>
          </a:p>
          <a:p>
            <a:pPr algn="ctr"/>
            <a:endParaRPr lang="nl-NL" sz="1800" dirty="0" smtClean="0"/>
          </a:p>
          <a:p>
            <a:pPr algn="ctr"/>
            <a:endParaRPr lang="nl-NL" sz="1800" dirty="0" smtClean="0"/>
          </a:p>
          <a:p>
            <a:pPr algn="ctr"/>
            <a:endParaRPr lang="nl-NL" sz="1800" dirty="0"/>
          </a:p>
          <a:p>
            <a:pPr algn="ctr"/>
            <a:endParaRPr lang="nl-NL" sz="1800" dirty="0" smtClean="0"/>
          </a:p>
          <a:p>
            <a:pPr algn="ctr"/>
            <a:endParaRPr lang="nl-NL" sz="1800" dirty="0" smtClean="0"/>
          </a:p>
          <a:p>
            <a:pPr algn="ctr"/>
            <a:r>
              <a:rPr lang="nl-NL" sz="1800" b="1" dirty="0" smtClean="0">
                <a:solidFill>
                  <a:srgbClr val="00B050"/>
                </a:solidFill>
              </a:rPr>
              <a:t>Net </a:t>
            </a:r>
            <a:r>
              <a:rPr lang="nl-NL" sz="1800" b="1" dirty="0" err="1" smtClean="0">
                <a:solidFill>
                  <a:srgbClr val="00B050"/>
                </a:solidFill>
              </a:rPr>
              <a:t>positive</a:t>
            </a:r>
            <a:endParaRPr lang="nl-NL" sz="1800" b="1" dirty="0">
              <a:solidFill>
                <a:srgbClr val="00B05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CC657FEE-4144-4B6C-85A1-831235A59004}"/>
              </a:ext>
            </a:extLst>
          </p:cNvPr>
          <p:cNvSpPr txBox="1">
            <a:spLocks/>
          </p:cNvSpPr>
          <p:nvPr/>
        </p:nvSpPr>
        <p:spPr>
          <a:xfrm>
            <a:off x="182880" y="4544806"/>
            <a:ext cx="8714232" cy="4654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780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619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97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7550" indent="-171450" algn="l" defTabSz="685800" rtl="0" eaLnBrk="1" latinLnBrk="0" hangingPunct="1">
              <a:lnSpc>
                <a:spcPct val="14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320276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325188" y="152172"/>
            <a:ext cx="7107129" cy="432197"/>
          </a:xfrm>
        </p:spPr>
        <p:txBody>
          <a:bodyPr lIns="71561" tIns="35780" rIns="71561" bIns="35780" anchor="ctr">
            <a:noAutofit/>
          </a:bodyPr>
          <a:lstStyle/>
          <a:p>
            <a:pPr eaLnBrk="1" hangingPunct="1">
              <a:defRPr/>
            </a:pPr>
            <a:r>
              <a:rPr lang="en-US" sz="3100" dirty="0" smtClean="0"/>
              <a:t>Why </a:t>
            </a:r>
            <a:r>
              <a:rPr lang="en-US" sz="3100" dirty="0"/>
              <a:t>integrate </a:t>
            </a:r>
            <a:r>
              <a:rPr lang="en-US" sz="3100" dirty="0" smtClean="0"/>
              <a:t>sustainability?</a:t>
            </a:r>
            <a:endParaRPr lang="en-US" sz="3100" dirty="0"/>
          </a:p>
        </p:txBody>
      </p:sp>
      <p:sp>
        <p:nvSpPr>
          <p:cNvPr id="6148" name="Tijdelijke aanduiding voor inhoud 3"/>
          <p:cNvSpPr>
            <a:spLocks noGrp="1"/>
          </p:cNvSpPr>
          <p:nvPr>
            <p:ph idx="4294967295"/>
          </p:nvPr>
        </p:nvSpPr>
        <p:spPr>
          <a:xfrm>
            <a:off x="328428" y="1266978"/>
            <a:ext cx="8815571" cy="3743345"/>
          </a:xfrm>
        </p:spPr>
        <p:txBody>
          <a:bodyPr lIns="71561" tIns="35780" rIns="71561" bIns="35780">
            <a:noAutofit/>
          </a:bodyPr>
          <a:lstStyle/>
          <a:p>
            <a:pPr lvl="0">
              <a:lnSpc>
                <a:spcPct val="120000"/>
              </a:lnSpc>
            </a:pPr>
            <a:endParaRPr lang="en-GB" sz="900" dirty="0"/>
          </a:p>
          <a:p>
            <a:pPr lvl="0">
              <a:lnSpc>
                <a:spcPct val="200000"/>
              </a:lnSpc>
            </a:pPr>
            <a:r>
              <a:rPr lang="en-GB" sz="2000" dirty="0" smtClean="0"/>
              <a:t>Why </a:t>
            </a:r>
            <a:r>
              <a:rPr lang="en-GB" sz="2000" dirty="0"/>
              <a:t>would </a:t>
            </a:r>
            <a:r>
              <a:rPr lang="en-GB" sz="2000" dirty="0" smtClean="0"/>
              <a:t>financials </a:t>
            </a:r>
            <a:r>
              <a:rPr lang="en-GB" sz="2000" dirty="0"/>
              <a:t>and corporates look at </a:t>
            </a:r>
            <a:r>
              <a:rPr lang="en-GB" sz="2000" dirty="0" smtClean="0"/>
              <a:t>sustainability?</a:t>
            </a:r>
            <a:endParaRPr lang="en-GB" sz="2000" dirty="0"/>
          </a:p>
          <a:p>
            <a:pPr lvl="1">
              <a:lnSpc>
                <a:spcPct val="200000"/>
              </a:lnSpc>
              <a:buFont typeface="Wingdings" charset="2"/>
              <a:buChar char="Ø"/>
            </a:pPr>
            <a:r>
              <a:rPr lang="en-GB" sz="2000" dirty="0" smtClean="0"/>
              <a:t> Anticipation </a:t>
            </a:r>
            <a:r>
              <a:rPr lang="en-GB" sz="2000" dirty="0"/>
              <a:t>of regulation / taxation (e.g. carbon tax)</a:t>
            </a:r>
          </a:p>
          <a:p>
            <a:pPr lvl="1">
              <a:lnSpc>
                <a:spcPct val="200000"/>
              </a:lnSpc>
              <a:buFont typeface="Wingdings" charset="2"/>
              <a:buChar char="Ø"/>
            </a:pPr>
            <a:r>
              <a:rPr lang="en-GB" sz="2000" dirty="0" smtClean="0"/>
              <a:t> Reputation </a:t>
            </a:r>
            <a:r>
              <a:rPr lang="en-GB" sz="2000" dirty="0"/>
              <a:t>– pressure from NGOs / consumers</a:t>
            </a:r>
          </a:p>
          <a:p>
            <a:pPr lvl="1">
              <a:lnSpc>
                <a:spcPct val="200000"/>
              </a:lnSpc>
              <a:buFont typeface="Wingdings" charset="2"/>
              <a:buChar char="Ø"/>
            </a:pPr>
            <a:r>
              <a:rPr lang="en-GB" sz="2000" dirty="0" smtClean="0"/>
              <a:t> Future</a:t>
            </a:r>
            <a:r>
              <a:rPr lang="en-GB" sz="2000" dirty="0"/>
              <a:t>-proof: transition to SDGs by </a:t>
            </a:r>
            <a:r>
              <a:rPr lang="en-GB" sz="2000" dirty="0" smtClean="0"/>
              <a:t>2030</a:t>
            </a:r>
            <a:endParaRPr lang="en-GB" sz="2000" dirty="0"/>
          </a:p>
          <a:p>
            <a:pPr lvl="1">
              <a:lnSpc>
                <a:spcPct val="200000"/>
              </a:lnSpc>
              <a:buFont typeface="Wingdings" charset="2"/>
              <a:buChar char="Ø"/>
            </a:pPr>
            <a:r>
              <a:rPr lang="en-GB" sz="2000" dirty="0" smtClean="0"/>
              <a:t> Moral responsibility of financials and corporates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873690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581433" indent="-223628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894512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252317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1610121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1967926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325731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2683535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041340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>
              <a:defRPr/>
            </a:pPr>
            <a:fld id="{EDFC90FD-EFA7-45C9-BC2F-8CBAC81553C7}" type="slidenum">
              <a:rPr lang="en-US" altLang="en-US" sz="800">
                <a:solidFill>
                  <a:srgbClr val="83847A"/>
                </a:solidFill>
                <a:latin typeface="Arial" pitchFamily="34" charset="0"/>
              </a:rPr>
              <a:pPr>
                <a:defRPr/>
              </a:pPr>
              <a:t>15</a:t>
            </a:fld>
            <a:endParaRPr lang="en-US" altLang="en-US" sz="800" dirty="0">
              <a:solidFill>
                <a:srgbClr val="83847A"/>
              </a:solidFill>
              <a:latin typeface="Arial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259427" y="172791"/>
            <a:ext cx="7107129" cy="432197"/>
          </a:xfrm>
        </p:spPr>
        <p:txBody>
          <a:bodyPr lIns="71561" tIns="35780" rIns="71561" bIns="35780" anchor="ctr">
            <a:noAutofit/>
          </a:bodyPr>
          <a:lstStyle/>
          <a:p>
            <a:pPr eaLnBrk="1" hangingPunct="1">
              <a:defRPr/>
            </a:pPr>
            <a:r>
              <a:rPr lang="en-US" sz="3100" dirty="0"/>
              <a:t>Active investment approaches</a:t>
            </a:r>
          </a:p>
        </p:txBody>
      </p:sp>
      <p:sp>
        <p:nvSpPr>
          <p:cNvPr id="6148" name="Tijdelijke aanduiding voor inhoud 3"/>
          <p:cNvSpPr>
            <a:spLocks noGrp="1"/>
          </p:cNvSpPr>
          <p:nvPr>
            <p:ph idx="4294967295"/>
          </p:nvPr>
        </p:nvSpPr>
        <p:spPr>
          <a:xfrm>
            <a:off x="251824" y="1123425"/>
            <a:ext cx="8484377" cy="3491831"/>
          </a:xfrm>
        </p:spPr>
        <p:txBody>
          <a:bodyPr lIns="71561" tIns="35780" rIns="71561" bIns="35780">
            <a:noAutofit/>
          </a:bodyPr>
          <a:lstStyle/>
          <a:p>
            <a:pPr marL="342900" indent="-342900">
              <a:lnSpc>
                <a:spcPct val="130000"/>
              </a:lnSpc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Institutional investors can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realise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LT returns 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investing in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engaging with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companies that pursue long-term value creation</a:t>
            </a:r>
          </a:p>
          <a:p>
            <a:pPr>
              <a:lnSpc>
                <a:spcPct val="110000"/>
              </a:lnSpc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fundamental analysis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 companies’ business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</a:p>
          <a:p>
            <a:pPr marL="882650" lvl="3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ESG ratings have limits by design</a:t>
            </a: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endParaRPr lang="en-GB" sz="2000" dirty="0">
              <a:latin typeface="+mj-lt"/>
            </a:endParaRPr>
          </a:p>
          <a:p>
            <a:pPr marL="342900" lvl="0" indent="-342900">
              <a:lnSpc>
                <a:spcPct val="130000"/>
              </a:lnSpc>
              <a:buFont typeface="Arial"/>
              <a:buChar char="•"/>
            </a:pPr>
            <a:r>
              <a:rPr lang="en-GB" sz="2000" b="1" dirty="0"/>
              <a:t>Aim</a:t>
            </a:r>
            <a:r>
              <a:rPr lang="en-GB" sz="2000" dirty="0"/>
              <a:t>: to uncover companies’ </a:t>
            </a:r>
            <a:r>
              <a:rPr lang="en-GB" sz="2000" dirty="0" smtClean="0"/>
              <a:t>social (S) </a:t>
            </a:r>
            <a:r>
              <a:rPr lang="en-GB" sz="2000" dirty="0"/>
              <a:t>+ environmental </a:t>
            </a:r>
            <a:r>
              <a:rPr lang="en-GB" sz="2000" dirty="0" smtClean="0"/>
              <a:t>(E) value</a:t>
            </a:r>
            <a:r>
              <a:rPr lang="en-GB" sz="2000" dirty="0"/>
              <a:t>, </a:t>
            </a:r>
            <a:r>
              <a:rPr lang="en-GB" sz="2000" dirty="0" smtClean="0"/>
              <a:t>alongside </a:t>
            </a:r>
            <a:r>
              <a:rPr lang="en-GB" sz="2000" dirty="0"/>
              <a:t>financial </a:t>
            </a:r>
            <a:r>
              <a:rPr lang="en-GB" sz="2000" dirty="0" smtClean="0"/>
              <a:t>(F) value</a:t>
            </a:r>
          </a:p>
          <a:p>
            <a:pPr marL="882650" lvl="3" indent="-342900">
              <a:lnSpc>
                <a:spcPct val="130000"/>
              </a:lnSpc>
              <a:buFont typeface="Wingdings" charset="2"/>
              <a:buChar char="Ø"/>
            </a:pPr>
            <a:r>
              <a:rPr lang="en-GB" sz="2000" dirty="0" smtClean="0"/>
              <a:t>Calculate integrated value: I = F + S + E </a:t>
            </a:r>
            <a:endParaRPr lang="en-GB" sz="2000" dirty="0"/>
          </a:p>
          <a:p>
            <a:pPr marL="6350" lvl="1" indent="0">
              <a:lnSpc>
                <a:spcPct val="120000"/>
              </a:lnSpc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8230717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581433" indent="-223628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894512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252317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1610121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1967926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325731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2683535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041340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>
              <a:defRPr/>
            </a:pPr>
            <a:fld id="{EDFC90FD-EFA7-45C9-BC2F-8CBAC81553C7}" type="slidenum">
              <a:rPr lang="en-US" altLang="en-US" sz="800">
                <a:solidFill>
                  <a:srgbClr val="83847A"/>
                </a:solidFill>
                <a:latin typeface="Arial" pitchFamily="34" charset="0"/>
              </a:rPr>
              <a:pPr>
                <a:defRPr/>
              </a:pPr>
              <a:t>16</a:t>
            </a:fld>
            <a:endParaRPr lang="en-US" altLang="en-US" sz="800" dirty="0">
              <a:solidFill>
                <a:srgbClr val="83847A"/>
              </a:solidFill>
              <a:latin typeface="Arial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150399" y="161842"/>
            <a:ext cx="7377866" cy="432197"/>
          </a:xfrm>
        </p:spPr>
        <p:txBody>
          <a:bodyPr lIns="71561" tIns="35780" rIns="71561" bIns="35780" anchor="ctr">
            <a:noAutofit/>
          </a:bodyPr>
          <a:lstStyle/>
          <a:p>
            <a:pPr eaLnBrk="1" hangingPunct="1">
              <a:defRPr/>
            </a:pPr>
            <a:r>
              <a:rPr lang="en-US" sz="2400" dirty="0" smtClean="0"/>
              <a:t>From extremely diversified to concentrated portfolios</a:t>
            </a:r>
            <a:endParaRPr lang="en-US" sz="2400" dirty="0"/>
          </a:p>
        </p:txBody>
      </p:sp>
      <p:pic>
        <p:nvPicPr>
          <p:cNvPr id="5" name="Afbeelding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025" y="1152979"/>
            <a:ext cx="5431045" cy="3467294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ijdelijke aanduiding voor inhoud 7">
            <a:extLst>
              <a:ext uri="{FF2B5EF4-FFF2-40B4-BE49-F238E27FC236}">
                <a16:creationId xmlns="" xmlns:a16="http://schemas.microsoft.com/office/drawing/2014/main" id="{53C17774-365A-4FA7-9CE9-977B0A88D7CD}"/>
              </a:ext>
            </a:extLst>
          </p:cNvPr>
          <p:cNvSpPr txBox="1">
            <a:spLocks/>
          </p:cNvSpPr>
          <p:nvPr/>
        </p:nvSpPr>
        <p:spPr>
          <a:xfrm>
            <a:off x="355732" y="1067038"/>
            <a:ext cx="2880320" cy="1224136"/>
          </a:xfrm>
          <a:prstGeom prst="rect">
            <a:avLst/>
          </a:prstGeom>
          <a:solidFill>
            <a:srgbClr val="0F6FC6">
              <a:lumMod val="40000"/>
              <a:lumOff val="6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Pension funds may hold thousands of different securities</a:t>
            </a:r>
          </a:p>
        </p:txBody>
      </p:sp>
      <p:sp>
        <p:nvSpPr>
          <p:cNvPr id="24" name="Tijdelijke aanduiding voor inhoud 7">
            <a:extLst>
              <a:ext uri="{FF2B5EF4-FFF2-40B4-BE49-F238E27FC236}">
                <a16:creationId xmlns="" xmlns:a16="http://schemas.microsoft.com/office/drawing/2014/main" id="{473E8B8F-164E-4301-942E-E75FC02222A0}"/>
              </a:ext>
            </a:extLst>
          </p:cNvPr>
          <p:cNvSpPr txBox="1">
            <a:spLocks/>
          </p:cNvSpPr>
          <p:nvPr/>
        </p:nvSpPr>
        <p:spPr>
          <a:xfrm>
            <a:off x="355732" y="2795230"/>
            <a:ext cx="2880320" cy="792088"/>
          </a:xfrm>
          <a:prstGeom prst="rect">
            <a:avLst/>
          </a:prstGeom>
          <a:solidFill>
            <a:srgbClr val="0F6FC6">
              <a:lumMod val="40000"/>
              <a:lumOff val="6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Serious engagement not feasible…</a:t>
            </a:r>
          </a:p>
        </p:txBody>
      </p:sp>
      <p:sp>
        <p:nvSpPr>
          <p:cNvPr id="25" name="Tijdelijke aanduiding voor inhoud 7">
            <a:extLst>
              <a:ext uri="{FF2B5EF4-FFF2-40B4-BE49-F238E27FC236}">
                <a16:creationId xmlns="" xmlns:a16="http://schemas.microsoft.com/office/drawing/2014/main" id="{AFA026A1-75E4-458C-BF75-142FEB32CFBA}"/>
              </a:ext>
            </a:extLst>
          </p:cNvPr>
          <p:cNvSpPr txBox="1">
            <a:spLocks/>
          </p:cNvSpPr>
          <p:nvPr/>
        </p:nvSpPr>
        <p:spPr>
          <a:xfrm>
            <a:off x="355732" y="3659326"/>
            <a:ext cx="2880320" cy="1158752"/>
          </a:xfrm>
          <a:prstGeom prst="rect">
            <a:avLst/>
          </a:prstGeom>
          <a:solidFill>
            <a:srgbClr val="0F6FC6">
              <a:lumMod val="40000"/>
              <a:lumOff val="60000"/>
            </a:srgbClr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…,</a:t>
            </a:r>
            <a:r>
              <a:rPr kumimoji="0" lang="en-GB" sz="18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hile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 necessary from a diversification perspective….</a:t>
            </a:r>
          </a:p>
        </p:txBody>
      </p:sp>
      <p:sp>
        <p:nvSpPr>
          <p:cNvPr id="26" name="Pijl: omlaag 2">
            <a:extLst>
              <a:ext uri="{FF2B5EF4-FFF2-40B4-BE49-F238E27FC236}">
                <a16:creationId xmlns="" xmlns:a16="http://schemas.microsoft.com/office/drawing/2014/main" id="{098ED3FE-3766-4A43-80B3-643D8D583ABD}"/>
              </a:ext>
            </a:extLst>
          </p:cNvPr>
          <p:cNvSpPr/>
          <p:nvPr/>
        </p:nvSpPr>
        <p:spPr>
          <a:xfrm>
            <a:off x="643764" y="2219166"/>
            <a:ext cx="484632" cy="648072"/>
          </a:xfrm>
          <a:prstGeom prst="downArrow">
            <a:avLst/>
          </a:prstGeom>
          <a:solidFill>
            <a:srgbClr val="0F6FC6"/>
          </a:solidFill>
          <a:ln w="55000" cap="flat" cmpd="thickThin" algn="ctr">
            <a:solidFill>
              <a:srgbClr val="0F6FC6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227130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581433" indent="-223628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894512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252317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1610121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1967926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325731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2683535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041340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>
              <a:defRPr/>
            </a:pPr>
            <a:fld id="{EDFC90FD-EFA7-45C9-BC2F-8CBAC81553C7}" type="slidenum">
              <a:rPr lang="en-US" altLang="en-US" sz="800">
                <a:solidFill>
                  <a:srgbClr val="83847A"/>
                </a:solidFill>
                <a:latin typeface="Arial" pitchFamily="34" charset="0"/>
              </a:rPr>
              <a:pPr>
                <a:defRPr/>
              </a:pPr>
              <a:t>17</a:t>
            </a:fld>
            <a:endParaRPr lang="en-US" altLang="en-US" sz="800" dirty="0">
              <a:solidFill>
                <a:srgbClr val="83847A"/>
              </a:solidFill>
              <a:latin typeface="Arial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285140" y="124799"/>
            <a:ext cx="7662739" cy="490985"/>
          </a:xfrm>
        </p:spPr>
        <p:txBody>
          <a:bodyPr lIns="71561" tIns="35780" rIns="71561" bIns="35780" anchor="ctr"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Virtuous cycle of sustainable investing</a:t>
            </a:r>
            <a:endParaRPr lang="en-US" sz="2800" dirty="0"/>
          </a:p>
        </p:txBody>
      </p:sp>
      <p:graphicFrame>
        <p:nvGraphicFramePr>
          <p:cNvPr id="2" name="Tijdelijke aanduiding voor inhoud 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290893570"/>
              </p:ext>
            </p:extLst>
          </p:nvPr>
        </p:nvGraphicFramePr>
        <p:xfrm>
          <a:off x="131151" y="1058939"/>
          <a:ext cx="8657651" cy="34918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538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2"/>
          <p:cNvSpPr>
            <a:spLocks noGrp="1"/>
          </p:cNvSpPr>
          <p:nvPr>
            <p:ph type="sldNum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1pPr>
            <a:lvl2pPr marL="581433" indent="-223628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2pPr>
            <a:lvl3pPr marL="894512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3pPr>
            <a:lvl4pPr marL="1252317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4pPr>
            <a:lvl5pPr marL="1610121" indent="-178902"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5pPr>
            <a:lvl6pPr marL="1967926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6pPr>
            <a:lvl7pPr marL="2325731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7pPr>
            <a:lvl8pPr marL="2683535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8pPr>
            <a:lvl9pPr marL="3041340" indent="-178902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Times" charset="0"/>
                <a:ea typeface="Osaka" charset="-128"/>
              </a:defRPr>
            </a:lvl9pPr>
          </a:lstStyle>
          <a:p>
            <a:pPr>
              <a:defRPr/>
            </a:pPr>
            <a:fld id="{EDFC90FD-EFA7-45C9-BC2F-8CBAC81553C7}" type="slidenum">
              <a:rPr lang="en-US" altLang="en-US" sz="800">
                <a:solidFill>
                  <a:srgbClr val="83847A"/>
                </a:solidFill>
                <a:latin typeface="Arial" pitchFamily="34" charset="0"/>
              </a:rPr>
              <a:pPr>
                <a:defRPr/>
              </a:pPr>
              <a:t>18</a:t>
            </a:fld>
            <a:endParaRPr lang="en-US" altLang="en-US" sz="800" dirty="0">
              <a:solidFill>
                <a:srgbClr val="83847A"/>
              </a:solidFill>
              <a:latin typeface="Arial" pitchFamily="34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 idx="4294967295"/>
          </p:nvPr>
        </p:nvSpPr>
        <p:spPr>
          <a:xfrm>
            <a:off x="285140" y="124799"/>
            <a:ext cx="7662739" cy="490985"/>
          </a:xfrm>
        </p:spPr>
        <p:txBody>
          <a:bodyPr lIns="71561" tIns="35780" rIns="71561" bIns="35780" anchor="ctr">
            <a:noAutofit/>
          </a:bodyPr>
          <a:lstStyle/>
          <a:p>
            <a:pPr eaLnBrk="1" hangingPunct="1">
              <a:defRPr/>
            </a:pPr>
            <a:r>
              <a:rPr lang="en-US" sz="2800" dirty="0" smtClean="0"/>
              <a:t>And sustainable banking</a:t>
            </a:r>
            <a:endParaRPr lang="en-US" sz="2800" dirty="0"/>
          </a:p>
        </p:txBody>
      </p:sp>
      <p:sp>
        <p:nvSpPr>
          <p:cNvPr id="6148" name="Tijdelijke aanduiding voor inhoud 3"/>
          <p:cNvSpPr>
            <a:spLocks noGrp="1"/>
          </p:cNvSpPr>
          <p:nvPr>
            <p:ph idx="4294967295"/>
          </p:nvPr>
        </p:nvSpPr>
        <p:spPr>
          <a:xfrm>
            <a:off x="141913" y="2281815"/>
            <a:ext cx="8892176" cy="2723108"/>
          </a:xfrm>
        </p:spPr>
        <p:txBody>
          <a:bodyPr lIns="71561" tIns="35780" rIns="71561" bIns="35780">
            <a:noAutofit/>
          </a:bodyPr>
          <a:lstStyle/>
          <a:p>
            <a:pPr marL="365760" indent="-256032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sz="1800" dirty="0" smtClean="0">
                <a:latin typeface="Arial"/>
                <a:cs typeface="Arial"/>
              </a:rPr>
              <a:t>Examples </a:t>
            </a:r>
            <a:r>
              <a:rPr lang="en-GB" sz="1800" dirty="0">
                <a:latin typeface="Arial"/>
                <a:cs typeface="Arial"/>
              </a:rPr>
              <a:t>of </a:t>
            </a:r>
            <a:r>
              <a:rPr lang="en-GB" sz="1800" dirty="0" err="1">
                <a:latin typeface="Arial"/>
                <a:cs typeface="Arial"/>
              </a:rPr>
              <a:t>sectoral</a:t>
            </a:r>
            <a:r>
              <a:rPr lang="en-GB" sz="1800" dirty="0">
                <a:latin typeface="Arial"/>
                <a:cs typeface="Arial"/>
              </a:rPr>
              <a:t> lending policies</a:t>
            </a: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Westpac : zero </a:t>
            </a:r>
            <a:r>
              <a:rPr lang="en-GB" sz="1800" dirty="0">
                <a:latin typeface="Arial"/>
                <a:cs typeface="Arial"/>
              </a:rPr>
              <a:t>net </a:t>
            </a:r>
            <a:r>
              <a:rPr lang="en-GB" sz="1800" dirty="0" smtClean="0">
                <a:latin typeface="Arial"/>
                <a:cs typeface="Arial"/>
              </a:rPr>
              <a:t>deforestation</a:t>
            </a: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1800" dirty="0" err="1" smtClean="0">
                <a:latin typeface="Arial"/>
                <a:cs typeface="Arial"/>
              </a:rPr>
              <a:t>Rabobank</a:t>
            </a:r>
            <a:r>
              <a:rPr lang="en-GB" sz="1800" dirty="0">
                <a:latin typeface="Arial"/>
                <a:cs typeface="Arial"/>
              </a:rPr>
              <a:t>: food and </a:t>
            </a:r>
            <a:r>
              <a:rPr lang="en-GB" sz="1800" dirty="0" err="1">
                <a:latin typeface="Arial"/>
                <a:cs typeface="Arial"/>
              </a:rPr>
              <a:t>agri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smtClean="0">
                <a:latin typeface="Arial"/>
                <a:cs typeface="Arial"/>
              </a:rPr>
              <a:t>standards</a:t>
            </a:r>
            <a:endParaRPr lang="en-GB" sz="1800" dirty="0">
              <a:latin typeface="Arial"/>
              <a:cs typeface="Arial"/>
            </a:endParaRPr>
          </a:p>
          <a:p>
            <a:pPr marL="452628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endParaRPr lang="en-GB" sz="800" dirty="0">
              <a:latin typeface="Arial"/>
              <a:cs typeface="Arial"/>
            </a:endParaRPr>
          </a:p>
          <a:p>
            <a:pPr marL="365760" lvl="0" indent="-256032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 3"/>
              <a:buChar char=""/>
            </a:pPr>
            <a:r>
              <a:rPr lang="en-GB" sz="1800" dirty="0" smtClean="0">
                <a:latin typeface="Arial"/>
                <a:cs typeface="Arial"/>
              </a:rPr>
              <a:t>New </a:t>
            </a:r>
            <a:r>
              <a:rPr lang="en-GB" sz="1800" dirty="0">
                <a:latin typeface="Arial"/>
                <a:cs typeface="Arial"/>
              </a:rPr>
              <a:t>approaches with focus on transition towards </a:t>
            </a:r>
            <a:r>
              <a:rPr lang="en-GB" sz="1800" dirty="0" smtClean="0">
                <a:latin typeface="Arial"/>
                <a:cs typeface="Arial"/>
              </a:rPr>
              <a:t>2</a:t>
            </a:r>
            <a:r>
              <a:rPr lang="en-GB" sz="1800" baseline="30000" dirty="0" smtClean="0">
                <a:latin typeface="Arial"/>
                <a:cs typeface="Arial"/>
              </a:rPr>
              <a:t>0</a:t>
            </a:r>
            <a:r>
              <a:rPr lang="en-GB" sz="1800" dirty="0" smtClean="0">
                <a:latin typeface="Arial"/>
                <a:cs typeface="Arial"/>
              </a:rPr>
              <a:t>C scenario</a:t>
            </a:r>
            <a:endParaRPr lang="en-GB" sz="1800" dirty="0">
              <a:latin typeface="Arial"/>
              <a:cs typeface="Arial"/>
            </a:endParaRP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ING: Terra </a:t>
            </a:r>
            <a:r>
              <a:rPr lang="en-GB" sz="1800" dirty="0">
                <a:latin typeface="Arial"/>
                <a:cs typeface="Arial"/>
              </a:rPr>
              <a:t>– look at technology scenarios for each industry</a:t>
            </a:r>
          </a:p>
          <a:p>
            <a:pPr marL="630428" lvl="1" indent="-342900" defTabSz="914400">
              <a:lnSpc>
                <a:spcPct val="130000"/>
              </a:lnSpc>
              <a:spcBef>
                <a:spcPts val="400"/>
              </a:spcBef>
              <a:buClr>
                <a:srgbClr val="0F6FC6"/>
              </a:buClr>
              <a:buSzPct val="68000"/>
              <a:buFont typeface="Wingdings" charset="2"/>
              <a:buChar char="Ø"/>
            </a:pPr>
            <a:r>
              <a:rPr lang="en-GB" sz="1800" dirty="0">
                <a:latin typeface="Arial"/>
                <a:cs typeface="Arial"/>
              </a:rPr>
              <a:t>Grant loans which are consistent with projected installed base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xmlns="" id="{EDF46DA9-D7B0-40CB-AF5D-0F54DBAD8D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52824085"/>
              </p:ext>
            </p:extLst>
          </p:nvPr>
        </p:nvGraphicFramePr>
        <p:xfrm>
          <a:off x="446020" y="902808"/>
          <a:ext cx="8064896" cy="1217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174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13169" y="135640"/>
            <a:ext cx="4977463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81630" tIns="40815" rIns="81630" bIns="40815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sz="2600" dirty="0" smtClean="0">
                <a:solidFill>
                  <a:srgbClr val="2870AC"/>
                </a:solidFill>
                <a:latin typeface="Arial"/>
                <a:cs typeface="Arial"/>
              </a:rPr>
              <a:t>Conclusions</a:t>
            </a:r>
          </a:p>
          <a:p>
            <a:pPr>
              <a:buClr>
                <a:srgbClr val="0070C0"/>
              </a:buClr>
            </a:pPr>
            <a:endParaRPr lang="en-GB" sz="2300" dirty="0">
              <a:solidFill>
                <a:srgbClr val="2870AC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Afbeelding 4" descr="Schoenmaker_h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r="16947"/>
          <a:stretch/>
        </p:blipFill>
        <p:spPr>
          <a:xfrm>
            <a:off x="5575969" y="0"/>
            <a:ext cx="3568031" cy="5150420"/>
          </a:xfrm>
          <a:prstGeom prst="rect">
            <a:avLst/>
          </a:prstGeom>
        </p:spPr>
      </p:pic>
      <p:sp>
        <p:nvSpPr>
          <p:cNvPr id="3" name="Rechthoek 2"/>
          <p:cNvSpPr/>
          <p:nvPr/>
        </p:nvSpPr>
        <p:spPr>
          <a:xfrm>
            <a:off x="290584" y="1285859"/>
            <a:ext cx="5069089" cy="285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</a:pPr>
            <a:r>
              <a:rPr lang="en-GB" sz="2000" dirty="0"/>
              <a:t>Long-term value </a:t>
            </a:r>
            <a:r>
              <a:rPr lang="en-GB" sz="2000" dirty="0" smtClean="0"/>
              <a:t>creation to achieve SDGs</a:t>
            </a:r>
            <a:endParaRPr lang="en-GB" sz="2000" dirty="0"/>
          </a:p>
          <a:p>
            <a:pPr lvl="1">
              <a:lnSpc>
                <a:spcPct val="120000"/>
              </a:lnSpc>
            </a:pPr>
            <a:endParaRPr lang="en-GB" sz="400" dirty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dirty="0"/>
              <a:t> From narrow F dimension</a:t>
            </a:r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dirty="0"/>
              <a:t> To integrated value:  I = F + S + </a:t>
            </a:r>
            <a:r>
              <a:rPr lang="en-GB" sz="2000" dirty="0" smtClean="0"/>
              <a:t>E</a:t>
            </a:r>
          </a:p>
          <a:p>
            <a:pPr lvl="2">
              <a:lnSpc>
                <a:spcPct val="130000"/>
              </a:lnSpc>
              <a:buFont typeface="Wingdings" charset="2"/>
              <a:buChar char="Ø"/>
            </a:pPr>
            <a:endParaRPr lang="en-GB" sz="2000" dirty="0"/>
          </a:p>
          <a:p>
            <a:pPr>
              <a:lnSpc>
                <a:spcPct val="120000"/>
              </a:lnSpc>
            </a:pPr>
            <a:r>
              <a:rPr lang="en-GB" sz="2000" dirty="0"/>
              <a:t>Finance is about anticipating events and </a:t>
            </a:r>
            <a:r>
              <a:rPr lang="en-GB" sz="2000" dirty="0" smtClean="0"/>
              <a:t>pricing </a:t>
            </a:r>
            <a:r>
              <a:rPr lang="en-GB" sz="2000" dirty="0"/>
              <a:t>them in </a:t>
            </a:r>
            <a:r>
              <a:rPr lang="en-GB" sz="2000" dirty="0" smtClean="0"/>
              <a:t>today</a:t>
            </a:r>
            <a:endParaRPr lang="en-GB" sz="400" dirty="0"/>
          </a:p>
          <a:p>
            <a:pPr>
              <a:lnSpc>
                <a:spcPct val="130000"/>
              </a:lnSpc>
              <a:buFont typeface="Wingdings" charset="2"/>
              <a:buChar char="Ø"/>
            </a:pPr>
            <a:r>
              <a:rPr lang="en-GB" sz="2000" dirty="0"/>
              <a:t> Finance </a:t>
            </a:r>
            <a:r>
              <a:rPr lang="en-GB" sz="2000" dirty="0" smtClean="0"/>
              <a:t>contributes </a:t>
            </a:r>
            <a:r>
              <a:rPr lang="en-GB" sz="2000" dirty="0"/>
              <a:t>to </a:t>
            </a:r>
            <a:r>
              <a:rPr lang="en-GB" sz="2000" dirty="0" smtClean="0"/>
              <a:t>swift(</a:t>
            </a:r>
            <a:r>
              <a:rPr lang="en-GB" sz="2000" dirty="0" err="1" smtClean="0"/>
              <a:t>er</a:t>
            </a:r>
            <a:r>
              <a:rPr lang="en-GB" sz="2000" dirty="0" smtClean="0"/>
              <a:t>) transition</a:t>
            </a:r>
          </a:p>
        </p:txBody>
      </p:sp>
    </p:spTree>
    <p:extLst>
      <p:ext uri="{BB962C8B-B14F-4D97-AF65-F5344CB8AC3E}">
        <p14:creationId xmlns:p14="http://schemas.microsoft.com/office/powerpoint/2010/main" val="403521988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812" y="206406"/>
            <a:ext cx="7395947" cy="359202"/>
          </a:xfrm>
        </p:spPr>
        <p:txBody>
          <a:bodyPr/>
          <a:lstStyle/>
          <a:p>
            <a:r>
              <a:rPr lang="nl-N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695" y="1149048"/>
            <a:ext cx="5816077" cy="3762635"/>
          </a:xfrm>
        </p:spPr>
        <p:txBody>
          <a:bodyPr>
            <a:normAutofit/>
          </a:bodyPr>
          <a:lstStyle/>
          <a:p>
            <a:r>
              <a:rPr lang="nl-NL" sz="1800" dirty="0" err="1" smtClean="0">
                <a:latin typeface="Arial"/>
                <a:cs typeface="Arial"/>
              </a:rPr>
              <a:t>Sustainability</a:t>
            </a:r>
            <a:r>
              <a:rPr lang="nl-NL" sz="1800" dirty="0" smtClean="0">
                <a:latin typeface="Arial"/>
                <a:cs typeface="Arial"/>
              </a:rPr>
              <a:t> </a:t>
            </a:r>
            <a:r>
              <a:rPr lang="nl-NL" sz="1800" dirty="0" err="1" smtClean="0">
                <a:latin typeface="Arial"/>
                <a:cs typeface="Arial"/>
              </a:rPr>
              <a:t>journey</a:t>
            </a:r>
            <a:r>
              <a:rPr lang="nl-NL" sz="1800" dirty="0" smtClean="0">
                <a:latin typeface="Arial"/>
                <a:cs typeface="Arial"/>
              </a:rPr>
              <a:t>:</a:t>
            </a:r>
          </a:p>
          <a:p>
            <a:pPr lvl="2" indent="0">
              <a:buNone/>
            </a:pPr>
            <a:r>
              <a:rPr lang="nl-NL" sz="1800" dirty="0" smtClean="0">
                <a:latin typeface="Arial"/>
                <a:cs typeface="Arial"/>
              </a:rPr>
              <a:t>Part 1) </a:t>
            </a:r>
            <a:r>
              <a:rPr lang="nl-NL" sz="1800" b="1" dirty="0" err="1" smtClean="0">
                <a:latin typeface="Arial"/>
                <a:cs typeface="Arial"/>
              </a:rPr>
              <a:t>why</a:t>
            </a:r>
            <a:r>
              <a:rPr lang="nl-NL" sz="1800" dirty="0" smtClean="0">
                <a:latin typeface="Arial"/>
                <a:cs typeface="Arial"/>
              </a:rPr>
              <a:t>: </a:t>
            </a:r>
            <a:r>
              <a:rPr lang="nl-NL" sz="1800" dirty="0" err="1" smtClean="0">
                <a:latin typeface="Arial"/>
                <a:cs typeface="Arial"/>
              </a:rPr>
              <a:t>sustainability</a:t>
            </a:r>
            <a:r>
              <a:rPr lang="nl-NL" sz="1800" dirty="0" smtClean="0">
                <a:latin typeface="Arial"/>
                <a:cs typeface="Arial"/>
              </a:rPr>
              <a:t> </a:t>
            </a:r>
            <a:r>
              <a:rPr lang="nl-NL" sz="1800" dirty="0" err="1" smtClean="0">
                <a:latin typeface="Arial"/>
                <a:cs typeface="Arial"/>
              </a:rPr>
              <a:t>challenges</a:t>
            </a:r>
            <a:endParaRPr lang="nl-NL" sz="1800" dirty="0" smtClean="0">
              <a:latin typeface="Arial"/>
              <a:cs typeface="Arial"/>
            </a:endParaRPr>
          </a:p>
          <a:p>
            <a:pPr lvl="2" indent="0">
              <a:buNone/>
            </a:pPr>
            <a:r>
              <a:rPr lang="nl-NL" sz="1800" dirty="0" smtClean="0">
                <a:latin typeface="Arial"/>
                <a:cs typeface="Arial"/>
              </a:rPr>
              <a:t>Part 2) </a:t>
            </a:r>
            <a:r>
              <a:rPr lang="nl-NL" sz="1800" b="1" dirty="0" err="1" smtClean="0">
                <a:latin typeface="Arial"/>
                <a:cs typeface="Arial"/>
              </a:rPr>
              <a:t>what</a:t>
            </a:r>
            <a:r>
              <a:rPr lang="nl-NL" sz="1800" dirty="0" smtClean="0">
                <a:latin typeface="Arial"/>
                <a:cs typeface="Arial"/>
              </a:rPr>
              <a:t>: </a:t>
            </a:r>
            <a:r>
              <a:rPr lang="nl-NL" sz="1800" dirty="0" err="1" smtClean="0">
                <a:latin typeface="Arial"/>
                <a:cs typeface="Arial"/>
              </a:rPr>
              <a:t>sustainable</a:t>
            </a:r>
            <a:r>
              <a:rPr lang="nl-NL" sz="1800" dirty="0" smtClean="0">
                <a:latin typeface="Arial"/>
                <a:cs typeface="Arial"/>
              </a:rPr>
              <a:t> companies</a:t>
            </a:r>
          </a:p>
          <a:p>
            <a:pPr lvl="2" indent="0">
              <a:buNone/>
            </a:pPr>
            <a:r>
              <a:rPr lang="nl-NL" sz="1800" dirty="0" smtClean="0">
                <a:latin typeface="Arial"/>
                <a:cs typeface="Arial"/>
              </a:rPr>
              <a:t>Part 3) </a:t>
            </a:r>
            <a:r>
              <a:rPr lang="nl-NL" sz="1800" b="1" dirty="0" err="1" smtClean="0">
                <a:latin typeface="Arial"/>
                <a:cs typeface="Arial"/>
              </a:rPr>
              <a:t>how</a:t>
            </a:r>
            <a:r>
              <a:rPr lang="nl-NL" sz="1800" dirty="0" smtClean="0">
                <a:latin typeface="Arial"/>
                <a:cs typeface="Arial"/>
              </a:rPr>
              <a:t>: </a:t>
            </a:r>
            <a:r>
              <a:rPr lang="nl-NL" sz="1800" dirty="0" err="1" smtClean="0">
                <a:latin typeface="Arial"/>
                <a:cs typeface="Arial"/>
              </a:rPr>
              <a:t>financing</a:t>
            </a:r>
            <a:r>
              <a:rPr lang="nl-NL" sz="1800" dirty="0" smtClean="0">
                <a:latin typeface="Arial"/>
                <a:cs typeface="Arial"/>
              </a:rPr>
              <a:t> </a:t>
            </a:r>
            <a:r>
              <a:rPr lang="nl-NL" sz="1800" dirty="0">
                <a:latin typeface="Arial"/>
                <a:cs typeface="Arial"/>
              </a:rPr>
              <a:t>of </a:t>
            </a:r>
            <a:r>
              <a:rPr lang="nl-NL" sz="1800" dirty="0" err="1">
                <a:latin typeface="Arial"/>
                <a:cs typeface="Arial"/>
              </a:rPr>
              <a:t>sustainable</a:t>
            </a:r>
            <a:r>
              <a:rPr lang="nl-NL" sz="1800" dirty="0">
                <a:latin typeface="Arial"/>
                <a:cs typeface="Arial"/>
              </a:rPr>
              <a:t> companies</a:t>
            </a:r>
            <a:endParaRPr lang="nl-NL" sz="1800" dirty="0" smtClean="0">
              <a:latin typeface="Arial"/>
              <a:cs typeface="Arial"/>
            </a:endParaRPr>
          </a:p>
          <a:p>
            <a:pPr lvl="2" indent="0">
              <a:buNone/>
            </a:pPr>
            <a:r>
              <a:rPr lang="nl-NL" sz="1800" dirty="0" smtClean="0">
                <a:latin typeface="Arial"/>
                <a:cs typeface="Arial"/>
              </a:rPr>
              <a:t>Part 4) </a:t>
            </a:r>
            <a:r>
              <a:rPr lang="nl-NL" sz="1800" b="1" dirty="0" err="1" smtClean="0">
                <a:latin typeface="Arial"/>
                <a:cs typeface="Arial"/>
              </a:rPr>
              <a:t>transition</a:t>
            </a:r>
            <a:r>
              <a:rPr lang="nl-NL" sz="1800" b="1" dirty="0" smtClean="0">
                <a:latin typeface="Arial"/>
                <a:cs typeface="Arial"/>
              </a:rPr>
              <a:t> </a:t>
            </a:r>
            <a:r>
              <a:rPr lang="nl-NL" sz="1800" dirty="0" err="1" smtClean="0">
                <a:latin typeface="Arial"/>
                <a:cs typeface="Arial"/>
              </a:rPr>
              <a:t>to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smtClean="0">
                <a:latin typeface="Arial"/>
                <a:cs typeface="Arial"/>
              </a:rPr>
              <a:t>a </a:t>
            </a:r>
            <a:r>
              <a:rPr lang="nl-NL" sz="1800" dirty="0" err="1" smtClean="0">
                <a:latin typeface="Arial"/>
                <a:cs typeface="Arial"/>
              </a:rPr>
              <a:t>sustainable</a:t>
            </a:r>
            <a:r>
              <a:rPr lang="nl-NL" sz="1800" dirty="0" smtClean="0">
                <a:latin typeface="Arial"/>
                <a:cs typeface="Arial"/>
              </a:rPr>
              <a:t> </a:t>
            </a:r>
            <a:r>
              <a:rPr lang="nl-NL" sz="1800" dirty="0" err="1" smtClean="0">
                <a:latin typeface="Arial"/>
                <a:cs typeface="Arial"/>
              </a:rPr>
              <a:t>economy</a:t>
            </a:r>
            <a:endParaRPr lang="nl-NL" sz="1800" dirty="0" smtClean="0">
              <a:latin typeface="Arial"/>
              <a:cs typeface="Arial"/>
            </a:endParaRPr>
          </a:p>
          <a:p>
            <a:pPr lvl="2" indent="0">
              <a:buNone/>
            </a:pPr>
            <a:endParaRPr lang="nl-NL" sz="1800" b="1" dirty="0">
              <a:latin typeface="Arial"/>
              <a:cs typeface="Arial"/>
            </a:endParaRPr>
          </a:p>
          <a:p>
            <a:r>
              <a:rPr lang="nl-NL" sz="1800" dirty="0" err="1">
                <a:latin typeface="Arial"/>
                <a:cs typeface="Arial"/>
              </a:rPr>
              <a:t>Key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err="1">
                <a:latin typeface="Arial"/>
                <a:cs typeface="Arial"/>
              </a:rPr>
              <a:t>message</a:t>
            </a:r>
            <a:r>
              <a:rPr lang="nl-NL" sz="1800" dirty="0">
                <a:latin typeface="Arial"/>
                <a:cs typeface="Arial"/>
              </a:rPr>
              <a:t>:</a:t>
            </a:r>
          </a:p>
          <a:p>
            <a:pPr marL="368300" lvl="3" indent="0">
              <a:buNone/>
            </a:pPr>
            <a:r>
              <a:rPr lang="nl-NL" sz="1800" dirty="0" err="1">
                <a:latin typeface="Arial"/>
                <a:cs typeface="Arial"/>
              </a:rPr>
              <a:t>From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err="1">
                <a:latin typeface="Arial"/>
                <a:cs typeface="Arial"/>
              </a:rPr>
              <a:t>maximising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err="1">
                <a:latin typeface="Arial"/>
                <a:cs typeface="Arial"/>
              </a:rPr>
              <a:t>profit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b="1" dirty="0">
                <a:latin typeface="Arial"/>
                <a:cs typeface="Arial"/>
              </a:rPr>
              <a:t>F</a:t>
            </a:r>
          </a:p>
          <a:p>
            <a:pPr marL="368300" lvl="3" indent="0">
              <a:buNone/>
            </a:pPr>
            <a:r>
              <a:rPr lang="nl-NL" sz="1800" dirty="0" err="1">
                <a:latin typeface="Arial"/>
                <a:cs typeface="Arial"/>
              </a:rPr>
              <a:t>To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err="1">
                <a:latin typeface="Arial"/>
                <a:cs typeface="Arial"/>
              </a:rPr>
              <a:t>maximising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err="1">
                <a:latin typeface="Arial"/>
                <a:cs typeface="Arial"/>
              </a:rPr>
              <a:t>integrated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dirty="0" err="1">
                <a:latin typeface="Arial"/>
                <a:cs typeface="Arial"/>
              </a:rPr>
              <a:t>value</a:t>
            </a:r>
            <a:r>
              <a:rPr lang="nl-NL" sz="1800" dirty="0">
                <a:latin typeface="Arial"/>
                <a:cs typeface="Arial"/>
              </a:rPr>
              <a:t> </a:t>
            </a:r>
            <a:r>
              <a:rPr lang="nl-NL" sz="1800" b="1" dirty="0">
                <a:latin typeface="Arial"/>
                <a:cs typeface="Arial"/>
              </a:rPr>
              <a:t>I = F + S + E</a:t>
            </a:r>
          </a:p>
          <a:p>
            <a:endParaRPr lang="nl-NL" sz="1800" dirty="0">
              <a:latin typeface="Arial"/>
              <a:cs typeface="Arial"/>
            </a:endParaRPr>
          </a:p>
          <a:p>
            <a:pPr lvl="2" indent="0">
              <a:buNone/>
            </a:pPr>
            <a:endParaRPr lang="en-US" sz="2100" dirty="0" smtClean="0">
              <a:latin typeface="Arial"/>
              <a:cs typeface="Arial"/>
            </a:endParaRPr>
          </a:p>
        </p:txBody>
      </p:sp>
      <p:pic>
        <p:nvPicPr>
          <p:cNvPr id="9" name="Afbeelding 8" descr="Schoenmaker_hb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0" r="16947"/>
          <a:stretch/>
        </p:blipFill>
        <p:spPr>
          <a:xfrm>
            <a:off x="6014841" y="626587"/>
            <a:ext cx="3129159" cy="45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7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9" y="4844996"/>
            <a:ext cx="2133600" cy="273844"/>
          </a:xfrm>
        </p:spPr>
        <p:txBody>
          <a:bodyPr/>
          <a:lstStyle/>
          <a:p>
            <a:fld id="{CD23F497-A682-4918-9D82-7A51A04E7538}" type="slidenum">
              <a:rPr lang="nl-NL" sz="1300">
                <a:latin typeface="Arial Narrow" panose="020B0606020202030204" pitchFamily="34" charset="0"/>
              </a:rPr>
              <a:t>3</a:t>
            </a:fld>
            <a:endParaRPr lang="nl-NL" sz="1300" dirty="0">
              <a:latin typeface="Arial Narrow" panose="020B0606020202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1017" y="877276"/>
            <a:ext cx="6271135" cy="4131049"/>
          </a:xfrm>
          <a:prstGeom prst="rect">
            <a:avLst/>
          </a:prstGeom>
        </p:spPr>
      </p:pic>
      <p:sp>
        <p:nvSpPr>
          <p:cNvPr id="10" name="Tijdelijke aanduiding voor inhoud 7"/>
          <p:cNvSpPr txBox="1">
            <a:spLocks/>
          </p:cNvSpPr>
          <p:nvPr/>
        </p:nvSpPr>
        <p:spPr>
          <a:xfrm>
            <a:off x="280965" y="128050"/>
            <a:ext cx="7434759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81630" tIns="40815" rIns="81630" bIns="40815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dirty="0" smtClean="0">
                <a:solidFill>
                  <a:srgbClr val="2870AC"/>
                </a:solidFill>
                <a:latin typeface="Arial"/>
                <a:cs typeface="Arial"/>
              </a:rPr>
              <a:t>Planetary boundaries framework</a:t>
            </a:r>
          </a:p>
          <a:p>
            <a:pPr>
              <a:buClr>
                <a:srgbClr val="0070C0"/>
              </a:buClr>
            </a:pPr>
            <a:endParaRPr lang="en-GB" sz="23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46575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36011" y="135824"/>
            <a:ext cx="4675255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81630" tIns="40815" rIns="81630" bIns="40815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dirty="0" smtClean="0">
                <a:solidFill>
                  <a:srgbClr val="2870AC"/>
                </a:solidFill>
                <a:latin typeface="Arial"/>
                <a:cs typeface="Arial"/>
              </a:rPr>
              <a:t>Climate policy gap</a:t>
            </a:r>
          </a:p>
          <a:p>
            <a:pPr>
              <a:buClr>
                <a:srgbClr val="0070C0"/>
              </a:buClr>
            </a:pPr>
            <a:endParaRPr lang="en-GB" sz="23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Afbeelding 5" descr="CAT-2100WarmingProjections-2018.12.origina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82" y="768653"/>
            <a:ext cx="8046302" cy="4302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3770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584406" y="1109774"/>
            <a:ext cx="7923209" cy="3784233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Food security (no hunger)</a:t>
            </a:r>
            <a:endParaRPr lang="en-GB" sz="1800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Adequate income (no poverty with income </a:t>
            </a:r>
            <a:r>
              <a:rPr lang="en-GB" sz="1800" dirty="0">
                <a:latin typeface="Arial"/>
                <a:cs typeface="Arial"/>
              </a:rPr>
              <a:t>of less than </a:t>
            </a:r>
            <a:r>
              <a:rPr lang="en-GB" sz="1800" dirty="0" smtClean="0">
                <a:latin typeface="Arial"/>
                <a:cs typeface="Arial"/>
              </a:rPr>
              <a:t>$3.10 </a:t>
            </a:r>
            <a:r>
              <a:rPr lang="en-GB" sz="1800" dirty="0">
                <a:latin typeface="Arial"/>
                <a:cs typeface="Arial"/>
              </a:rPr>
              <a:t>a day)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Access to health care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Access to water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Access to energy and clean </a:t>
            </a:r>
            <a:r>
              <a:rPr lang="en-GB" sz="1800" dirty="0">
                <a:latin typeface="Arial"/>
                <a:cs typeface="Arial"/>
              </a:rPr>
              <a:t>cooking facilities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Education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Decent work (living wage)</a:t>
            </a:r>
          </a:p>
          <a:p>
            <a:pPr lvl="1">
              <a:lnSpc>
                <a:spcPct val="120000"/>
              </a:lnSpc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Gender equality and social equity</a:t>
            </a:r>
            <a:endParaRPr lang="en-GB" sz="1800" dirty="0">
              <a:latin typeface="Arial"/>
              <a:cs typeface="Arial"/>
            </a:endParaRPr>
          </a:p>
          <a:p>
            <a:pPr lvl="1">
              <a:lnSpc>
                <a:spcPct val="120000"/>
              </a:lnSpc>
              <a:spcAft>
                <a:spcPts val="1800"/>
              </a:spcAft>
              <a:buFont typeface="Wingdings" charset="2"/>
              <a:buChar char="Ø"/>
            </a:pPr>
            <a:r>
              <a:rPr lang="en-GB" sz="1800" dirty="0" smtClean="0">
                <a:latin typeface="Arial"/>
                <a:cs typeface="Arial"/>
              </a:rPr>
              <a:t>  Political voice: </a:t>
            </a:r>
            <a:r>
              <a:rPr lang="en-GB" sz="1800" dirty="0">
                <a:latin typeface="Arial"/>
                <a:cs typeface="Arial"/>
              </a:rPr>
              <a:t>right of people to be involved in decisions that affect </a:t>
            </a:r>
            <a:r>
              <a:rPr lang="en-GB" sz="1800" dirty="0" smtClean="0">
                <a:latin typeface="Arial"/>
                <a:cs typeface="Arial"/>
              </a:rPr>
              <a:t>them</a:t>
            </a:r>
            <a:endParaRPr lang="en-GB" sz="1800" dirty="0">
              <a:latin typeface="Arial"/>
              <a:cs typeface="Arial"/>
            </a:endParaRPr>
          </a:p>
          <a:p>
            <a:pPr lvl="0">
              <a:lnSpc>
                <a:spcPct val="120000"/>
              </a:lnSpc>
              <a:spcAft>
                <a:spcPts val="1200"/>
              </a:spcAft>
            </a:pPr>
            <a:r>
              <a:rPr lang="en-GB" sz="2000" dirty="0">
                <a:latin typeface="Arial"/>
                <a:cs typeface="Arial"/>
              </a:rPr>
              <a:t>Many people </a:t>
            </a:r>
            <a:r>
              <a:rPr lang="en-GB" sz="2000" b="1" dirty="0">
                <a:latin typeface="Arial"/>
                <a:cs typeface="Arial"/>
              </a:rPr>
              <a:t>live below </a:t>
            </a:r>
            <a:r>
              <a:rPr lang="en-GB" sz="2000" dirty="0">
                <a:latin typeface="Arial"/>
                <a:cs typeface="Arial"/>
              </a:rPr>
              <a:t>these social </a:t>
            </a:r>
            <a:r>
              <a:rPr lang="en-GB" sz="2000" dirty="0" smtClean="0">
                <a:latin typeface="Arial"/>
                <a:cs typeface="Arial"/>
              </a:rPr>
              <a:t>foundations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4844995"/>
            <a:ext cx="2133600" cy="273844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5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48395" y="143952"/>
            <a:ext cx="6852139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2870AC"/>
                </a:solidFill>
                <a:latin typeface="Arial"/>
                <a:cs typeface="Arial"/>
              </a:rPr>
              <a:t>Social foundations</a:t>
            </a:r>
            <a:endParaRPr lang="en-GB" sz="2500" dirty="0" smtClean="0">
              <a:solidFill>
                <a:srgbClr val="2870A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8554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9" y="4844996"/>
            <a:ext cx="2133600" cy="273844"/>
          </a:xfrm>
        </p:spPr>
        <p:txBody>
          <a:bodyPr/>
          <a:lstStyle/>
          <a:p>
            <a:fld id="{CD23F497-A682-4918-9D82-7A51A04E7538}" type="slidenum">
              <a:rPr lang="nl-NL" sz="1300">
                <a:latin typeface="Arial Narrow" panose="020B0606020202030204" pitchFamily="34" charset="0"/>
              </a:rPr>
              <a:t>6</a:t>
            </a:fld>
            <a:endParaRPr lang="nl-NL" sz="13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449544" y="141481"/>
            <a:ext cx="7238132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81630" tIns="40815" rIns="81630" bIns="40815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dirty="0" smtClean="0">
                <a:solidFill>
                  <a:srgbClr val="2870AC"/>
                </a:solidFill>
                <a:latin typeface="Arial"/>
                <a:cs typeface="Arial"/>
              </a:rPr>
              <a:t>The Doughnut of Kate </a:t>
            </a:r>
            <a:r>
              <a:rPr lang="en-US" dirty="0" err="1" smtClean="0">
                <a:solidFill>
                  <a:srgbClr val="2870AC"/>
                </a:solidFill>
                <a:latin typeface="Arial"/>
                <a:cs typeface="Arial"/>
              </a:rPr>
              <a:t>Raworth</a:t>
            </a:r>
            <a:endParaRPr lang="en-GB" sz="2300" dirty="0">
              <a:solidFill>
                <a:srgbClr val="2870AC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196" y="763099"/>
            <a:ext cx="4731447" cy="43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990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9" y="4844996"/>
            <a:ext cx="2133600" cy="273844"/>
          </a:xfrm>
        </p:spPr>
        <p:txBody>
          <a:bodyPr/>
          <a:lstStyle/>
          <a:p>
            <a:fld id="{CD23F497-A682-4918-9D82-7A51A04E7538}" type="slidenum">
              <a:rPr lang="nl-NL" sz="1300">
                <a:latin typeface="Arial Narrow" panose="020B0606020202030204" pitchFamily="34" charset="0"/>
              </a:rPr>
              <a:t>7</a:t>
            </a:fld>
            <a:endParaRPr lang="nl-NL" sz="13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251521" y="87474"/>
            <a:ext cx="8625850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81630" tIns="40815" rIns="81630" bIns="40815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None/>
            </a:pPr>
            <a:r>
              <a:rPr lang="en-US" dirty="0" smtClean="0">
                <a:solidFill>
                  <a:srgbClr val="2870AC"/>
                </a:solidFill>
                <a:latin typeface="Arial"/>
                <a:cs typeface="Arial"/>
              </a:rPr>
              <a:t>Global goals for sustainable development</a:t>
            </a:r>
          </a:p>
          <a:p>
            <a:pPr>
              <a:buClr>
                <a:srgbClr val="0070C0"/>
              </a:buClr>
            </a:pPr>
            <a:endParaRPr lang="en-GB" sz="2300" dirty="0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 rotWithShape="1">
          <a:blip r:embed="rId3"/>
          <a:srcRect t="10885" b="1522"/>
          <a:stretch/>
        </p:blipFill>
        <p:spPr>
          <a:xfrm>
            <a:off x="0" y="643440"/>
            <a:ext cx="9144000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95366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4294967295"/>
          </p:nvPr>
        </p:nvSpPr>
        <p:spPr>
          <a:xfrm>
            <a:off x="269121" y="1152232"/>
            <a:ext cx="8668727" cy="3494956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GB" sz="1700" dirty="0" smtClean="0">
                <a:latin typeface="+mj-lt"/>
              </a:rPr>
              <a:t>Example: Living wage</a:t>
            </a:r>
          </a:p>
          <a:p>
            <a:pPr lvl="3">
              <a:buFont typeface="Wingdings" charset="2"/>
              <a:buChar char="Ø"/>
            </a:pPr>
            <a:r>
              <a:rPr lang="en-GB" sz="1700" dirty="0" smtClean="0">
                <a:latin typeface="+mj-lt"/>
              </a:rPr>
              <a:t>  Linked to SDG 8 - decent work and income</a:t>
            </a:r>
          </a:p>
          <a:p>
            <a:pPr lvl="3">
              <a:buFont typeface="Wingdings" charset="2"/>
              <a:buChar char="Ø"/>
            </a:pPr>
            <a:r>
              <a:rPr lang="en-GB" sz="1700" dirty="0">
                <a:latin typeface="+mj-lt"/>
              </a:rPr>
              <a:t> </a:t>
            </a:r>
            <a:r>
              <a:rPr lang="en-GB" sz="1700" dirty="0" smtClean="0">
                <a:latin typeface="+mj-lt"/>
              </a:rPr>
              <a:t> Provides a family with the means to buy life’s essentials</a:t>
            </a:r>
            <a:endParaRPr lang="en-GB" sz="1700" dirty="0">
              <a:latin typeface="+mj-lt"/>
            </a:endParaRPr>
          </a:p>
          <a:p>
            <a:endParaRPr lang="en-GB" sz="1700" dirty="0">
              <a:latin typeface="+mj-lt"/>
            </a:endParaRPr>
          </a:p>
          <a:p>
            <a:pPr marL="285750" indent="-285750">
              <a:buFont typeface="Arial"/>
              <a:buChar char="•"/>
            </a:pPr>
            <a:r>
              <a:rPr lang="en-GB" sz="1700" dirty="0" smtClean="0">
                <a:latin typeface="+mj-lt"/>
              </a:rPr>
              <a:t>Potential impact of living wage on other SDGs</a:t>
            </a:r>
            <a:endParaRPr lang="en-GB" sz="1700" dirty="0">
              <a:latin typeface="+mj-lt"/>
            </a:endParaRPr>
          </a:p>
          <a:p>
            <a:pPr lvl="3">
              <a:buFont typeface="Wingdings" charset="2"/>
              <a:buChar char="Ø"/>
            </a:pPr>
            <a:endParaRPr lang="en-GB" sz="1700" dirty="0">
              <a:latin typeface="+mj-lt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804248" y="4844995"/>
            <a:ext cx="2133600" cy="273844"/>
          </a:xfrm>
        </p:spPr>
        <p:txBody>
          <a:bodyPr/>
          <a:lstStyle/>
          <a:p>
            <a:fld id="{CD23F497-A682-4918-9D82-7A51A04E7538}" type="slidenum">
              <a:rPr lang="nl-NL" sz="1400" smtClean="0">
                <a:latin typeface="Arial Narrow" panose="020B0606020202030204" pitchFamily="34" charset="0"/>
              </a:rPr>
              <a:t>8</a:t>
            </a:fld>
            <a:endParaRPr lang="nl-NL" sz="1400" dirty="0">
              <a:latin typeface="Arial Narrow" panose="020B0606020202030204" pitchFamily="34" charset="0"/>
            </a:endParaRPr>
          </a:p>
        </p:txBody>
      </p:sp>
      <p:sp>
        <p:nvSpPr>
          <p:cNvPr id="7" name="Tijdelijke aanduiding voor inhoud 7"/>
          <p:cNvSpPr txBox="1">
            <a:spLocks/>
          </p:cNvSpPr>
          <p:nvPr/>
        </p:nvSpPr>
        <p:spPr>
          <a:xfrm>
            <a:off x="350888" y="140232"/>
            <a:ext cx="5864859" cy="486054"/>
          </a:xfrm>
          <a:prstGeom prst="rect">
            <a:avLst/>
          </a:prstGeom>
          <a:solidFill>
            <a:srgbClr val="FFFFFF"/>
          </a:solidFill>
          <a:ln w="19050" cmpd="sng">
            <a:noFill/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2870AC"/>
                </a:solidFill>
                <a:latin typeface="Arial"/>
                <a:cs typeface="Arial"/>
              </a:rPr>
              <a:t>How to make it operational?</a:t>
            </a:r>
            <a:endParaRPr lang="en-GB" sz="2500" dirty="0" smtClean="0">
              <a:solidFill>
                <a:srgbClr val="2870AC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AutoShape 2" descr="Image result for sdg 8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930116" y="1174221"/>
            <a:ext cx="2571262" cy="256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5210" y="949390"/>
            <a:ext cx="1629423" cy="1622181"/>
          </a:xfrm>
          <a:prstGeom prst="rect">
            <a:avLst/>
          </a:prstGeom>
        </p:spPr>
      </p:pic>
      <p:pic>
        <p:nvPicPr>
          <p:cNvPr id="11" name="Afbeelding 8"/>
          <p:cNvPicPr>
            <a:picLocks noChangeAspect="1"/>
          </p:cNvPicPr>
          <p:nvPr/>
        </p:nvPicPr>
        <p:blipFill rotWithShape="1">
          <a:blip r:embed="rId5"/>
          <a:srcRect t="10885" r="33590" b="59915"/>
          <a:stretch/>
        </p:blipFill>
        <p:spPr>
          <a:xfrm>
            <a:off x="547252" y="3167294"/>
            <a:ext cx="6783438" cy="167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176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06" y="0"/>
            <a:ext cx="891773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4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SM_Style 2018_16x9 presentatie">
  <a:themeElements>
    <a:clrScheme name="RSM">
      <a:dk1>
        <a:srgbClr val="002873"/>
      </a:dk1>
      <a:lt1>
        <a:srgbClr val="FFFFFF"/>
      </a:lt1>
      <a:dk2>
        <a:srgbClr val="002873"/>
      </a:dk2>
      <a:lt2>
        <a:srgbClr val="FFFFFF"/>
      </a:lt2>
      <a:accent1>
        <a:srgbClr val="002873"/>
      </a:accent1>
      <a:accent2>
        <a:srgbClr val="2980E6"/>
      </a:accent2>
      <a:accent3>
        <a:srgbClr val="3D9D9A"/>
      </a:accent3>
      <a:accent4>
        <a:srgbClr val="B8C3C3"/>
      </a:accent4>
      <a:accent5>
        <a:srgbClr val="6C7373"/>
      </a:accent5>
      <a:accent6>
        <a:srgbClr val="454545"/>
      </a:accent6>
      <a:hlink>
        <a:srgbClr val="0563C1"/>
      </a:hlink>
      <a:folHlink>
        <a:srgbClr val="954F72"/>
      </a:folHlink>
    </a:clrScheme>
    <a:fontScheme name="RSM">
      <a:majorFont>
        <a:latin typeface="Museo Sans 700"/>
        <a:ea typeface=""/>
        <a:cs typeface=""/>
      </a:majorFont>
      <a:minorFont>
        <a:latin typeface="Museo Sans 300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16x9 presentatie.potx" id="{961A5C36-28A9-4163-BEFC-DA6B0C296245}" vid="{19D9A300-23C5-461D-8EB3-BC712DCB49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RSM_Style 2018_16x9 presentatie.potx</Template>
  <TotalTime>0</TotalTime>
  <Words>572</Words>
  <Application>Microsoft Macintosh PowerPoint</Application>
  <PresentationFormat>Diavoorstelling (16:9)</PresentationFormat>
  <Paragraphs>128</Paragraphs>
  <Slides>19</Slides>
  <Notes>11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1" baseType="lpstr">
      <vt:lpstr>RSM_Style 2018_16x9 presentatie</vt:lpstr>
      <vt:lpstr>Document</vt:lpstr>
      <vt:lpstr>Principles of Sustainable Finance</vt:lpstr>
      <vt:lpstr>Agenda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Perspectives on externalities</vt:lpstr>
      <vt:lpstr>PowerPoint-presentatie</vt:lpstr>
      <vt:lpstr>Blind spots of the financial system</vt:lpstr>
      <vt:lpstr>Why integrate sustainability?</vt:lpstr>
      <vt:lpstr>Active investment approaches</vt:lpstr>
      <vt:lpstr>From extremely diversified to concentrated portfolios</vt:lpstr>
      <vt:lpstr>Virtuous cycle of sustainable investing</vt:lpstr>
      <vt:lpstr>And sustainable banking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2018-07-19T12:59:15Z</dcterms:created>
  <dcterms:modified xsi:type="dcterms:W3CDTF">2019-04-22T19:35:22Z</dcterms:modified>
</cp:coreProperties>
</file>