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3867" autoAdjust="0"/>
  </p:normalViewPr>
  <p:slideViewPr>
    <p:cSldViewPr snapToGrid="0">
      <p:cViewPr varScale="1">
        <p:scale>
          <a:sx n="67" d="100"/>
          <a:sy n="67" d="100"/>
        </p:scale>
        <p:origin x="4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BRUEGELSRV\Bruegel\RESEARCH\Research%20Assistants\Michael\Georg\Slides\ternary_diagram_nuc-carb-res_PL-DE-FR_201905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RUEGELSRV\Bruegel\RESEARCH\Research%20Assistants\Michael\Georg\Slides\ternary_diagram_nuc-carb-res_PL-DE-FR_201905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RUEGELSRV\Bruegel\RESEARCH\Research%20Assistants\Michael\Georg\Slides\ternary_diagram_nuc-carb-res_PL-DE-FR_201905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725369855083906E-2"/>
          <c:y val="2.7491408934707903E-2"/>
          <c:w val="0.89159397851297384"/>
          <c:h val="0.92165345311217539"/>
        </c:manualLayout>
      </c:layout>
      <c:scatterChart>
        <c:scatterStyle val="lineMarker"/>
        <c:varyColors val="0"/>
        <c:ser>
          <c:idx val="1"/>
          <c:order val="0"/>
          <c:spPr>
            <a:ln w="381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xVal>
            <c:numRef>
              <c:f>ternary_plot!$M$6:$M$9</c:f>
              <c:numCache>
                <c:formatCode>0.0</c:formatCode>
                <c:ptCount val="4"/>
                <c:pt idx="0">
                  <c:v>100</c:v>
                </c:pt>
                <c:pt idx="1">
                  <c:v>50</c:v>
                </c:pt>
                <c:pt idx="2">
                  <c:v>0</c:v>
                </c:pt>
                <c:pt idx="3">
                  <c:v>100</c:v>
                </c:pt>
              </c:numCache>
            </c:numRef>
          </c:xVal>
          <c:yVal>
            <c:numRef>
              <c:f>ternary_plot!$N$6:$N$9</c:f>
              <c:numCache>
                <c:formatCode>0.0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8BD-4873-98AB-5A16BF34C657}"/>
            </c:ext>
          </c:extLst>
        </c:ser>
        <c:ser>
          <c:idx val="0"/>
          <c:order val="1"/>
          <c:tx>
            <c:strRef>
              <c:f>ternary_plot!$B$11</c:f>
              <c:strCache>
                <c:ptCount val="1"/>
                <c:pt idx="0">
                  <c:v>Poland</c:v>
                </c:pt>
              </c:strCache>
            </c:strRef>
          </c:tx>
          <c:spPr>
            <a:ln w="38100">
              <a:headEnd type="oval"/>
              <a:tailEnd type="arrow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1867266591676104E-2"/>
                  <c:y val="-3.56127391292583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BD-4873-98AB-5A16BF34C65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BD-4873-98AB-5A16BF34C6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ternary_plot!$M$11:$M$12</c:f>
              <c:numCache>
                <c:formatCode>0.0</c:formatCode>
                <c:ptCount val="2"/>
                <c:pt idx="0">
                  <c:v>42.5</c:v>
                </c:pt>
                <c:pt idx="1">
                  <c:v>36.5</c:v>
                </c:pt>
              </c:numCache>
            </c:numRef>
          </c:xVal>
          <c:yVal>
            <c:numRef>
              <c:f>ternary_plot!$N$11:$N$12</c:f>
              <c:numCache>
                <c:formatCode>0.0</c:formatCode>
                <c:ptCount val="2"/>
                <c:pt idx="0">
                  <c:v>85</c:v>
                </c:pt>
                <c:pt idx="1">
                  <c:v>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8BD-4873-98AB-5A16BF34C657}"/>
            </c:ext>
          </c:extLst>
        </c:ser>
        <c:ser>
          <c:idx val="2"/>
          <c:order val="2"/>
          <c:tx>
            <c:strRef>
              <c:f>ternary_plot!$B$13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chemeClr val="accent2"/>
              </a:solidFill>
              <a:headEnd type="oval"/>
              <a:tailEnd type="arrow"/>
            </a:ln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BD-4873-98AB-5A16BF34C6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ternary_plot!$M$13:$M$14</c:f>
              <c:numCache>
                <c:formatCode>0.0</c:formatCode>
                <c:ptCount val="2"/>
                <c:pt idx="0">
                  <c:v>38.5</c:v>
                </c:pt>
                <c:pt idx="1">
                  <c:v>17.5</c:v>
                </c:pt>
              </c:numCache>
            </c:numRef>
          </c:xVal>
          <c:yVal>
            <c:numRef>
              <c:f>ternary_plot!$N$13:$N$14</c:f>
              <c:numCache>
                <c:formatCode>0.0</c:formatCode>
                <c:ptCount val="2"/>
                <c:pt idx="0">
                  <c:v>53</c:v>
                </c:pt>
                <c:pt idx="1">
                  <c:v>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8BD-4873-98AB-5A16BF34C657}"/>
            </c:ext>
          </c:extLst>
        </c:ser>
        <c:ser>
          <c:idx val="3"/>
          <c:order val="3"/>
          <c:tx>
            <c:strRef>
              <c:f>ternary_plot!$B$15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chemeClr val="accent5"/>
              </a:solidFill>
              <a:headEnd type="oval"/>
              <a:tailEnd type="arrow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5952479624257495E-2"/>
                  <c:y val="-4.01946406183763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BD-4873-98AB-5A16BF34C65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BD-4873-98AB-5A16BF34C6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ternary_plot!$M$15:$M$16</c:f>
              <c:numCache>
                <c:formatCode>0.0</c:formatCode>
                <c:ptCount val="2"/>
                <c:pt idx="0">
                  <c:v>76.5</c:v>
                </c:pt>
                <c:pt idx="1">
                  <c:v>61.5</c:v>
                </c:pt>
              </c:numCache>
            </c:numRef>
          </c:xVal>
          <c:yVal>
            <c:numRef>
              <c:f>ternary_plot!$N$15:$N$16</c:f>
              <c:numCache>
                <c:formatCode>0.0</c:formatCode>
                <c:ptCount val="2"/>
                <c:pt idx="0">
                  <c:v>11</c:v>
                </c:pt>
                <c:pt idx="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8BD-4873-98AB-5A16BF34C65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543600480"/>
        <c:axId val="1"/>
      </c:scatterChart>
      <c:valAx>
        <c:axId val="543600480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none"/>
        <c:minorTickMark val="none"/>
        <c:tickLblPos val="nextTo"/>
        <c:crossAx val="1"/>
        <c:crosses val="autoZero"/>
        <c:crossBetween val="midCat"/>
      </c:valAx>
      <c:valAx>
        <c:axId val="1"/>
        <c:scaling>
          <c:orientation val="minMax"/>
          <c:max val="100"/>
          <c:min val="0"/>
        </c:scaling>
        <c:delete val="1"/>
        <c:axPos val="l"/>
        <c:numFmt formatCode="0.0" sourceLinked="1"/>
        <c:majorTickMark val="none"/>
        <c:minorTickMark val="none"/>
        <c:tickLblPos val="nextTo"/>
        <c:crossAx val="543600480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725369855083906E-2"/>
          <c:y val="2.7491408934707903E-2"/>
          <c:w val="0.89159397851297384"/>
          <c:h val="0.92165345311217539"/>
        </c:manualLayout>
      </c:layout>
      <c:scatterChart>
        <c:scatterStyle val="lineMarker"/>
        <c:varyColors val="0"/>
        <c:ser>
          <c:idx val="1"/>
          <c:order val="0"/>
          <c:spPr>
            <a:ln w="381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xVal>
            <c:numRef>
              <c:f>ternary_plot!$M$6:$M$9</c:f>
              <c:numCache>
                <c:formatCode>0.0</c:formatCode>
                <c:ptCount val="4"/>
                <c:pt idx="0">
                  <c:v>100</c:v>
                </c:pt>
                <c:pt idx="1">
                  <c:v>50</c:v>
                </c:pt>
                <c:pt idx="2">
                  <c:v>0</c:v>
                </c:pt>
                <c:pt idx="3">
                  <c:v>100</c:v>
                </c:pt>
              </c:numCache>
            </c:numRef>
          </c:xVal>
          <c:yVal>
            <c:numRef>
              <c:f>ternary_plot!$N$6:$N$9</c:f>
              <c:numCache>
                <c:formatCode>0.0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8BD-4873-98AB-5A16BF34C657}"/>
            </c:ext>
          </c:extLst>
        </c:ser>
        <c:ser>
          <c:idx val="0"/>
          <c:order val="1"/>
          <c:tx>
            <c:strRef>
              <c:f>ternary_plot!$B$11</c:f>
              <c:strCache>
                <c:ptCount val="1"/>
                <c:pt idx="0">
                  <c:v>Poland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headEnd type="oval"/>
              <a:tailEnd type="arrow"/>
            </a:ln>
          </c:spPr>
          <c:marker>
            <c:symbol val="none"/>
          </c:marker>
          <c:dLbls>
            <c:delete val="1"/>
          </c:dLbls>
          <c:xVal>
            <c:numRef>
              <c:f>ternary_plot!$M$11:$M$12</c:f>
              <c:numCache>
                <c:formatCode>0.0</c:formatCode>
                <c:ptCount val="2"/>
                <c:pt idx="0">
                  <c:v>42.5</c:v>
                </c:pt>
                <c:pt idx="1">
                  <c:v>36.5</c:v>
                </c:pt>
              </c:numCache>
            </c:numRef>
          </c:xVal>
          <c:yVal>
            <c:numRef>
              <c:f>ternary_plot!$N$11:$N$12</c:f>
              <c:numCache>
                <c:formatCode>0.0</c:formatCode>
                <c:ptCount val="2"/>
                <c:pt idx="0">
                  <c:v>85</c:v>
                </c:pt>
                <c:pt idx="1">
                  <c:v>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8BD-4873-98AB-5A16BF34C657}"/>
            </c:ext>
          </c:extLst>
        </c:ser>
        <c:ser>
          <c:idx val="2"/>
          <c:order val="2"/>
          <c:tx>
            <c:strRef>
              <c:f>ternary_plot!$B$13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chemeClr val="accent2">
                  <a:lumMod val="60000"/>
                  <a:lumOff val="40000"/>
                </a:schemeClr>
              </a:solidFill>
              <a:headEnd type="oval"/>
              <a:tailEnd type="arrow"/>
            </a:ln>
          </c:spPr>
          <c:marker>
            <c:symbol val="none"/>
          </c:marker>
          <c:dLbls>
            <c:delete val="1"/>
          </c:dLbls>
          <c:xVal>
            <c:numRef>
              <c:f>ternary_plot!$M$13:$M$14</c:f>
              <c:numCache>
                <c:formatCode>0.0</c:formatCode>
                <c:ptCount val="2"/>
                <c:pt idx="0">
                  <c:v>38.5</c:v>
                </c:pt>
                <c:pt idx="1">
                  <c:v>17.5</c:v>
                </c:pt>
              </c:numCache>
            </c:numRef>
          </c:xVal>
          <c:yVal>
            <c:numRef>
              <c:f>ternary_plot!$N$13:$N$14</c:f>
              <c:numCache>
                <c:formatCode>0.0</c:formatCode>
                <c:ptCount val="2"/>
                <c:pt idx="0">
                  <c:v>53</c:v>
                </c:pt>
                <c:pt idx="1">
                  <c:v>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8BD-4873-98AB-5A16BF34C657}"/>
            </c:ext>
          </c:extLst>
        </c:ser>
        <c:ser>
          <c:idx val="3"/>
          <c:order val="3"/>
          <c:tx>
            <c:strRef>
              <c:f>ternary_plot!$B$15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chemeClr val="accent5">
                  <a:lumMod val="60000"/>
                  <a:lumOff val="40000"/>
                </a:schemeClr>
              </a:solidFill>
              <a:headEnd type="oval"/>
              <a:tailEnd type="arrow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BD-4873-98AB-5A16BF34C65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BD-4873-98AB-5A16BF34C6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ternary_plot!$M$15:$M$16</c:f>
              <c:numCache>
                <c:formatCode>0.0</c:formatCode>
                <c:ptCount val="2"/>
                <c:pt idx="0">
                  <c:v>76.5</c:v>
                </c:pt>
                <c:pt idx="1">
                  <c:v>61.5</c:v>
                </c:pt>
              </c:numCache>
            </c:numRef>
          </c:xVal>
          <c:yVal>
            <c:numRef>
              <c:f>ternary_plot!$N$15:$N$16</c:f>
              <c:numCache>
                <c:formatCode>0.0</c:formatCode>
                <c:ptCount val="2"/>
                <c:pt idx="0">
                  <c:v>11</c:v>
                </c:pt>
                <c:pt idx="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8BD-4873-98AB-5A16BF34C65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543600480"/>
        <c:axId val="1"/>
      </c:scatterChart>
      <c:valAx>
        <c:axId val="543600480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none"/>
        <c:minorTickMark val="none"/>
        <c:tickLblPos val="nextTo"/>
        <c:crossAx val="1"/>
        <c:crosses val="autoZero"/>
        <c:crossBetween val="midCat"/>
      </c:valAx>
      <c:valAx>
        <c:axId val="1"/>
        <c:scaling>
          <c:orientation val="minMax"/>
          <c:max val="100"/>
          <c:min val="0"/>
        </c:scaling>
        <c:delete val="1"/>
        <c:axPos val="l"/>
        <c:numFmt formatCode="0.0" sourceLinked="1"/>
        <c:majorTickMark val="none"/>
        <c:minorTickMark val="none"/>
        <c:tickLblPos val="nextTo"/>
        <c:crossAx val="543600480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301676963587505E-2"/>
          <c:y val="2.6762123989284424E-2"/>
          <c:w val="0.91044276722589601"/>
          <c:h val="0.92433605033039212"/>
        </c:manualLayout>
      </c:layout>
      <c:scatterChart>
        <c:scatterStyle val="lineMarker"/>
        <c:varyColors val="0"/>
        <c:ser>
          <c:idx val="1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ternary_plot_EUCO33!$M$6:$M$9</c:f>
              <c:numCache>
                <c:formatCode>0.0</c:formatCode>
                <c:ptCount val="4"/>
                <c:pt idx="0">
                  <c:v>100</c:v>
                </c:pt>
                <c:pt idx="1">
                  <c:v>50</c:v>
                </c:pt>
                <c:pt idx="2">
                  <c:v>0</c:v>
                </c:pt>
                <c:pt idx="3">
                  <c:v>100</c:v>
                </c:pt>
              </c:numCache>
            </c:numRef>
          </c:xVal>
          <c:yVal>
            <c:numRef>
              <c:f>ternary_plot_EUCO33!$N$6:$N$9</c:f>
              <c:numCache>
                <c:formatCode>0.0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A6E-494F-A2C9-70FE6068CD36}"/>
            </c:ext>
          </c:extLst>
        </c:ser>
        <c:ser>
          <c:idx val="0"/>
          <c:order val="1"/>
          <c:tx>
            <c:strRef>
              <c:f>ternary_plot_EUCO33!$B$12</c:f>
              <c:strCache>
                <c:ptCount val="1"/>
                <c:pt idx="0">
                  <c:v>Poland</c:v>
                </c:pt>
              </c:strCache>
            </c:strRef>
          </c:tx>
          <c:spPr>
            <a:ln w="38100" cmpd="thickThin">
              <a:solidFill>
                <a:schemeClr val="accent1"/>
              </a:solidFill>
              <a:prstDash val="sysDash"/>
              <a:headEnd type="oval"/>
              <a:tailEnd type="arrow"/>
            </a:ln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BA6E-494F-A2C9-70FE6068CD3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6E-494F-A2C9-70FE6068CD3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6E-494F-A2C9-70FE6068CD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ternary_plot_EUCO33!$M$11:$M$13</c:f>
              <c:numCache>
                <c:formatCode>0.0</c:formatCode>
                <c:ptCount val="3"/>
                <c:pt idx="0">
                  <c:v>49.158715967983014</c:v>
                </c:pt>
                <c:pt idx="1">
                  <c:v>43.29851509235251</c:v>
                </c:pt>
                <c:pt idx="2">
                  <c:v>34.504395365452119</c:v>
                </c:pt>
              </c:numCache>
            </c:numRef>
          </c:xVal>
          <c:yVal>
            <c:numRef>
              <c:f>ternary_plot_EUCO33!$N$11:$N$13</c:f>
              <c:numCache>
                <c:formatCode>0.0</c:formatCode>
                <c:ptCount val="3"/>
                <c:pt idx="0">
                  <c:v>98.317431935966027</c:v>
                </c:pt>
                <c:pt idx="1">
                  <c:v>86.597030184705019</c:v>
                </c:pt>
                <c:pt idx="2">
                  <c:v>69.008790730904238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A6E-494F-A2C9-70FE6068CD36}"/>
            </c:ext>
          </c:extLst>
        </c:ser>
        <c:ser>
          <c:idx val="2"/>
          <c:order val="2"/>
          <c:tx>
            <c:strRef>
              <c:f>ternary_plot_EUCO33!$B$15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ysDash"/>
              <a:headEnd type="oval"/>
              <a:tailEnd type="arrow"/>
            </a:ln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6E-494F-A2C9-70FE6068CD3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6E-494F-A2C9-70FE6068CD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ternary_plot_EUCO33!$M$14:$M$16</c:f>
              <c:numCache>
                <c:formatCode>0.0</c:formatCode>
                <c:ptCount val="3"/>
                <c:pt idx="0">
                  <c:v>61.212483378850379</c:v>
                </c:pt>
                <c:pt idx="1">
                  <c:v>43.406959312122112</c:v>
                </c:pt>
                <c:pt idx="2">
                  <c:v>23.008227716529479</c:v>
                </c:pt>
              </c:numCache>
            </c:numRef>
          </c:xVal>
          <c:yVal>
            <c:numRef>
              <c:f>ternary_plot_EUCO33!$N$14:$N$16</c:f>
              <c:numCache>
                <c:formatCode>0.0</c:formatCode>
                <c:ptCount val="3"/>
                <c:pt idx="0">
                  <c:v>63.154602464036287</c:v>
                </c:pt>
                <c:pt idx="1">
                  <c:v>56.794838437902669</c:v>
                </c:pt>
                <c:pt idx="2">
                  <c:v>46.016455433058958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A6E-494F-A2C9-70FE6068CD36}"/>
            </c:ext>
          </c:extLst>
        </c:ser>
        <c:ser>
          <c:idx val="3"/>
          <c:order val="3"/>
          <c:tx>
            <c:strRef>
              <c:f>ternary_plot_EUCO33!$B$18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chemeClr val="accent5"/>
              </a:solidFill>
              <a:prstDash val="sysDash"/>
              <a:headEnd type="oval"/>
              <a:tailEnd type="arrow"/>
            </a:ln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6E-494F-A2C9-70FE6068CD3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6E-494F-A2C9-70FE6068CD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ternary_plot_EUCO33!$M$17:$M$19</c:f>
              <c:numCache>
                <c:formatCode>0.0</c:formatCode>
                <c:ptCount val="3"/>
                <c:pt idx="0">
                  <c:v>82.081665780414767</c:v>
                </c:pt>
                <c:pt idx="1">
                  <c:v>79.062257681859492</c:v>
                </c:pt>
                <c:pt idx="2">
                  <c:v>60.635271258550688</c:v>
                </c:pt>
              </c:numCache>
            </c:numRef>
          </c:xVal>
          <c:yVal>
            <c:numRef>
              <c:f>ternary_plot_EUCO33!$N$17:$N$19</c:f>
              <c:numCache>
                <c:formatCode>0.0</c:formatCode>
                <c:ptCount val="3"/>
                <c:pt idx="0">
                  <c:v>9.2420214006511614</c:v>
                </c:pt>
                <c:pt idx="1">
                  <c:v>6.0063231661705476</c:v>
                </c:pt>
                <c:pt idx="2">
                  <c:v>0.98454618764251156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BA6E-494F-A2C9-70FE6068CD36}"/>
            </c:ext>
          </c:extLst>
        </c:ser>
        <c:ser>
          <c:idx val="4"/>
          <c:order val="4"/>
          <c:tx>
            <c:strRef>
              <c:f>ternary_plot_EUCO33!$A$12</c:f>
              <c:strCache>
                <c:ptCount val="1"/>
                <c:pt idx="0">
                  <c:v>2015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9"/>
          </c:marker>
          <c:dPt>
            <c:idx val="0"/>
            <c:marker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  <c:spPr>
              <a:ln w="19050"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BA6E-494F-A2C9-70FE6068CD3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300"/>
                  </a:pPr>
                  <a:endParaRPr lang="en-US"/>
                </a:p>
              </c:txPr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A6E-494F-A2C9-70FE6068CD36}"/>
                </c:ext>
              </c:extLst>
            </c:dLbl>
            <c:spPr>
              <a:noFill/>
              <a:ln>
                <a:noFill/>
              </a:ln>
              <a:effectLst/>
            </c:sp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ternary_plot_EUCO33!$M$12</c:f>
              <c:numCache>
                <c:formatCode>0.0</c:formatCode>
                <c:ptCount val="1"/>
                <c:pt idx="0">
                  <c:v>43.29851509235251</c:v>
                </c:pt>
              </c:numCache>
            </c:numRef>
          </c:xVal>
          <c:yVal>
            <c:numRef>
              <c:f>ternary_plot_EUCO33!$N$12</c:f>
              <c:numCache>
                <c:formatCode>0.0</c:formatCode>
                <c:ptCount val="1"/>
                <c:pt idx="0">
                  <c:v>86.597030184705019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BA6E-494F-A2C9-70FE6068CD36}"/>
            </c:ext>
          </c:extLst>
        </c:ser>
        <c:ser>
          <c:idx val="5"/>
          <c:order val="5"/>
          <c:tx>
            <c:strRef>
              <c:f>ternary_plot_EUCO33!$A$15</c:f>
              <c:strCache>
                <c:ptCount val="1"/>
                <c:pt idx="0">
                  <c:v>2015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circle"/>
            <c:size val="9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0"/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ternary_plot_EUCO33!$M$15</c:f>
              <c:numCache>
                <c:formatCode>0.0</c:formatCode>
                <c:ptCount val="1"/>
                <c:pt idx="0">
                  <c:v>43.406959312122112</c:v>
                </c:pt>
              </c:numCache>
            </c:numRef>
          </c:xVal>
          <c:yVal>
            <c:numRef>
              <c:f>ternary_plot_EUCO33!$N$15</c:f>
              <c:numCache>
                <c:formatCode>0.0</c:formatCode>
                <c:ptCount val="1"/>
                <c:pt idx="0">
                  <c:v>56.794838437902669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BA6E-494F-A2C9-70FE6068CD36}"/>
            </c:ext>
          </c:extLst>
        </c:ser>
        <c:ser>
          <c:idx val="6"/>
          <c:order val="6"/>
          <c:tx>
            <c:strRef>
              <c:f>ternary_plot_EUCO33!$A$18</c:f>
              <c:strCache>
                <c:ptCount val="1"/>
                <c:pt idx="0">
                  <c:v>2015</c:v>
                </c:pt>
              </c:strCache>
            </c:strRef>
          </c:tx>
          <c:spPr>
            <a:ln w="19050">
              <a:solidFill>
                <a:schemeClr val="accent5"/>
              </a:solidFill>
            </a:ln>
          </c:spPr>
          <c:marker>
            <c:symbol val="circle"/>
            <c:size val="9"/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/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ternary_plot_EUCO33!$M$18</c:f>
              <c:numCache>
                <c:formatCode>0.0</c:formatCode>
                <c:ptCount val="1"/>
                <c:pt idx="0">
                  <c:v>79.062257681859492</c:v>
                </c:pt>
              </c:numCache>
            </c:numRef>
          </c:xVal>
          <c:yVal>
            <c:numRef>
              <c:f>ternary_plot_EUCO33!$N$18</c:f>
              <c:numCache>
                <c:formatCode>0.0</c:formatCode>
                <c:ptCount val="1"/>
                <c:pt idx="0">
                  <c:v>6.0063231661705476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BA6E-494F-A2C9-70FE6068C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3600480"/>
        <c:axId val="1"/>
      </c:scatterChart>
      <c:valAx>
        <c:axId val="543600480"/>
        <c:scaling>
          <c:orientation val="minMax"/>
          <c:max val="100"/>
        </c:scaling>
        <c:delete val="0"/>
        <c:axPos val="b"/>
        <c:numFmt formatCode="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100"/>
        </c:scaling>
        <c:delete val="0"/>
        <c:axPos val="l"/>
        <c:numFmt formatCode="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43600480"/>
        <c:crosses val="autoZero"/>
        <c:crossBetween val="midCat"/>
      </c:valAx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D535E-C191-4365-832C-139523A98EDB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EC788-CEEB-4CB3-80D0-E050B07609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85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EUCO3030</a:t>
            </a:r>
          </a:p>
          <a:p>
            <a:r>
              <a:rPr lang="en-GB" dirty="0"/>
              <a:t> At least 40% GHG reduction (</a:t>
            </a:r>
            <a:r>
              <a:rPr lang="en-GB" dirty="0" err="1"/>
              <a:t>wrt</a:t>
            </a:r>
            <a:r>
              <a:rPr lang="en-GB" dirty="0"/>
              <a:t> 1990);</a:t>
            </a:r>
          </a:p>
          <a:p>
            <a:r>
              <a:rPr lang="en-GB" dirty="0"/>
              <a:t> 30% RES share in final energy consumption </a:t>
            </a:r>
            <a:endParaRPr lang="en-US" dirty="0"/>
          </a:p>
          <a:p>
            <a:r>
              <a:rPr lang="en-GB" dirty="0"/>
              <a:t> 30% primary energy consumption reduction (i.e. achieving 1321 </a:t>
            </a:r>
            <a:r>
              <a:rPr lang="en-GB" dirty="0" err="1"/>
              <a:t>Mtoe</a:t>
            </a:r>
            <a:r>
              <a:rPr lang="en-GB" dirty="0"/>
              <a:t> in 2030) compared to the PRIMES 2007 baseline (1887 </a:t>
            </a:r>
            <a:r>
              <a:rPr lang="en-GB" dirty="0" err="1"/>
              <a:t>Mtoe</a:t>
            </a:r>
            <a:r>
              <a:rPr lang="en-GB" dirty="0"/>
              <a:t> in 2030). This equals a reduction of primary energy consumption of 23% compared to historic 2005 primary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2030 climate &amp; energy framework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targets for 2030: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least 40% cuts in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greenhouse gas emissions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(from 1990 levels)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least 32% share for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renewable energy</a:t>
            </a: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least 32.5% improvement in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 efficiency</a:t>
            </a: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EC788-CEEB-4CB3-80D0-E050B076097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6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EUCO3030</a:t>
            </a:r>
          </a:p>
          <a:p>
            <a:r>
              <a:rPr lang="en-GB" dirty="0"/>
              <a:t> At least 40% GHG reduction (</a:t>
            </a:r>
            <a:r>
              <a:rPr lang="en-GB" dirty="0" err="1"/>
              <a:t>wrt</a:t>
            </a:r>
            <a:r>
              <a:rPr lang="en-GB" dirty="0"/>
              <a:t> 1990);</a:t>
            </a:r>
          </a:p>
          <a:p>
            <a:r>
              <a:rPr lang="en-GB" dirty="0"/>
              <a:t> 30% RES share in final energy consumption </a:t>
            </a:r>
            <a:endParaRPr lang="en-US" dirty="0"/>
          </a:p>
          <a:p>
            <a:r>
              <a:rPr lang="en-GB" dirty="0"/>
              <a:t> 30% primary energy consumption reduction (i.e. achieving 1321 </a:t>
            </a:r>
            <a:r>
              <a:rPr lang="en-GB" dirty="0" err="1"/>
              <a:t>Mtoe</a:t>
            </a:r>
            <a:r>
              <a:rPr lang="en-GB" dirty="0"/>
              <a:t> in 2030) compared to the PRIMES 2007 baseline (1887 </a:t>
            </a:r>
            <a:r>
              <a:rPr lang="en-GB" dirty="0" err="1"/>
              <a:t>Mtoe</a:t>
            </a:r>
            <a:r>
              <a:rPr lang="en-GB" dirty="0"/>
              <a:t> in 2030). This equals a reduction of primary energy consumption of 23% compared to historic 2005 primary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2030 climate &amp; energy framework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targets for 2030: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least 40% cuts in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greenhouse gas emissions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(from 1990 levels)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least 32% share for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renewable energy</a:t>
            </a: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least 32.5% improvement in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 efficiency</a:t>
            </a: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EC788-CEEB-4CB3-80D0-E050B076097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06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EUCO3030</a:t>
            </a:r>
          </a:p>
          <a:p>
            <a:r>
              <a:rPr lang="en-GB" dirty="0"/>
              <a:t> At least 40% GHG reduction (</a:t>
            </a:r>
            <a:r>
              <a:rPr lang="en-GB" dirty="0" err="1"/>
              <a:t>wrt</a:t>
            </a:r>
            <a:r>
              <a:rPr lang="en-GB" dirty="0"/>
              <a:t> 1990);</a:t>
            </a:r>
          </a:p>
          <a:p>
            <a:r>
              <a:rPr lang="en-GB" dirty="0"/>
              <a:t> 30% RES share in final energy consumption </a:t>
            </a:r>
            <a:endParaRPr lang="en-US" dirty="0"/>
          </a:p>
          <a:p>
            <a:r>
              <a:rPr lang="en-GB" dirty="0"/>
              <a:t> 30% primary energy consumption reduction (i.e. achieving 1321 </a:t>
            </a:r>
            <a:r>
              <a:rPr lang="en-GB" dirty="0" err="1"/>
              <a:t>Mtoe</a:t>
            </a:r>
            <a:r>
              <a:rPr lang="en-GB" dirty="0"/>
              <a:t> in 2030) compared to the PRIMES 2007 baseline (1887 </a:t>
            </a:r>
            <a:r>
              <a:rPr lang="en-GB" dirty="0" err="1"/>
              <a:t>Mtoe</a:t>
            </a:r>
            <a:r>
              <a:rPr lang="en-GB" dirty="0"/>
              <a:t> in 2030). This equals a reduction of primary energy consumption of 23% compared to historic 2005 primary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2030 climate &amp; energy framework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targets for 2030: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least 40% cuts in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greenhouse gas emissions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(from 1990 levels)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least 32% share for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renewable energy</a:t>
            </a: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least 32.5% improvement in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 efficiency</a:t>
            </a: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EC788-CEEB-4CB3-80D0-E050B076097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00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E9F-5418-4918-8D28-2F540CF9709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9944-7299-499F-A6D8-0939B85B4E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7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E9F-5418-4918-8D28-2F540CF9709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9944-7299-499F-A6D8-0939B85B4E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9E9F-5418-4918-8D28-2F540CF9709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B9944-7299-499F-A6D8-0939B85B4E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3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/>
        </p:nvSpPr>
        <p:spPr>
          <a:xfrm>
            <a:off x="247050" y="1155101"/>
            <a:ext cx="8744550" cy="1989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electricity mixes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47050" y="5044603"/>
            <a:ext cx="7886700" cy="107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BE" sz="2000" dirty="0">
                <a:latin typeface="Arial" panose="020B0604020202020204" pitchFamily="34" charset="0"/>
                <a:cs typeface="Arial" panose="020B0604020202020204" pitchFamily="34" charset="0"/>
              </a:rPr>
              <a:t>Georg </a:t>
            </a:r>
            <a:r>
              <a:rPr lang="fr-BE" sz="2000" dirty="0" err="1">
                <a:latin typeface="Arial" panose="020B0604020202020204" pitchFamily="34" charset="0"/>
                <a:cs typeface="Arial" panose="020B0604020202020204" pitchFamily="34" charset="0"/>
              </a:rPr>
              <a:t>Zachmann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8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0050" y="264801"/>
            <a:ext cx="8896950" cy="582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Electricity-mix outlook: 2017 - 2030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99CF0D3-A39E-4138-90F6-62D0D2102714}"/>
              </a:ext>
            </a:extLst>
          </p:cNvPr>
          <p:cNvGrpSpPr/>
          <p:nvPr/>
        </p:nvGrpSpPr>
        <p:grpSpPr>
          <a:xfrm>
            <a:off x="104682" y="1079555"/>
            <a:ext cx="8044817" cy="5412176"/>
            <a:chOff x="709690" y="1179194"/>
            <a:chExt cx="8044817" cy="5412176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E929080A-6B0A-4278-9C84-359193C34B3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94717557"/>
                </p:ext>
              </p:extLst>
            </p:nvPr>
          </p:nvGraphicFramePr>
          <p:xfrm>
            <a:off x="1009292" y="1394638"/>
            <a:ext cx="7125416" cy="51967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245F242-8A65-43F1-9E72-08EDA7D07871}"/>
                </a:ext>
              </a:extLst>
            </p:cNvPr>
            <p:cNvSpPr txBox="1"/>
            <p:nvPr/>
          </p:nvSpPr>
          <p:spPr>
            <a:xfrm>
              <a:off x="4099486" y="1179194"/>
              <a:ext cx="9380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Carbon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9EBEF9-1ABE-4B58-8C03-37EA134D2447}"/>
                </a:ext>
              </a:extLst>
            </p:cNvPr>
            <p:cNvSpPr txBox="1"/>
            <p:nvPr/>
          </p:nvSpPr>
          <p:spPr>
            <a:xfrm>
              <a:off x="709690" y="6191260"/>
              <a:ext cx="5652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RES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A2FB292-49EA-423A-B01C-11BAB9EF40A1}"/>
                </a:ext>
              </a:extLst>
            </p:cNvPr>
            <p:cNvSpPr txBox="1"/>
            <p:nvPr/>
          </p:nvSpPr>
          <p:spPr>
            <a:xfrm>
              <a:off x="7760324" y="6191260"/>
              <a:ext cx="9941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Nuclear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E75B809-5384-4CDB-8BC9-6109B35CD22E}"/>
              </a:ext>
            </a:extLst>
          </p:cNvPr>
          <p:cNvSpPr txBox="1"/>
          <p:nvPr/>
        </p:nvSpPr>
        <p:spPr>
          <a:xfrm>
            <a:off x="3207895" y="6538396"/>
            <a:ext cx="596174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/>
              <a:t>Source: Eurostat and National Energy and Climate Plans (drafts from December 2018)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5589863-77CC-4B11-86FC-A871870E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27389"/>
              </p:ext>
            </p:extLst>
          </p:nvPr>
        </p:nvGraphicFramePr>
        <p:xfrm>
          <a:off x="6262486" y="3603359"/>
          <a:ext cx="2404224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122">
                  <a:extLst>
                    <a:ext uri="{9D8B030D-6E8A-4147-A177-3AD203B41FA5}">
                      <a16:colId xmlns:a16="http://schemas.microsoft.com/office/drawing/2014/main" val="262149328"/>
                    </a:ext>
                  </a:extLst>
                </a:gridCol>
                <a:gridCol w="641551">
                  <a:extLst>
                    <a:ext uri="{9D8B030D-6E8A-4147-A177-3AD203B41FA5}">
                      <a16:colId xmlns:a16="http://schemas.microsoft.com/office/drawing/2014/main" val="2642230831"/>
                    </a:ext>
                  </a:extLst>
                </a:gridCol>
                <a:gridCol w="641551">
                  <a:extLst>
                    <a:ext uri="{9D8B030D-6E8A-4147-A177-3AD203B41FA5}">
                      <a16:colId xmlns:a16="http://schemas.microsoft.com/office/drawing/2014/main" val="1391897325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Poland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2017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2030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19976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Carbon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85%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73%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54066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Nuclear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0%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0%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932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RES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15%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27%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428420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22F7564-BE17-435E-88B0-B640896AE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393617"/>
              </p:ext>
            </p:extLst>
          </p:nvPr>
        </p:nvGraphicFramePr>
        <p:xfrm>
          <a:off x="6262486" y="1420721"/>
          <a:ext cx="2404224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602">
                  <a:extLst>
                    <a:ext uri="{9D8B030D-6E8A-4147-A177-3AD203B41FA5}">
                      <a16:colId xmlns:a16="http://schemas.microsoft.com/office/drawing/2014/main" val="262149328"/>
                    </a:ext>
                  </a:extLst>
                </a:gridCol>
                <a:gridCol w="653311">
                  <a:extLst>
                    <a:ext uri="{9D8B030D-6E8A-4147-A177-3AD203B41FA5}">
                      <a16:colId xmlns:a16="http://schemas.microsoft.com/office/drawing/2014/main" val="2642230831"/>
                    </a:ext>
                  </a:extLst>
                </a:gridCol>
                <a:gridCol w="653311">
                  <a:extLst>
                    <a:ext uri="{9D8B030D-6E8A-4147-A177-3AD203B41FA5}">
                      <a16:colId xmlns:a16="http://schemas.microsoft.com/office/drawing/2014/main" val="1391897325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Germany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2017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2030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26862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Carbon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53%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35%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70201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Nuclear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12%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0%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67152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35%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65%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405662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F642B98-CEC1-4376-96DE-E55A6CA3B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21761"/>
              </p:ext>
            </p:extLst>
          </p:nvPr>
        </p:nvGraphicFramePr>
        <p:xfrm>
          <a:off x="6262486" y="2512040"/>
          <a:ext cx="2404224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602">
                  <a:extLst>
                    <a:ext uri="{9D8B030D-6E8A-4147-A177-3AD203B41FA5}">
                      <a16:colId xmlns:a16="http://schemas.microsoft.com/office/drawing/2014/main" val="262149328"/>
                    </a:ext>
                  </a:extLst>
                </a:gridCol>
                <a:gridCol w="653311">
                  <a:extLst>
                    <a:ext uri="{9D8B030D-6E8A-4147-A177-3AD203B41FA5}">
                      <a16:colId xmlns:a16="http://schemas.microsoft.com/office/drawing/2014/main" val="2642230831"/>
                    </a:ext>
                  </a:extLst>
                </a:gridCol>
                <a:gridCol w="653311">
                  <a:extLst>
                    <a:ext uri="{9D8B030D-6E8A-4147-A177-3AD203B41FA5}">
                      <a16:colId xmlns:a16="http://schemas.microsoft.com/office/drawing/2014/main" val="1391897325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France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2017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2028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74740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Carbon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11%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5%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04128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Nuclear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71%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59%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63125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RES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18%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36%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133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34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0050" y="264801"/>
            <a:ext cx="8896950" cy="582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EUCO3030 vs. NECP electricity-mix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99CF0D3-A39E-4138-90F6-62D0D2102714}"/>
              </a:ext>
            </a:extLst>
          </p:cNvPr>
          <p:cNvGrpSpPr/>
          <p:nvPr/>
        </p:nvGrpSpPr>
        <p:grpSpPr>
          <a:xfrm>
            <a:off x="104682" y="1020611"/>
            <a:ext cx="8044817" cy="5445719"/>
            <a:chOff x="709690" y="1145651"/>
            <a:chExt cx="8044817" cy="5445719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E929080A-6B0A-4278-9C84-359193C34B3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53210563"/>
                </p:ext>
              </p:extLst>
            </p:nvPr>
          </p:nvGraphicFramePr>
          <p:xfrm>
            <a:off x="1009292" y="1394638"/>
            <a:ext cx="7125416" cy="51967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245F242-8A65-43F1-9E72-08EDA7D07871}"/>
                </a:ext>
              </a:extLst>
            </p:cNvPr>
            <p:cNvSpPr txBox="1"/>
            <p:nvPr/>
          </p:nvSpPr>
          <p:spPr>
            <a:xfrm>
              <a:off x="3832144" y="1145651"/>
              <a:ext cx="1253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Fossil Fuel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9EBEF9-1ABE-4B58-8C03-37EA134D2447}"/>
                </a:ext>
              </a:extLst>
            </p:cNvPr>
            <p:cNvSpPr txBox="1"/>
            <p:nvPr/>
          </p:nvSpPr>
          <p:spPr>
            <a:xfrm>
              <a:off x="709690" y="6191260"/>
              <a:ext cx="5652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RES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A2FB292-49EA-423A-B01C-11BAB9EF40A1}"/>
                </a:ext>
              </a:extLst>
            </p:cNvPr>
            <p:cNvSpPr txBox="1"/>
            <p:nvPr/>
          </p:nvSpPr>
          <p:spPr>
            <a:xfrm>
              <a:off x="7760324" y="6191260"/>
              <a:ext cx="9941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Nuclear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E75B809-5384-4CDB-8BC9-6109B35CD22E}"/>
              </a:ext>
            </a:extLst>
          </p:cNvPr>
          <p:cNvSpPr txBox="1"/>
          <p:nvPr/>
        </p:nvSpPr>
        <p:spPr>
          <a:xfrm>
            <a:off x="3207895" y="6538396"/>
            <a:ext cx="596174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/>
              <a:t>Source: “Technical report on Member State results of the EUCO policy scenarios”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5589863-77CC-4B11-86FC-A871870E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534271"/>
              </p:ext>
            </p:extLst>
          </p:nvPr>
        </p:nvGraphicFramePr>
        <p:xfrm>
          <a:off x="6262486" y="3603359"/>
          <a:ext cx="2404224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122">
                  <a:extLst>
                    <a:ext uri="{9D8B030D-6E8A-4147-A177-3AD203B41FA5}">
                      <a16:colId xmlns:a16="http://schemas.microsoft.com/office/drawing/2014/main" val="262149328"/>
                    </a:ext>
                  </a:extLst>
                </a:gridCol>
                <a:gridCol w="641551">
                  <a:extLst>
                    <a:ext uri="{9D8B030D-6E8A-4147-A177-3AD203B41FA5}">
                      <a16:colId xmlns:a16="http://schemas.microsoft.com/office/drawing/2014/main" val="2642230831"/>
                    </a:ext>
                  </a:extLst>
                </a:gridCol>
                <a:gridCol w="641551">
                  <a:extLst>
                    <a:ext uri="{9D8B030D-6E8A-4147-A177-3AD203B41FA5}">
                      <a16:colId xmlns:a16="http://schemas.microsoft.com/office/drawing/2014/main" val="1391897325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Poland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2017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2030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19976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Fossil Fuel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54066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Nuclear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932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RES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428420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22F7564-BE17-435E-88B0-B640896AE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86455"/>
              </p:ext>
            </p:extLst>
          </p:nvPr>
        </p:nvGraphicFramePr>
        <p:xfrm>
          <a:off x="6262486" y="1420721"/>
          <a:ext cx="2404224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602">
                  <a:extLst>
                    <a:ext uri="{9D8B030D-6E8A-4147-A177-3AD203B41FA5}">
                      <a16:colId xmlns:a16="http://schemas.microsoft.com/office/drawing/2014/main" val="262149328"/>
                    </a:ext>
                  </a:extLst>
                </a:gridCol>
                <a:gridCol w="653311">
                  <a:extLst>
                    <a:ext uri="{9D8B030D-6E8A-4147-A177-3AD203B41FA5}">
                      <a16:colId xmlns:a16="http://schemas.microsoft.com/office/drawing/2014/main" val="2642230831"/>
                    </a:ext>
                  </a:extLst>
                </a:gridCol>
                <a:gridCol w="653311">
                  <a:extLst>
                    <a:ext uri="{9D8B030D-6E8A-4147-A177-3AD203B41FA5}">
                      <a16:colId xmlns:a16="http://schemas.microsoft.com/office/drawing/2014/main" val="1391897325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Germany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2015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2030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26862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Fossil Fuel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70201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Nuclear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67152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405662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F642B98-CEC1-4376-96DE-E55A6CA3B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63766"/>
              </p:ext>
            </p:extLst>
          </p:nvPr>
        </p:nvGraphicFramePr>
        <p:xfrm>
          <a:off x="6262486" y="2512040"/>
          <a:ext cx="2404224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602">
                  <a:extLst>
                    <a:ext uri="{9D8B030D-6E8A-4147-A177-3AD203B41FA5}">
                      <a16:colId xmlns:a16="http://schemas.microsoft.com/office/drawing/2014/main" val="262149328"/>
                    </a:ext>
                  </a:extLst>
                </a:gridCol>
                <a:gridCol w="653311">
                  <a:extLst>
                    <a:ext uri="{9D8B030D-6E8A-4147-A177-3AD203B41FA5}">
                      <a16:colId xmlns:a16="http://schemas.microsoft.com/office/drawing/2014/main" val="2642230831"/>
                    </a:ext>
                  </a:extLst>
                </a:gridCol>
                <a:gridCol w="653311">
                  <a:extLst>
                    <a:ext uri="{9D8B030D-6E8A-4147-A177-3AD203B41FA5}">
                      <a16:colId xmlns:a16="http://schemas.microsoft.com/office/drawing/2014/main" val="1391897325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France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2017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2030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74740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Fossil Fuel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04128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Nuclear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63125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RES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133832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CA79137-3C3A-4FA9-878C-9415CB1F6D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874403"/>
              </p:ext>
            </p:extLst>
          </p:nvPr>
        </p:nvGraphicFramePr>
        <p:xfrm>
          <a:off x="477289" y="1354667"/>
          <a:ext cx="6753243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57754245-4CC0-486B-AE08-21F4E912F094}"/>
              </a:ext>
            </a:extLst>
          </p:cNvPr>
          <p:cNvSpPr txBox="1"/>
          <p:nvPr/>
        </p:nvSpPr>
        <p:spPr>
          <a:xfrm rot="20801273">
            <a:off x="3596699" y="3288452"/>
            <a:ext cx="11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EUCO3030</a:t>
            </a:r>
            <a:endParaRPr lang="en-GB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C545B0A-BBCA-4AFD-A917-FC80B5B4D792}"/>
              </a:ext>
            </a:extLst>
          </p:cNvPr>
          <p:cNvSpPr txBox="1"/>
          <p:nvPr/>
        </p:nvSpPr>
        <p:spPr>
          <a:xfrm rot="19537250">
            <a:off x="2271510" y="4091991"/>
            <a:ext cx="6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NECP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73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0050" y="264801"/>
            <a:ext cx="8896950" cy="582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electricity exchanges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FF3D4162-3F4F-4CE3-9DBA-946661AC2BA3}"/>
              </a:ext>
            </a:extLst>
          </p:cNvPr>
          <p:cNvSpPr txBox="1">
            <a:spLocks/>
          </p:cNvSpPr>
          <p:nvPr/>
        </p:nvSpPr>
        <p:spPr>
          <a:xfrm>
            <a:off x="154340" y="1345566"/>
            <a:ext cx="8629625" cy="459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de-DE" sz="2600" dirty="0"/>
              <a:t>Germany: </a:t>
            </a:r>
            <a:r>
              <a:rPr lang="de-DE" sz="2600" dirty="0" err="1"/>
              <a:t>Electricity</a:t>
            </a:r>
            <a:r>
              <a:rPr lang="de-DE" sz="2600" dirty="0"/>
              <a:t> </a:t>
            </a:r>
            <a:r>
              <a:rPr lang="de-DE" sz="2600" dirty="0" err="1"/>
              <a:t>net</a:t>
            </a:r>
            <a:r>
              <a:rPr lang="de-DE" sz="2600" dirty="0"/>
              <a:t>-exports </a:t>
            </a:r>
            <a:r>
              <a:rPr lang="de-DE" sz="2600" dirty="0" err="1"/>
              <a:t>constant</a:t>
            </a:r>
            <a:r>
              <a:rPr lang="de-DE" sz="2600" dirty="0"/>
              <a:t> </a:t>
            </a:r>
            <a:r>
              <a:rPr lang="de-DE" sz="2600" dirty="0" err="1"/>
              <a:t>until</a:t>
            </a:r>
            <a:r>
              <a:rPr lang="de-DE" sz="2600" dirty="0"/>
              <a:t> 2030</a:t>
            </a:r>
            <a:endParaRPr lang="en-GB" sz="2600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C453D8BC-A068-4B3C-9EB6-FFD571789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137" y="1748790"/>
            <a:ext cx="7855773" cy="52046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8FF66DAE-58D9-4234-A918-5FA32FC2AF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87" y="2282191"/>
            <a:ext cx="8137174" cy="45974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B7AF7D5-4097-4FF9-BFFD-8299129550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150" y="3650615"/>
            <a:ext cx="7744338" cy="1876549"/>
          </a:xfrm>
          <a:prstGeom prst="rect">
            <a:avLst/>
          </a:prstGeom>
        </p:spPr>
      </p:pic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32DD500A-5979-4546-AB07-FE6A4B25A28C}"/>
              </a:ext>
            </a:extLst>
          </p:cNvPr>
          <p:cNvSpPr txBox="1">
            <a:spLocks/>
          </p:cNvSpPr>
          <p:nvPr/>
        </p:nvSpPr>
        <p:spPr>
          <a:xfrm>
            <a:off x="120050" y="3243581"/>
            <a:ext cx="8629625" cy="459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600" dirty="0" err="1"/>
              <a:t>Poland</a:t>
            </a:r>
            <a:r>
              <a:rPr lang="de-DE" sz="2600" dirty="0"/>
              <a:t>: </a:t>
            </a:r>
            <a:r>
              <a:rPr lang="de-DE" sz="2600" dirty="0" err="1"/>
              <a:t>Electricity</a:t>
            </a:r>
            <a:r>
              <a:rPr lang="de-DE" sz="2600" dirty="0"/>
              <a:t> </a:t>
            </a:r>
            <a:r>
              <a:rPr lang="de-DE" sz="2600" dirty="0" err="1"/>
              <a:t>net</a:t>
            </a:r>
            <a:r>
              <a:rPr lang="de-DE" sz="2600" dirty="0"/>
              <a:t>-exchange </a:t>
            </a:r>
            <a:r>
              <a:rPr lang="de-DE" sz="2600" dirty="0" err="1"/>
              <a:t>assumed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r>
              <a:rPr lang="de-DE" sz="2600" dirty="0"/>
              <a:t> </a:t>
            </a:r>
            <a:r>
              <a:rPr lang="de-DE" sz="2600" dirty="0" err="1"/>
              <a:t>zero</a:t>
            </a:r>
            <a:r>
              <a:rPr lang="de-DE" sz="2600" dirty="0"/>
              <a:t> after 2025</a:t>
            </a:r>
            <a:endParaRPr lang="en-GB" sz="2600" dirty="0"/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9081474C-4F7D-4FE0-9DEB-D52239129778}"/>
              </a:ext>
            </a:extLst>
          </p:cNvPr>
          <p:cNvSpPr txBox="1">
            <a:spLocks/>
          </p:cNvSpPr>
          <p:nvPr/>
        </p:nvSpPr>
        <p:spPr>
          <a:xfrm>
            <a:off x="181961" y="5767388"/>
            <a:ext cx="8629625" cy="459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600" dirty="0"/>
              <a:t>France: </a:t>
            </a:r>
            <a:r>
              <a:rPr lang="de-DE" sz="2600" dirty="0" err="1"/>
              <a:t>no</a:t>
            </a:r>
            <a:r>
              <a:rPr lang="de-DE" sz="2600" dirty="0"/>
              <a:t> </a:t>
            </a:r>
            <a:r>
              <a:rPr lang="de-DE" sz="2600" dirty="0" err="1"/>
              <a:t>projection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net</a:t>
            </a:r>
            <a:r>
              <a:rPr lang="de-DE" sz="2600" dirty="0"/>
              <a:t> </a:t>
            </a:r>
            <a:r>
              <a:rPr lang="de-DE" sz="2600" dirty="0" err="1"/>
              <a:t>electricity</a:t>
            </a:r>
            <a:r>
              <a:rPr lang="de-DE" sz="2600" dirty="0"/>
              <a:t> </a:t>
            </a:r>
            <a:r>
              <a:rPr lang="de-DE" sz="2600" dirty="0" err="1"/>
              <a:t>exchange</a:t>
            </a:r>
            <a:r>
              <a:rPr lang="de-DE" sz="2600" dirty="0"/>
              <a:t> in PPE/NECP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3457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0050" y="264801"/>
            <a:ext cx="8896950" cy="582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capacity additions by Germany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2D03726-A736-4E2C-B704-F72F3C5B4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8113" y="1159192"/>
            <a:ext cx="9420225" cy="5591175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ADEF6E2B-4E46-4146-B019-E8923DC85B50}"/>
              </a:ext>
            </a:extLst>
          </p:cNvPr>
          <p:cNvSpPr/>
          <p:nvPr/>
        </p:nvSpPr>
        <p:spPr>
          <a:xfrm>
            <a:off x="7096125" y="2011680"/>
            <a:ext cx="523875" cy="42386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007ACEC-8F7C-484C-A810-A1A91076331D}"/>
              </a:ext>
            </a:extLst>
          </p:cNvPr>
          <p:cNvSpPr/>
          <p:nvPr/>
        </p:nvSpPr>
        <p:spPr>
          <a:xfrm>
            <a:off x="5024438" y="1992631"/>
            <a:ext cx="523875" cy="42386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45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uegel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21636"/>
      </a:accent1>
      <a:accent2>
        <a:srgbClr val="60BBCE"/>
      </a:accent2>
      <a:accent3>
        <a:srgbClr val="000000"/>
      </a:accent3>
      <a:accent4>
        <a:srgbClr val="30368B"/>
      </a:accent4>
      <a:accent5>
        <a:srgbClr val="DA8E33"/>
      </a:accent5>
      <a:accent6>
        <a:srgbClr val="C5235B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presentation" id="{156711F0-FE86-4E4A-913E-78972BD7ABF1}" vid="{A9FB08F9-126D-453F-9C75-5AE4AB0F66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 template</Template>
  <TotalTime>0</TotalTime>
  <Words>459</Words>
  <Application>Microsoft Office PowerPoint</Application>
  <PresentationFormat>Bildschirmpräsentation (4:3)</PresentationFormat>
  <Paragraphs>128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baltensperger</dc:creator>
  <cp:lastModifiedBy>Georg</cp:lastModifiedBy>
  <cp:revision>16</cp:revision>
  <dcterms:created xsi:type="dcterms:W3CDTF">2019-05-10T15:08:18Z</dcterms:created>
  <dcterms:modified xsi:type="dcterms:W3CDTF">2019-05-16T20:46:33Z</dcterms:modified>
</cp:coreProperties>
</file>