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1" r:id="rId2"/>
  </p:sldMasterIdLst>
  <p:notesMasterIdLst>
    <p:notesMasterId r:id="rId20"/>
  </p:notesMasterIdLst>
  <p:handoutMasterIdLst>
    <p:handoutMasterId r:id="rId21"/>
  </p:handoutMasterIdLst>
  <p:sldIdLst>
    <p:sldId id="1164" r:id="rId3"/>
    <p:sldId id="1264" r:id="rId4"/>
    <p:sldId id="1271" r:id="rId5"/>
    <p:sldId id="1188" r:id="rId6"/>
    <p:sldId id="1215" r:id="rId7"/>
    <p:sldId id="1249" r:id="rId8"/>
    <p:sldId id="1272" r:id="rId9"/>
    <p:sldId id="1205" r:id="rId10"/>
    <p:sldId id="1270" r:id="rId11"/>
    <p:sldId id="1273" r:id="rId12"/>
    <p:sldId id="1265" r:id="rId13"/>
    <p:sldId id="1274" r:id="rId14"/>
    <p:sldId id="1266" r:id="rId15"/>
    <p:sldId id="1253" r:id="rId16"/>
    <p:sldId id="1211" r:id="rId17"/>
    <p:sldId id="1267" r:id="rId18"/>
    <p:sldId id="1213" r:id="rId19"/>
  </p:sldIdLst>
  <p:sldSz cx="12192000" cy="6858000"/>
  <p:notesSz cx="7315200" cy="96012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64"/>
            <p14:sldId id="1264"/>
            <p14:sldId id="1271"/>
            <p14:sldId id="1188"/>
            <p14:sldId id="1215"/>
            <p14:sldId id="1249"/>
            <p14:sldId id="1272"/>
            <p14:sldId id="1205"/>
            <p14:sldId id="1270"/>
            <p14:sldId id="1273"/>
            <p14:sldId id="1265"/>
            <p14:sldId id="1274"/>
            <p14:sldId id="1266"/>
            <p14:sldId id="1253"/>
            <p14:sldId id="1211"/>
            <p14:sldId id="1267"/>
            <p14:sldId id="12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>
    <p:extLst/>
  </p:cmAuthor>
  <p:cmAuthor id="2" name="Kamil Dybczak" initials="KD" lastIdx="10" clrIdx="1">
    <p:extLst/>
  </p:cmAuthor>
  <p:cmAuthor id="3" name="Tamirisa, Natalia" initials="TN" lastIdx="12" clrIdx="2">
    <p:extLst/>
  </p:cmAuthor>
  <p:cmAuthor id="4" name="Almalik, Mansour" initials="AM" lastIdx="6" clrIdx="3">
    <p:extLst/>
  </p:cmAuthor>
  <p:cmAuthor id="5" name="Pierre, Gaelle" initials="PG" lastIdx="3" clrIdx="4">
    <p:extLst/>
  </p:cmAuthor>
  <p:cmAuthor id="6" name="Basile, Gregory" initials="BG" lastIdx="9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234"/>
    <a:srgbClr val="E46C0A"/>
    <a:srgbClr val="FFCC00"/>
    <a:srgbClr val="5E8AB4"/>
    <a:srgbClr val="25D129"/>
    <a:srgbClr val="00AEB3"/>
    <a:srgbClr val="ED7D31"/>
    <a:srgbClr val="A6A6A6"/>
    <a:srgbClr val="70A814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1" autoAdjust="0"/>
    <p:restoredTop sz="71394" autoAdjust="0"/>
  </p:normalViewPr>
  <p:slideViewPr>
    <p:cSldViewPr snapToGrid="0">
      <p:cViewPr varScale="1">
        <p:scale>
          <a:sx n="48" d="100"/>
          <a:sy n="48" d="100"/>
        </p:scale>
        <p:origin x="1628" y="40"/>
      </p:cViewPr>
      <p:guideLst>
        <p:guide orient="horz" pos="4176"/>
        <p:guide pos="4008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32"/>
      </p:cViewPr>
      <p:guideLst>
        <p:guide orient="horz" pos="2933"/>
        <p:guide pos="2212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CrossCountryProjects\2018\Financial%20inclusion%20project\Tools\FI%20Chart%20Tool%20-%20with%20updated%20countr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CrossCountryProjects\2018\Financial%20inclusion%20project\Outreach%20Material\FINAL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9037917329628"/>
          <c:y val="2.0902812210040346E-2"/>
          <c:w val="0.84943721473528677"/>
          <c:h val="0.899448832343398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D-4C7F-9721-80382E5A123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D-4C7F-9721-80382E5A123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D-4C7F-9721-80382E5A123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D-4C7F-9721-80382E5A123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3D-4C7F-9721-80382E5A1237}"/>
              </c:ext>
            </c:extLst>
          </c:dPt>
          <c:dPt>
            <c:idx val="5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3D-4C7F-9721-80382E5A1237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3D-4C7F-9721-80382E5A1237}"/>
              </c:ext>
            </c:extLst>
          </c:dPt>
          <c:cat>
            <c:strRef>
              <c:f>'Fin Inclusion Index'!$Y$5:$Y$11</c:f>
              <c:strCache>
                <c:ptCount val="7"/>
                <c:pt idx="0">
                  <c:v>WHD</c:v>
                </c:pt>
                <c:pt idx="1">
                  <c:v>EUR</c:v>
                </c:pt>
                <c:pt idx="2">
                  <c:v>APD</c:v>
                </c:pt>
                <c:pt idx="3">
                  <c:v>EMDE</c:v>
                </c:pt>
                <c:pt idx="4">
                  <c:v>CCA</c:v>
                </c:pt>
                <c:pt idx="5">
                  <c:v>AFR</c:v>
                </c:pt>
                <c:pt idx="6">
                  <c:v>MENAP</c:v>
                </c:pt>
              </c:strCache>
            </c:strRef>
          </c:cat>
          <c:val>
            <c:numRef>
              <c:f>'Fin Inclusion Index'!$Z$5:$Z$11</c:f>
              <c:numCache>
                <c:formatCode>General</c:formatCode>
                <c:ptCount val="7"/>
                <c:pt idx="0">
                  <c:v>0.62739078709677421</c:v>
                </c:pt>
                <c:pt idx="1">
                  <c:v>0.51876170952380951</c:v>
                </c:pt>
                <c:pt idx="2">
                  <c:v>0.48129475454545462</c:v>
                </c:pt>
                <c:pt idx="3">
                  <c:v>0.45617675275590552</c:v>
                </c:pt>
                <c:pt idx="4">
                  <c:v>0.390053225</c:v>
                </c:pt>
                <c:pt idx="5">
                  <c:v>0.34360813750000002</c:v>
                </c:pt>
                <c:pt idx="6">
                  <c:v>0.32724254615384613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3D-4C7F-9721-80382E5A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67393392"/>
        <c:axId val="1629535136"/>
      </c:barChart>
      <c:catAx>
        <c:axId val="1667393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535136"/>
        <c:crosses val="autoZero"/>
        <c:auto val="1"/>
        <c:lblAlgn val="ctr"/>
        <c:lblOffset val="100"/>
        <c:noMultiLvlLbl val="0"/>
      </c:catAx>
      <c:valAx>
        <c:axId val="1629535136"/>
        <c:scaling>
          <c:orientation val="minMax"/>
          <c:min val="0.30000000000000004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393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300" b="1" dirty="0">
                <a:solidFill>
                  <a:schemeClr val="bg1"/>
                </a:solidFill>
              </a:rPr>
              <a:t>Employment</a:t>
            </a:r>
            <a:r>
              <a:rPr lang="en-US" sz="2300" b="1" baseline="0" dirty="0">
                <a:solidFill>
                  <a:schemeClr val="bg1"/>
                </a:solidFill>
              </a:rPr>
              <a:t> Benefits</a:t>
            </a:r>
            <a:endParaRPr lang="en-US" sz="2300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89346240300472E-2"/>
          <c:y val="0.149638181858955"/>
          <c:w val="0.86675476047299771"/>
          <c:h val="0.78080595345409165"/>
        </c:manualLayout>
      </c:layout>
      <c:scatterChart>
        <c:scatterStyle val="smoothMarker"/>
        <c:varyColors val="0"/>
        <c:ser>
          <c:idx val="1"/>
          <c:order val="0"/>
          <c:tx>
            <c:v>Higher SME Financial Inclusion</c:v>
          </c:tx>
          <c:spPr>
            <a:ln w="19050" cap="rnd">
              <a:solidFill>
                <a:schemeClr val="accent4"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'F4 CH2'!$C$119:$C$132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xVal>
          <c:yVal>
            <c:numRef>
              <c:f>'F4 CH2'!$AM$81:$AM$94</c:f>
              <c:numCache>
                <c:formatCode>General</c:formatCode>
                <c:ptCount val="14"/>
                <c:pt idx="0">
                  <c:v>231.576505</c:v>
                </c:pt>
                <c:pt idx="1">
                  <c:v>237.44272100000001</c:v>
                </c:pt>
                <c:pt idx="2">
                  <c:v>242.28752099999994</c:v>
                </c:pt>
                <c:pt idx="3">
                  <c:v>247.898583</c:v>
                </c:pt>
                <c:pt idx="4">
                  <c:v>254.87410399999999</c:v>
                </c:pt>
                <c:pt idx="5">
                  <c:v>259.92137500000001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9C-4140-A838-DDAAC97E54F7}"/>
            </c:ext>
          </c:extLst>
        </c:ser>
        <c:ser>
          <c:idx val="0"/>
          <c:order val="1"/>
          <c:tx>
            <c:v>Baseline</c:v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'F4 CH2'!$C$119:$C$132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xVal>
          <c:yVal>
            <c:numRef>
              <c:f>'F4 CH2'!$AQ$119:$AQ$132</c:f>
              <c:numCache>
                <c:formatCode>General</c:formatCode>
                <c:ptCount val="14"/>
                <c:pt idx="5">
                  <c:v>259.92137500000001</c:v>
                </c:pt>
                <c:pt idx="6">
                  <c:v>266.14955827474307</c:v>
                </c:pt>
                <c:pt idx="7">
                  <c:v>272.58440834667681</c:v>
                </c:pt>
                <c:pt idx="8">
                  <c:v>279.23397527158573</c:v>
                </c:pt>
                <c:pt idx="9">
                  <c:v>286.10671233341787</c:v>
                </c:pt>
                <c:pt idx="10">
                  <c:v>293.21149954340592</c:v>
                </c:pt>
                <c:pt idx="11">
                  <c:v>300.55766873881225</c:v>
                </c:pt>
                <c:pt idx="12">
                  <c:v>308.15503040074753</c:v>
                </c:pt>
                <c:pt idx="13">
                  <c:v>316.01390232004729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9C-4140-A838-DDAAC97E54F7}"/>
            </c:ext>
          </c:extLst>
        </c:ser>
        <c:ser>
          <c:idx val="2"/>
          <c:order val="2"/>
          <c:tx>
            <c:strRef>
              <c:f>'F4 CH2'!$AM$80</c:f>
              <c:strCache>
                <c:ptCount val="1"/>
                <c:pt idx="0">
                  <c:v>Higher SME Financial Inclusion 2/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'F4 CH2'!$C$81:$C$94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xVal>
          <c:yVal>
            <c:numRef>
              <c:f>'F4 CH2'!$AN$81:$AN$94</c:f>
              <c:numCache>
                <c:formatCode>General</c:formatCode>
                <c:ptCount val="14"/>
                <c:pt idx="5">
                  <c:v>259.92137500000001</c:v>
                </c:pt>
                <c:pt idx="6">
                  <c:v>267.86503934974297</c:v>
                </c:pt>
                <c:pt idx="7">
                  <c:v>276.10890469099843</c:v>
                </c:pt>
                <c:pt idx="8">
                  <c:v>284.66600170748086</c:v>
                </c:pt>
                <c:pt idx="9">
                  <c:v>293.55003850248085</c:v>
                </c:pt>
                <c:pt idx="10">
                  <c:v>302.77544156762161</c:v>
                </c:pt>
                <c:pt idx="11">
                  <c:v>312.35739959793443</c:v>
                </c:pt>
                <c:pt idx="12">
                  <c:v>322.31191037275045</c:v>
                </c:pt>
                <c:pt idx="13">
                  <c:v>332.65583094013311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09C-4140-A838-DDAAC97E54F7}"/>
            </c:ext>
          </c:extLst>
        </c:ser>
        <c:ser>
          <c:idx val="3"/>
          <c:order val="3"/>
          <c:tx>
            <c:strRef>
              <c:f>'F4 CH2'!$AP$118</c:f>
              <c:strCache>
                <c:ptCount val="1"/>
                <c:pt idx="0">
                  <c:v>Baseline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'F4 CH2'!$C$119:$C$132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xVal>
          <c:yVal>
            <c:numRef>
              <c:f>'F4 CH2'!$AP$119:$AP$132</c:f>
              <c:numCache>
                <c:formatCode>General</c:formatCode>
                <c:ptCount val="14"/>
                <c:pt idx="0">
                  <c:v>231.576505</c:v>
                </c:pt>
                <c:pt idx="1">
                  <c:v>237.44272100000001</c:v>
                </c:pt>
                <c:pt idx="2">
                  <c:v>242.28752099999994</c:v>
                </c:pt>
                <c:pt idx="3">
                  <c:v>247.898583</c:v>
                </c:pt>
                <c:pt idx="4">
                  <c:v>254.87410399999999</c:v>
                </c:pt>
                <c:pt idx="5">
                  <c:v>259.92137500000001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09C-4140-A838-DDAAC97E5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925872"/>
        <c:axId val="1373208384"/>
      </c:scatterChart>
      <c:valAx>
        <c:axId val="2047925872"/>
        <c:scaling>
          <c:orientation val="minMax"/>
          <c:max val="2025"/>
          <c:min val="2012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208384"/>
        <c:crosses val="autoZero"/>
        <c:crossBetween val="midCat"/>
      </c:valAx>
      <c:valAx>
        <c:axId val="1373208384"/>
        <c:scaling>
          <c:orientation val="minMax"/>
          <c:max val="370"/>
          <c:min val="22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925872"/>
        <c:crossesAt val="2012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1CDCD-7BFE-FC46-82F8-91839CDB44A5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43CD84DF-CAE5-8F4C-9A18-85E9224D1CCA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b="1" dirty="0"/>
            <a:t>Tailored to country needs</a:t>
          </a:r>
        </a:p>
      </dgm:t>
    </dgm:pt>
    <dgm:pt modelId="{1B430663-25AC-D640-9DF5-E41065C138F1}" type="parTrans" cxnId="{B145E352-6EA9-5142-8644-1C9E33D48E3F}">
      <dgm:prSet/>
      <dgm:spPr/>
      <dgm:t>
        <a:bodyPr/>
        <a:lstStyle/>
        <a:p>
          <a:endParaRPr lang="en-US"/>
        </a:p>
      </dgm:t>
    </dgm:pt>
    <dgm:pt modelId="{3FE5864A-AD1F-864E-8F39-5E02AF0FAFD8}" type="sibTrans" cxnId="{B145E352-6EA9-5142-8644-1C9E33D48E3F}">
      <dgm:prSet/>
      <dgm:spPr/>
      <dgm:t>
        <a:bodyPr/>
        <a:lstStyle/>
        <a:p>
          <a:endParaRPr lang="en-US"/>
        </a:p>
      </dgm:t>
    </dgm:pt>
    <dgm:pt modelId="{E30D3B61-DB46-444F-8FCA-4F4CFAF780CC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b="1" dirty="0"/>
            <a:t>Building on international experience</a:t>
          </a:r>
        </a:p>
      </dgm:t>
    </dgm:pt>
    <dgm:pt modelId="{4D04947F-4F7D-8E4B-AB3F-AF64C60005B3}" type="parTrans" cxnId="{3B6411A1-088A-AD40-A4D6-70EB4F629409}">
      <dgm:prSet/>
      <dgm:spPr/>
      <dgm:t>
        <a:bodyPr/>
        <a:lstStyle/>
        <a:p>
          <a:endParaRPr lang="en-US"/>
        </a:p>
      </dgm:t>
    </dgm:pt>
    <dgm:pt modelId="{A38CBFA1-C06B-FA47-B331-C5938FDFCE0F}" type="sibTrans" cxnId="{3B6411A1-088A-AD40-A4D6-70EB4F629409}">
      <dgm:prSet/>
      <dgm:spPr/>
      <dgm:t>
        <a:bodyPr/>
        <a:lstStyle/>
        <a:p>
          <a:endParaRPr lang="en-US"/>
        </a:p>
      </dgm:t>
    </dgm:pt>
    <dgm:pt modelId="{192B898C-7557-664F-AB94-8900163D7B14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b="1" dirty="0"/>
            <a:t>In coordination with key partners</a:t>
          </a:r>
        </a:p>
      </dgm:t>
    </dgm:pt>
    <dgm:pt modelId="{E429BF35-3819-2F4C-9BA6-230A2462B7C7}" type="parTrans" cxnId="{FA90244A-2FFA-2243-BF0A-FBFBE045D394}">
      <dgm:prSet/>
      <dgm:spPr/>
      <dgm:t>
        <a:bodyPr/>
        <a:lstStyle/>
        <a:p>
          <a:endParaRPr lang="en-US"/>
        </a:p>
      </dgm:t>
    </dgm:pt>
    <dgm:pt modelId="{6C09D179-E58B-B847-8AFA-CF712170CF4E}" type="sibTrans" cxnId="{FA90244A-2FFA-2243-BF0A-FBFBE045D394}">
      <dgm:prSet/>
      <dgm:spPr/>
      <dgm:t>
        <a:bodyPr/>
        <a:lstStyle/>
        <a:p>
          <a:endParaRPr lang="en-US"/>
        </a:p>
      </dgm:t>
    </dgm:pt>
    <dgm:pt modelId="{0DB21EBD-8BFF-A44A-8B68-8002E30F8C3B}">
      <dgm:prSet phldrT="[Text]"/>
      <dgm:spPr>
        <a:ln>
          <a:noFill/>
        </a:ln>
      </dgm:spPr>
      <dgm:t>
        <a:bodyPr/>
        <a:lstStyle/>
        <a:p>
          <a:r>
            <a:rPr lang="en-US" b="1" dirty="0"/>
            <a:t>More granular</a:t>
          </a:r>
        </a:p>
      </dgm:t>
    </dgm:pt>
    <dgm:pt modelId="{19768FF6-B98F-284C-BE29-444A54D41E02}" type="sibTrans" cxnId="{57FB4244-3BFA-F14A-9947-CBD7DF53DB22}">
      <dgm:prSet/>
      <dgm:spPr/>
      <dgm:t>
        <a:bodyPr/>
        <a:lstStyle/>
        <a:p>
          <a:endParaRPr lang="en-US"/>
        </a:p>
      </dgm:t>
    </dgm:pt>
    <dgm:pt modelId="{9CE39DB0-7FC8-3D46-B914-A54A371CF2D4}" type="parTrans" cxnId="{57FB4244-3BFA-F14A-9947-CBD7DF53DB22}">
      <dgm:prSet/>
      <dgm:spPr/>
      <dgm:t>
        <a:bodyPr/>
        <a:lstStyle/>
        <a:p>
          <a:endParaRPr lang="en-US"/>
        </a:p>
      </dgm:t>
    </dgm:pt>
    <dgm:pt modelId="{EC3153E5-BCE7-B748-ACB0-74AA105D7EFF}" type="pres">
      <dgm:prSet presAssocID="{9171CDCD-7BFE-FC46-82F8-91839CDB44A5}" presName="compositeShape" presStyleCnt="0">
        <dgm:presLayoutVars>
          <dgm:chMax val="7"/>
          <dgm:dir/>
          <dgm:resizeHandles val="exact"/>
        </dgm:presLayoutVars>
      </dgm:prSet>
      <dgm:spPr/>
    </dgm:pt>
    <dgm:pt modelId="{EF6CB25D-83F3-4042-A41C-738AAB2F438B}" type="pres">
      <dgm:prSet presAssocID="{9171CDCD-7BFE-FC46-82F8-91839CDB44A5}" presName="wedge1" presStyleLbl="node1" presStyleIdx="0" presStyleCnt="4"/>
      <dgm:spPr/>
    </dgm:pt>
    <dgm:pt modelId="{6EFE5B2F-866E-F34A-B90C-BB78CF537E63}" type="pres">
      <dgm:prSet presAssocID="{9171CDCD-7BFE-FC46-82F8-91839CDB44A5}" presName="dummy1a" presStyleCnt="0"/>
      <dgm:spPr/>
    </dgm:pt>
    <dgm:pt modelId="{925860BC-365C-AF45-A4FB-EC7E27A6007D}" type="pres">
      <dgm:prSet presAssocID="{9171CDCD-7BFE-FC46-82F8-91839CDB44A5}" presName="dummy1b" presStyleCnt="0"/>
      <dgm:spPr/>
    </dgm:pt>
    <dgm:pt modelId="{CF5A1653-7C18-9A45-8113-A46AD99548B4}" type="pres">
      <dgm:prSet presAssocID="{9171CDCD-7BFE-FC46-82F8-91839CDB44A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B24AFE-5300-0846-B828-56D75CF7A7C1}" type="pres">
      <dgm:prSet presAssocID="{9171CDCD-7BFE-FC46-82F8-91839CDB44A5}" presName="wedge2" presStyleLbl="node1" presStyleIdx="1" presStyleCnt="4"/>
      <dgm:spPr/>
    </dgm:pt>
    <dgm:pt modelId="{1E9E1E84-3D8A-834E-972E-D1A1F8EA8FE3}" type="pres">
      <dgm:prSet presAssocID="{9171CDCD-7BFE-FC46-82F8-91839CDB44A5}" presName="dummy2a" presStyleCnt="0"/>
      <dgm:spPr/>
    </dgm:pt>
    <dgm:pt modelId="{9DF33535-7BEF-1D4E-9E58-67B5ADCB36AA}" type="pres">
      <dgm:prSet presAssocID="{9171CDCD-7BFE-FC46-82F8-91839CDB44A5}" presName="dummy2b" presStyleCnt="0"/>
      <dgm:spPr/>
    </dgm:pt>
    <dgm:pt modelId="{654541A2-3CC0-B540-A530-5432CE680E03}" type="pres">
      <dgm:prSet presAssocID="{9171CDCD-7BFE-FC46-82F8-91839CDB44A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DF26D1-3DBF-9E4D-8885-68DFB151B632}" type="pres">
      <dgm:prSet presAssocID="{9171CDCD-7BFE-FC46-82F8-91839CDB44A5}" presName="wedge3" presStyleLbl="node1" presStyleIdx="2" presStyleCnt="4"/>
      <dgm:spPr/>
    </dgm:pt>
    <dgm:pt modelId="{44366678-4BA5-9B4E-AD6A-0BEB5381AAD3}" type="pres">
      <dgm:prSet presAssocID="{9171CDCD-7BFE-FC46-82F8-91839CDB44A5}" presName="dummy3a" presStyleCnt="0"/>
      <dgm:spPr/>
    </dgm:pt>
    <dgm:pt modelId="{BA3C4F02-CA22-FC44-91BF-3F128B5B2390}" type="pres">
      <dgm:prSet presAssocID="{9171CDCD-7BFE-FC46-82F8-91839CDB44A5}" presName="dummy3b" presStyleCnt="0"/>
      <dgm:spPr/>
    </dgm:pt>
    <dgm:pt modelId="{9304B9E6-E8FA-044D-848C-CAF0F5D8C3E6}" type="pres">
      <dgm:prSet presAssocID="{9171CDCD-7BFE-FC46-82F8-91839CDB44A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154851-7314-A44A-99F5-EF8291BCF1DA}" type="pres">
      <dgm:prSet presAssocID="{9171CDCD-7BFE-FC46-82F8-91839CDB44A5}" presName="wedge4" presStyleLbl="node1" presStyleIdx="3" presStyleCnt="4"/>
      <dgm:spPr/>
    </dgm:pt>
    <dgm:pt modelId="{456F5471-922D-9340-961B-B2FF1223FFF0}" type="pres">
      <dgm:prSet presAssocID="{9171CDCD-7BFE-FC46-82F8-91839CDB44A5}" presName="dummy4a" presStyleCnt="0"/>
      <dgm:spPr/>
    </dgm:pt>
    <dgm:pt modelId="{EE503CAF-5C2D-CA4D-9C8E-81E60EBFFFDA}" type="pres">
      <dgm:prSet presAssocID="{9171CDCD-7BFE-FC46-82F8-91839CDB44A5}" presName="dummy4b" presStyleCnt="0"/>
      <dgm:spPr/>
    </dgm:pt>
    <dgm:pt modelId="{B25E86FA-E1E6-3C4D-B644-B2493FB4C809}" type="pres">
      <dgm:prSet presAssocID="{9171CDCD-7BFE-FC46-82F8-91839CDB44A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17C4C84-A4EC-9C4B-B746-EF934FE6942D}" type="pres">
      <dgm:prSet presAssocID="{19768FF6-B98F-284C-BE29-444A54D41E02}" presName="arrowWedge1" presStyleLbl="fgSibTrans2D1" presStyleIdx="0" presStyleCnt="4"/>
      <dgm:spPr>
        <a:solidFill>
          <a:schemeClr val="tx2">
            <a:lumMod val="75000"/>
          </a:schemeClr>
        </a:solidFill>
      </dgm:spPr>
    </dgm:pt>
    <dgm:pt modelId="{3DBC75C6-963F-1A41-B93A-8379E9DE59E0}" type="pres">
      <dgm:prSet presAssocID="{3FE5864A-AD1F-864E-8F39-5E02AF0FAFD8}" presName="arrowWedge2" presStyleLbl="fgSibTrans2D1" presStyleIdx="1" presStyleCnt="4"/>
      <dgm:spPr>
        <a:solidFill>
          <a:schemeClr val="tx2">
            <a:lumMod val="75000"/>
          </a:schemeClr>
        </a:solidFill>
      </dgm:spPr>
    </dgm:pt>
    <dgm:pt modelId="{DDAE0D06-C06C-E543-9A54-153FE696B02A}" type="pres">
      <dgm:prSet presAssocID="{A38CBFA1-C06B-FA47-B331-C5938FDFCE0F}" presName="arrowWedge3" presStyleLbl="fgSibTrans2D1" presStyleIdx="2" presStyleCnt="4"/>
      <dgm:spPr>
        <a:solidFill>
          <a:schemeClr val="tx2">
            <a:lumMod val="75000"/>
          </a:schemeClr>
        </a:solidFill>
      </dgm:spPr>
    </dgm:pt>
    <dgm:pt modelId="{E596EB3F-B14B-A049-A222-7AEC5C2F279B}" type="pres">
      <dgm:prSet presAssocID="{6C09D179-E58B-B847-8AFA-CF712170CF4E}" presName="arrowWedge4" presStyleLbl="fgSibTrans2D1" presStyleIdx="3" presStyleCnt="4"/>
      <dgm:spPr>
        <a:solidFill>
          <a:schemeClr val="tx2">
            <a:lumMod val="75000"/>
          </a:schemeClr>
        </a:solidFill>
      </dgm:spPr>
    </dgm:pt>
  </dgm:ptLst>
  <dgm:cxnLst>
    <dgm:cxn modelId="{BED1EE07-77F8-6140-9069-F308FE9E5D53}" type="presOf" srcId="{192B898C-7557-664F-AB94-8900163D7B14}" destId="{B25E86FA-E1E6-3C4D-B644-B2493FB4C809}" srcOrd="1" destOrd="0" presId="urn:microsoft.com/office/officeart/2005/8/layout/cycle8"/>
    <dgm:cxn modelId="{5C07470F-8445-824B-B431-E3291CB30E6B}" type="presOf" srcId="{0DB21EBD-8BFF-A44A-8B68-8002E30F8C3B}" destId="{EF6CB25D-83F3-4042-A41C-738AAB2F438B}" srcOrd="0" destOrd="0" presId="urn:microsoft.com/office/officeart/2005/8/layout/cycle8"/>
    <dgm:cxn modelId="{91B2EE2B-E477-CE45-B1F8-91BE533E6CBA}" type="presOf" srcId="{E30D3B61-DB46-444F-8FCA-4F4CFAF780CC}" destId="{9304B9E6-E8FA-044D-848C-CAF0F5D8C3E6}" srcOrd="1" destOrd="0" presId="urn:microsoft.com/office/officeart/2005/8/layout/cycle8"/>
    <dgm:cxn modelId="{57FB4244-3BFA-F14A-9947-CBD7DF53DB22}" srcId="{9171CDCD-7BFE-FC46-82F8-91839CDB44A5}" destId="{0DB21EBD-8BFF-A44A-8B68-8002E30F8C3B}" srcOrd="0" destOrd="0" parTransId="{9CE39DB0-7FC8-3D46-B914-A54A371CF2D4}" sibTransId="{19768FF6-B98F-284C-BE29-444A54D41E02}"/>
    <dgm:cxn modelId="{FA90244A-2FFA-2243-BF0A-FBFBE045D394}" srcId="{9171CDCD-7BFE-FC46-82F8-91839CDB44A5}" destId="{192B898C-7557-664F-AB94-8900163D7B14}" srcOrd="3" destOrd="0" parTransId="{E429BF35-3819-2F4C-9BA6-230A2462B7C7}" sibTransId="{6C09D179-E58B-B847-8AFA-CF712170CF4E}"/>
    <dgm:cxn modelId="{B145E352-6EA9-5142-8644-1C9E33D48E3F}" srcId="{9171CDCD-7BFE-FC46-82F8-91839CDB44A5}" destId="{43CD84DF-CAE5-8F4C-9A18-85E9224D1CCA}" srcOrd="1" destOrd="0" parTransId="{1B430663-25AC-D640-9DF5-E41065C138F1}" sibTransId="{3FE5864A-AD1F-864E-8F39-5E02AF0FAFD8}"/>
    <dgm:cxn modelId="{E5F6B08E-FAA7-694C-86DC-ACE3D9522E9E}" type="presOf" srcId="{9171CDCD-7BFE-FC46-82F8-91839CDB44A5}" destId="{EC3153E5-BCE7-B748-ACB0-74AA105D7EFF}" srcOrd="0" destOrd="0" presId="urn:microsoft.com/office/officeart/2005/8/layout/cycle8"/>
    <dgm:cxn modelId="{3B6411A1-088A-AD40-A4D6-70EB4F629409}" srcId="{9171CDCD-7BFE-FC46-82F8-91839CDB44A5}" destId="{E30D3B61-DB46-444F-8FCA-4F4CFAF780CC}" srcOrd="2" destOrd="0" parTransId="{4D04947F-4F7D-8E4B-AB3F-AF64C60005B3}" sibTransId="{A38CBFA1-C06B-FA47-B331-C5938FDFCE0F}"/>
    <dgm:cxn modelId="{92B0D3A3-61DD-2B48-AD75-F38279A815E5}" type="presOf" srcId="{E30D3B61-DB46-444F-8FCA-4F4CFAF780CC}" destId="{23DF26D1-3DBF-9E4D-8885-68DFB151B632}" srcOrd="0" destOrd="0" presId="urn:microsoft.com/office/officeart/2005/8/layout/cycle8"/>
    <dgm:cxn modelId="{F9E58AAB-36D1-1549-9A32-3A56BFC09E85}" type="presOf" srcId="{0DB21EBD-8BFF-A44A-8B68-8002E30F8C3B}" destId="{CF5A1653-7C18-9A45-8113-A46AD99548B4}" srcOrd="1" destOrd="0" presId="urn:microsoft.com/office/officeart/2005/8/layout/cycle8"/>
    <dgm:cxn modelId="{566220BC-A464-9440-AE86-78345FECF99B}" type="presOf" srcId="{43CD84DF-CAE5-8F4C-9A18-85E9224D1CCA}" destId="{30B24AFE-5300-0846-B828-56D75CF7A7C1}" srcOrd="0" destOrd="0" presId="urn:microsoft.com/office/officeart/2005/8/layout/cycle8"/>
    <dgm:cxn modelId="{908F4ACA-2C45-CA48-953E-74AA5D042BF3}" type="presOf" srcId="{43CD84DF-CAE5-8F4C-9A18-85E9224D1CCA}" destId="{654541A2-3CC0-B540-A530-5432CE680E03}" srcOrd="1" destOrd="0" presId="urn:microsoft.com/office/officeart/2005/8/layout/cycle8"/>
    <dgm:cxn modelId="{4C21DFEA-3513-B34F-85F5-09770BAA7E41}" type="presOf" srcId="{192B898C-7557-664F-AB94-8900163D7B14}" destId="{54154851-7314-A44A-99F5-EF8291BCF1DA}" srcOrd="0" destOrd="0" presId="urn:microsoft.com/office/officeart/2005/8/layout/cycle8"/>
    <dgm:cxn modelId="{D50B61EF-C255-B648-A9FF-C4A54232BBB8}" type="presParOf" srcId="{EC3153E5-BCE7-B748-ACB0-74AA105D7EFF}" destId="{EF6CB25D-83F3-4042-A41C-738AAB2F438B}" srcOrd="0" destOrd="0" presId="urn:microsoft.com/office/officeart/2005/8/layout/cycle8"/>
    <dgm:cxn modelId="{1F342792-6BC3-EF4B-A0F2-014FFA97CF03}" type="presParOf" srcId="{EC3153E5-BCE7-B748-ACB0-74AA105D7EFF}" destId="{6EFE5B2F-866E-F34A-B90C-BB78CF537E63}" srcOrd="1" destOrd="0" presId="urn:microsoft.com/office/officeart/2005/8/layout/cycle8"/>
    <dgm:cxn modelId="{8D07910B-BE37-7740-9CA4-1B330954848C}" type="presParOf" srcId="{EC3153E5-BCE7-B748-ACB0-74AA105D7EFF}" destId="{925860BC-365C-AF45-A4FB-EC7E27A6007D}" srcOrd="2" destOrd="0" presId="urn:microsoft.com/office/officeart/2005/8/layout/cycle8"/>
    <dgm:cxn modelId="{A4A2D4A3-3F92-E54A-BE12-B84FA13EF8EB}" type="presParOf" srcId="{EC3153E5-BCE7-B748-ACB0-74AA105D7EFF}" destId="{CF5A1653-7C18-9A45-8113-A46AD99548B4}" srcOrd="3" destOrd="0" presId="urn:microsoft.com/office/officeart/2005/8/layout/cycle8"/>
    <dgm:cxn modelId="{F0B40CA1-2817-494C-911C-8CD9FE7D37E6}" type="presParOf" srcId="{EC3153E5-BCE7-B748-ACB0-74AA105D7EFF}" destId="{30B24AFE-5300-0846-B828-56D75CF7A7C1}" srcOrd="4" destOrd="0" presId="urn:microsoft.com/office/officeart/2005/8/layout/cycle8"/>
    <dgm:cxn modelId="{5DDFFDAB-C7E1-5948-B00F-B957DB81CA72}" type="presParOf" srcId="{EC3153E5-BCE7-B748-ACB0-74AA105D7EFF}" destId="{1E9E1E84-3D8A-834E-972E-D1A1F8EA8FE3}" srcOrd="5" destOrd="0" presId="urn:microsoft.com/office/officeart/2005/8/layout/cycle8"/>
    <dgm:cxn modelId="{9678B591-7831-F543-826B-56E8894F2EEA}" type="presParOf" srcId="{EC3153E5-BCE7-B748-ACB0-74AA105D7EFF}" destId="{9DF33535-7BEF-1D4E-9E58-67B5ADCB36AA}" srcOrd="6" destOrd="0" presId="urn:microsoft.com/office/officeart/2005/8/layout/cycle8"/>
    <dgm:cxn modelId="{DFB1735B-93EA-754E-8CA4-379F7E48A73B}" type="presParOf" srcId="{EC3153E5-BCE7-B748-ACB0-74AA105D7EFF}" destId="{654541A2-3CC0-B540-A530-5432CE680E03}" srcOrd="7" destOrd="0" presId="urn:microsoft.com/office/officeart/2005/8/layout/cycle8"/>
    <dgm:cxn modelId="{9B91339E-9D10-6E45-9A9A-6648EC36440E}" type="presParOf" srcId="{EC3153E5-BCE7-B748-ACB0-74AA105D7EFF}" destId="{23DF26D1-3DBF-9E4D-8885-68DFB151B632}" srcOrd="8" destOrd="0" presId="urn:microsoft.com/office/officeart/2005/8/layout/cycle8"/>
    <dgm:cxn modelId="{EC5E92D7-3B7C-F44B-93F7-EB1E955D44FC}" type="presParOf" srcId="{EC3153E5-BCE7-B748-ACB0-74AA105D7EFF}" destId="{44366678-4BA5-9B4E-AD6A-0BEB5381AAD3}" srcOrd="9" destOrd="0" presId="urn:microsoft.com/office/officeart/2005/8/layout/cycle8"/>
    <dgm:cxn modelId="{9176F7F1-697B-7043-8CB9-EBAA22C4A03A}" type="presParOf" srcId="{EC3153E5-BCE7-B748-ACB0-74AA105D7EFF}" destId="{BA3C4F02-CA22-FC44-91BF-3F128B5B2390}" srcOrd="10" destOrd="0" presId="urn:microsoft.com/office/officeart/2005/8/layout/cycle8"/>
    <dgm:cxn modelId="{0C0C7C93-39B4-534C-849B-7EAD27964C3A}" type="presParOf" srcId="{EC3153E5-BCE7-B748-ACB0-74AA105D7EFF}" destId="{9304B9E6-E8FA-044D-848C-CAF0F5D8C3E6}" srcOrd="11" destOrd="0" presId="urn:microsoft.com/office/officeart/2005/8/layout/cycle8"/>
    <dgm:cxn modelId="{38A5BE75-7EA8-9945-9A4F-F0B45900A389}" type="presParOf" srcId="{EC3153E5-BCE7-B748-ACB0-74AA105D7EFF}" destId="{54154851-7314-A44A-99F5-EF8291BCF1DA}" srcOrd="12" destOrd="0" presId="urn:microsoft.com/office/officeart/2005/8/layout/cycle8"/>
    <dgm:cxn modelId="{183F5EB2-F9D5-674F-BD76-89365D49EA96}" type="presParOf" srcId="{EC3153E5-BCE7-B748-ACB0-74AA105D7EFF}" destId="{456F5471-922D-9340-961B-B2FF1223FFF0}" srcOrd="13" destOrd="0" presId="urn:microsoft.com/office/officeart/2005/8/layout/cycle8"/>
    <dgm:cxn modelId="{63DD6C9C-8116-EE48-8924-F88882F2A68F}" type="presParOf" srcId="{EC3153E5-BCE7-B748-ACB0-74AA105D7EFF}" destId="{EE503CAF-5C2D-CA4D-9C8E-81E60EBFFFDA}" srcOrd="14" destOrd="0" presId="urn:microsoft.com/office/officeart/2005/8/layout/cycle8"/>
    <dgm:cxn modelId="{7D877A59-FF56-634B-A1A3-917FCB00ED90}" type="presParOf" srcId="{EC3153E5-BCE7-B748-ACB0-74AA105D7EFF}" destId="{B25E86FA-E1E6-3C4D-B644-B2493FB4C809}" srcOrd="15" destOrd="0" presId="urn:microsoft.com/office/officeart/2005/8/layout/cycle8"/>
    <dgm:cxn modelId="{8C9F755C-0C25-634F-9B6A-D1015E49058D}" type="presParOf" srcId="{EC3153E5-BCE7-B748-ACB0-74AA105D7EFF}" destId="{617C4C84-A4EC-9C4B-B746-EF934FE6942D}" srcOrd="16" destOrd="0" presId="urn:microsoft.com/office/officeart/2005/8/layout/cycle8"/>
    <dgm:cxn modelId="{FCE83272-DEB4-4446-82D9-2AFD5486BC6F}" type="presParOf" srcId="{EC3153E5-BCE7-B748-ACB0-74AA105D7EFF}" destId="{3DBC75C6-963F-1A41-B93A-8379E9DE59E0}" srcOrd="17" destOrd="0" presId="urn:microsoft.com/office/officeart/2005/8/layout/cycle8"/>
    <dgm:cxn modelId="{D03F0AA8-4CF1-584E-8530-8C8873D7AD3E}" type="presParOf" srcId="{EC3153E5-BCE7-B748-ACB0-74AA105D7EFF}" destId="{DDAE0D06-C06C-E543-9A54-153FE696B02A}" srcOrd="18" destOrd="0" presId="urn:microsoft.com/office/officeart/2005/8/layout/cycle8"/>
    <dgm:cxn modelId="{CD042090-FA43-864C-9DFC-48CE2A5B1D69}" type="presParOf" srcId="{EC3153E5-BCE7-B748-ACB0-74AA105D7EFF}" destId="{E596EB3F-B14B-A049-A222-7AEC5C2F279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1CDCD-7BFE-FC46-82F8-91839CDB44A5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0DB21EBD-8BFF-A44A-8B68-8002E30F8C3B}">
      <dgm:prSet phldrT="[Text]"/>
      <dgm:spPr>
        <a:ln>
          <a:noFill/>
        </a:ln>
      </dgm:spPr>
      <dgm:t>
        <a:bodyPr/>
        <a:lstStyle/>
        <a:p>
          <a:r>
            <a:rPr lang="en-US" dirty="0"/>
            <a:t>Exploring “demand-side” factors</a:t>
          </a:r>
          <a:endParaRPr lang="en-US" b="1" dirty="0"/>
        </a:p>
      </dgm:t>
    </dgm:pt>
    <dgm:pt modelId="{19768FF6-B98F-284C-BE29-444A54D41E02}" type="sibTrans" cxnId="{57FB4244-3BFA-F14A-9947-CBD7DF53DB22}">
      <dgm:prSet/>
      <dgm:spPr/>
      <dgm:t>
        <a:bodyPr/>
        <a:lstStyle/>
        <a:p>
          <a:endParaRPr lang="en-US"/>
        </a:p>
      </dgm:t>
    </dgm:pt>
    <dgm:pt modelId="{9CE39DB0-7FC8-3D46-B914-A54A371CF2D4}" type="parTrans" cxnId="{57FB4244-3BFA-F14A-9947-CBD7DF53DB22}">
      <dgm:prSet/>
      <dgm:spPr/>
      <dgm:t>
        <a:bodyPr/>
        <a:lstStyle/>
        <a:p>
          <a:endParaRPr lang="en-US"/>
        </a:p>
      </dgm:t>
    </dgm:pt>
    <dgm:pt modelId="{43CD84DF-CAE5-8F4C-9A18-85E9224D1CCA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dirty="0"/>
            <a:t>Impact assessment of policy approaches</a:t>
          </a:r>
          <a:endParaRPr lang="en-US" b="1" dirty="0"/>
        </a:p>
      </dgm:t>
    </dgm:pt>
    <dgm:pt modelId="{3FE5864A-AD1F-864E-8F39-5E02AF0FAFD8}" type="sibTrans" cxnId="{B145E352-6EA9-5142-8644-1C9E33D48E3F}">
      <dgm:prSet/>
      <dgm:spPr/>
      <dgm:t>
        <a:bodyPr/>
        <a:lstStyle/>
        <a:p>
          <a:endParaRPr lang="en-US"/>
        </a:p>
      </dgm:t>
    </dgm:pt>
    <dgm:pt modelId="{1B430663-25AC-D640-9DF5-E41065C138F1}" type="parTrans" cxnId="{B145E352-6EA9-5142-8644-1C9E33D48E3F}">
      <dgm:prSet/>
      <dgm:spPr/>
      <dgm:t>
        <a:bodyPr/>
        <a:lstStyle/>
        <a:p>
          <a:endParaRPr lang="en-US"/>
        </a:p>
      </dgm:t>
    </dgm:pt>
    <dgm:pt modelId="{E30D3B61-DB46-444F-8FCA-4F4CFAF780CC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Lessons from country experiences</a:t>
          </a:r>
          <a:endParaRPr lang="en-US" b="1" dirty="0"/>
        </a:p>
      </dgm:t>
    </dgm:pt>
    <dgm:pt modelId="{A38CBFA1-C06B-FA47-B331-C5938FDFCE0F}" type="sibTrans" cxnId="{3B6411A1-088A-AD40-A4D6-70EB4F629409}">
      <dgm:prSet/>
      <dgm:spPr/>
      <dgm:t>
        <a:bodyPr/>
        <a:lstStyle/>
        <a:p>
          <a:endParaRPr lang="en-US"/>
        </a:p>
      </dgm:t>
    </dgm:pt>
    <dgm:pt modelId="{4D04947F-4F7D-8E4B-AB3F-AF64C60005B3}" type="parTrans" cxnId="{3B6411A1-088A-AD40-A4D6-70EB4F629409}">
      <dgm:prSet/>
      <dgm:spPr/>
      <dgm:t>
        <a:bodyPr/>
        <a:lstStyle/>
        <a:p>
          <a:endParaRPr lang="en-US"/>
        </a:p>
      </dgm:t>
    </dgm:pt>
    <dgm:pt modelId="{EC3153E5-BCE7-B748-ACB0-74AA105D7EFF}" type="pres">
      <dgm:prSet presAssocID="{9171CDCD-7BFE-FC46-82F8-91839CDB44A5}" presName="compositeShape" presStyleCnt="0">
        <dgm:presLayoutVars>
          <dgm:chMax val="7"/>
          <dgm:dir/>
          <dgm:resizeHandles val="exact"/>
        </dgm:presLayoutVars>
      </dgm:prSet>
      <dgm:spPr/>
    </dgm:pt>
    <dgm:pt modelId="{EF6CB25D-83F3-4042-A41C-738AAB2F438B}" type="pres">
      <dgm:prSet presAssocID="{9171CDCD-7BFE-FC46-82F8-91839CDB44A5}" presName="wedge1" presStyleLbl="node1" presStyleIdx="0" presStyleCnt="3"/>
      <dgm:spPr/>
    </dgm:pt>
    <dgm:pt modelId="{6EFE5B2F-866E-F34A-B90C-BB78CF537E63}" type="pres">
      <dgm:prSet presAssocID="{9171CDCD-7BFE-FC46-82F8-91839CDB44A5}" presName="dummy1a" presStyleCnt="0"/>
      <dgm:spPr/>
    </dgm:pt>
    <dgm:pt modelId="{925860BC-365C-AF45-A4FB-EC7E27A6007D}" type="pres">
      <dgm:prSet presAssocID="{9171CDCD-7BFE-FC46-82F8-91839CDB44A5}" presName="dummy1b" presStyleCnt="0"/>
      <dgm:spPr/>
    </dgm:pt>
    <dgm:pt modelId="{CF5A1653-7C18-9A45-8113-A46AD99548B4}" type="pres">
      <dgm:prSet presAssocID="{9171CDCD-7BFE-FC46-82F8-91839CDB44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0B24AFE-5300-0846-B828-56D75CF7A7C1}" type="pres">
      <dgm:prSet presAssocID="{9171CDCD-7BFE-FC46-82F8-91839CDB44A5}" presName="wedge2" presStyleLbl="node1" presStyleIdx="1" presStyleCnt="3"/>
      <dgm:spPr/>
    </dgm:pt>
    <dgm:pt modelId="{1E9E1E84-3D8A-834E-972E-D1A1F8EA8FE3}" type="pres">
      <dgm:prSet presAssocID="{9171CDCD-7BFE-FC46-82F8-91839CDB44A5}" presName="dummy2a" presStyleCnt="0"/>
      <dgm:spPr/>
    </dgm:pt>
    <dgm:pt modelId="{9DF33535-7BEF-1D4E-9E58-67B5ADCB36AA}" type="pres">
      <dgm:prSet presAssocID="{9171CDCD-7BFE-FC46-82F8-91839CDB44A5}" presName="dummy2b" presStyleCnt="0"/>
      <dgm:spPr/>
    </dgm:pt>
    <dgm:pt modelId="{654541A2-3CC0-B540-A530-5432CE680E03}" type="pres">
      <dgm:prSet presAssocID="{9171CDCD-7BFE-FC46-82F8-91839CDB44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DF26D1-3DBF-9E4D-8885-68DFB151B632}" type="pres">
      <dgm:prSet presAssocID="{9171CDCD-7BFE-FC46-82F8-91839CDB44A5}" presName="wedge3" presStyleLbl="node1" presStyleIdx="2" presStyleCnt="3"/>
      <dgm:spPr/>
    </dgm:pt>
    <dgm:pt modelId="{44366678-4BA5-9B4E-AD6A-0BEB5381AAD3}" type="pres">
      <dgm:prSet presAssocID="{9171CDCD-7BFE-FC46-82F8-91839CDB44A5}" presName="dummy3a" presStyleCnt="0"/>
      <dgm:spPr/>
    </dgm:pt>
    <dgm:pt modelId="{BA3C4F02-CA22-FC44-91BF-3F128B5B2390}" type="pres">
      <dgm:prSet presAssocID="{9171CDCD-7BFE-FC46-82F8-91839CDB44A5}" presName="dummy3b" presStyleCnt="0"/>
      <dgm:spPr/>
    </dgm:pt>
    <dgm:pt modelId="{9304B9E6-E8FA-044D-848C-CAF0F5D8C3E6}" type="pres">
      <dgm:prSet presAssocID="{9171CDCD-7BFE-FC46-82F8-91839CDB44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17C4C84-A4EC-9C4B-B746-EF934FE6942D}" type="pres">
      <dgm:prSet presAssocID="{19768FF6-B98F-284C-BE29-444A54D41E02}" presName="arrowWedge1" presStyleLbl="fgSibTrans2D1" presStyleIdx="0" presStyleCnt="3"/>
      <dgm:spPr>
        <a:solidFill>
          <a:schemeClr val="tx2">
            <a:lumMod val="75000"/>
          </a:schemeClr>
        </a:solidFill>
      </dgm:spPr>
    </dgm:pt>
    <dgm:pt modelId="{3DBC75C6-963F-1A41-B93A-8379E9DE59E0}" type="pres">
      <dgm:prSet presAssocID="{3FE5864A-AD1F-864E-8F39-5E02AF0FAFD8}" presName="arrowWedge2" presStyleLbl="fgSibTrans2D1" presStyleIdx="1" presStyleCnt="3"/>
      <dgm:spPr>
        <a:solidFill>
          <a:schemeClr val="tx2">
            <a:lumMod val="75000"/>
          </a:schemeClr>
        </a:solidFill>
      </dgm:spPr>
    </dgm:pt>
    <dgm:pt modelId="{DDAE0D06-C06C-E543-9A54-153FE696B02A}" type="pres">
      <dgm:prSet presAssocID="{A38CBFA1-C06B-FA47-B331-C5938FDFCE0F}" presName="arrowWedge3" presStyleLbl="fgSibTrans2D1" presStyleIdx="2" presStyleCnt="3" custLinFactNeighborX="265" custLinFactNeighborY="-253"/>
      <dgm:spPr>
        <a:solidFill>
          <a:schemeClr val="tx2">
            <a:lumMod val="75000"/>
          </a:schemeClr>
        </a:solidFill>
      </dgm:spPr>
    </dgm:pt>
  </dgm:ptLst>
  <dgm:cxnLst>
    <dgm:cxn modelId="{5C07470F-8445-824B-B431-E3291CB30E6B}" type="presOf" srcId="{0DB21EBD-8BFF-A44A-8B68-8002E30F8C3B}" destId="{EF6CB25D-83F3-4042-A41C-738AAB2F438B}" srcOrd="0" destOrd="0" presId="urn:microsoft.com/office/officeart/2005/8/layout/cycle8"/>
    <dgm:cxn modelId="{91B2EE2B-E477-CE45-B1F8-91BE533E6CBA}" type="presOf" srcId="{E30D3B61-DB46-444F-8FCA-4F4CFAF780CC}" destId="{9304B9E6-E8FA-044D-848C-CAF0F5D8C3E6}" srcOrd="1" destOrd="0" presId="urn:microsoft.com/office/officeart/2005/8/layout/cycle8"/>
    <dgm:cxn modelId="{57FB4244-3BFA-F14A-9947-CBD7DF53DB22}" srcId="{9171CDCD-7BFE-FC46-82F8-91839CDB44A5}" destId="{0DB21EBD-8BFF-A44A-8B68-8002E30F8C3B}" srcOrd="0" destOrd="0" parTransId="{9CE39DB0-7FC8-3D46-B914-A54A371CF2D4}" sibTransId="{19768FF6-B98F-284C-BE29-444A54D41E02}"/>
    <dgm:cxn modelId="{B145E352-6EA9-5142-8644-1C9E33D48E3F}" srcId="{9171CDCD-7BFE-FC46-82F8-91839CDB44A5}" destId="{43CD84DF-CAE5-8F4C-9A18-85E9224D1CCA}" srcOrd="1" destOrd="0" parTransId="{1B430663-25AC-D640-9DF5-E41065C138F1}" sibTransId="{3FE5864A-AD1F-864E-8F39-5E02AF0FAFD8}"/>
    <dgm:cxn modelId="{E5F6B08E-FAA7-694C-86DC-ACE3D9522E9E}" type="presOf" srcId="{9171CDCD-7BFE-FC46-82F8-91839CDB44A5}" destId="{EC3153E5-BCE7-B748-ACB0-74AA105D7EFF}" srcOrd="0" destOrd="0" presId="urn:microsoft.com/office/officeart/2005/8/layout/cycle8"/>
    <dgm:cxn modelId="{3B6411A1-088A-AD40-A4D6-70EB4F629409}" srcId="{9171CDCD-7BFE-FC46-82F8-91839CDB44A5}" destId="{E30D3B61-DB46-444F-8FCA-4F4CFAF780CC}" srcOrd="2" destOrd="0" parTransId="{4D04947F-4F7D-8E4B-AB3F-AF64C60005B3}" sibTransId="{A38CBFA1-C06B-FA47-B331-C5938FDFCE0F}"/>
    <dgm:cxn modelId="{92B0D3A3-61DD-2B48-AD75-F38279A815E5}" type="presOf" srcId="{E30D3B61-DB46-444F-8FCA-4F4CFAF780CC}" destId="{23DF26D1-3DBF-9E4D-8885-68DFB151B632}" srcOrd="0" destOrd="0" presId="urn:microsoft.com/office/officeart/2005/8/layout/cycle8"/>
    <dgm:cxn modelId="{F9E58AAB-36D1-1549-9A32-3A56BFC09E85}" type="presOf" srcId="{0DB21EBD-8BFF-A44A-8B68-8002E30F8C3B}" destId="{CF5A1653-7C18-9A45-8113-A46AD99548B4}" srcOrd="1" destOrd="0" presId="urn:microsoft.com/office/officeart/2005/8/layout/cycle8"/>
    <dgm:cxn modelId="{566220BC-A464-9440-AE86-78345FECF99B}" type="presOf" srcId="{43CD84DF-CAE5-8F4C-9A18-85E9224D1CCA}" destId="{30B24AFE-5300-0846-B828-56D75CF7A7C1}" srcOrd="0" destOrd="0" presId="urn:microsoft.com/office/officeart/2005/8/layout/cycle8"/>
    <dgm:cxn modelId="{908F4ACA-2C45-CA48-953E-74AA5D042BF3}" type="presOf" srcId="{43CD84DF-CAE5-8F4C-9A18-85E9224D1CCA}" destId="{654541A2-3CC0-B540-A530-5432CE680E03}" srcOrd="1" destOrd="0" presId="urn:microsoft.com/office/officeart/2005/8/layout/cycle8"/>
    <dgm:cxn modelId="{D50B61EF-C255-B648-A9FF-C4A54232BBB8}" type="presParOf" srcId="{EC3153E5-BCE7-B748-ACB0-74AA105D7EFF}" destId="{EF6CB25D-83F3-4042-A41C-738AAB2F438B}" srcOrd="0" destOrd="0" presId="urn:microsoft.com/office/officeart/2005/8/layout/cycle8"/>
    <dgm:cxn modelId="{1F342792-6BC3-EF4B-A0F2-014FFA97CF03}" type="presParOf" srcId="{EC3153E5-BCE7-B748-ACB0-74AA105D7EFF}" destId="{6EFE5B2F-866E-F34A-B90C-BB78CF537E63}" srcOrd="1" destOrd="0" presId="urn:microsoft.com/office/officeart/2005/8/layout/cycle8"/>
    <dgm:cxn modelId="{8D07910B-BE37-7740-9CA4-1B330954848C}" type="presParOf" srcId="{EC3153E5-BCE7-B748-ACB0-74AA105D7EFF}" destId="{925860BC-365C-AF45-A4FB-EC7E27A6007D}" srcOrd="2" destOrd="0" presId="urn:microsoft.com/office/officeart/2005/8/layout/cycle8"/>
    <dgm:cxn modelId="{A4A2D4A3-3F92-E54A-BE12-B84FA13EF8EB}" type="presParOf" srcId="{EC3153E5-BCE7-B748-ACB0-74AA105D7EFF}" destId="{CF5A1653-7C18-9A45-8113-A46AD99548B4}" srcOrd="3" destOrd="0" presId="urn:microsoft.com/office/officeart/2005/8/layout/cycle8"/>
    <dgm:cxn modelId="{F0B40CA1-2817-494C-911C-8CD9FE7D37E6}" type="presParOf" srcId="{EC3153E5-BCE7-B748-ACB0-74AA105D7EFF}" destId="{30B24AFE-5300-0846-B828-56D75CF7A7C1}" srcOrd="4" destOrd="0" presId="urn:microsoft.com/office/officeart/2005/8/layout/cycle8"/>
    <dgm:cxn modelId="{5DDFFDAB-C7E1-5948-B00F-B957DB81CA72}" type="presParOf" srcId="{EC3153E5-BCE7-B748-ACB0-74AA105D7EFF}" destId="{1E9E1E84-3D8A-834E-972E-D1A1F8EA8FE3}" srcOrd="5" destOrd="0" presId="urn:microsoft.com/office/officeart/2005/8/layout/cycle8"/>
    <dgm:cxn modelId="{9678B591-7831-F543-826B-56E8894F2EEA}" type="presParOf" srcId="{EC3153E5-BCE7-B748-ACB0-74AA105D7EFF}" destId="{9DF33535-7BEF-1D4E-9E58-67B5ADCB36AA}" srcOrd="6" destOrd="0" presId="urn:microsoft.com/office/officeart/2005/8/layout/cycle8"/>
    <dgm:cxn modelId="{DFB1735B-93EA-754E-8CA4-379F7E48A73B}" type="presParOf" srcId="{EC3153E5-BCE7-B748-ACB0-74AA105D7EFF}" destId="{654541A2-3CC0-B540-A530-5432CE680E03}" srcOrd="7" destOrd="0" presId="urn:microsoft.com/office/officeart/2005/8/layout/cycle8"/>
    <dgm:cxn modelId="{9B91339E-9D10-6E45-9A9A-6648EC36440E}" type="presParOf" srcId="{EC3153E5-BCE7-B748-ACB0-74AA105D7EFF}" destId="{23DF26D1-3DBF-9E4D-8885-68DFB151B632}" srcOrd="8" destOrd="0" presId="urn:microsoft.com/office/officeart/2005/8/layout/cycle8"/>
    <dgm:cxn modelId="{EC5E92D7-3B7C-F44B-93F7-EB1E955D44FC}" type="presParOf" srcId="{EC3153E5-BCE7-B748-ACB0-74AA105D7EFF}" destId="{44366678-4BA5-9B4E-AD6A-0BEB5381AAD3}" srcOrd="9" destOrd="0" presId="urn:microsoft.com/office/officeart/2005/8/layout/cycle8"/>
    <dgm:cxn modelId="{9176F7F1-697B-7043-8CB9-EBAA22C4A03A}" type="presParOf" srcId="{EC3153E5-BCE7-B748-ACB0-74AA105D7EFF}" destId="{BA3C4F02-CA22-FC44-91BF-3F128B5B2390}" srcOrd="10" destOrd="0" presId="urn:microsoft.com/office/officeart/2005/8/layout/cycle8"/>
    <dgm:cxn modelId="{0C0C7C93-39B4-534C-849B-7EAD27964C3A}" type="presParOf" srcId="{EC3153E5-BCE7-B748-ACB0-74AA105D7EFF}" destId="{9304B9E6-E8FA-044D-848C-CAF0F5D8C3E6}" srcOrd="11" destOrd="0" presId="urn:microsoft.com/office/officeart/2005/8/layout/cycle8"/>
    <dgm:cxn modelId="{8C9F755C-0C25-634F-9B6A-D1015E49058D}" type="presParOf" srcId="{EC3153E5-BCE7-B748-ACB0-74AA105D7EFF}" destId="{617C4C84-A4EC-9C4B-B746-EF934FE6942D}" srcOrd="12" destOrd="0" presId="urn:microsoft.com/office/officeart/2005/8/layout/cycle8"/>
    <dgm:cxn modelId="{FCE83272-DEB4-4446-82D9-2AFD5486BC6F}" type="presParOf" srcId="{EC3153E5-BCE7-B748-ACB0-74AA105D7EFF}" destId="{3DBC75C6-963F-1A41-B93A-8379E9DE59E0}" srcOrd="13" destOrd="0" presId="urn:microsoft.com/office/officeart/2005/8/layout/cycle8"/>
    <dgm:cxn modelId="{D03F0AA8-4CF1-584E-8530-8C8873D7AD3E}" type="presParOf" srcId="{EC3153E5-BCE7-B748-ACB0-74AA105D7EFF}" destId="{DDAE0D06-C06C-E543-9A54-153FE696B02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CB25D-83F3-4042-A41C-738AAB2F438B}">
      <dsp:nvSpPr>
        <dsp:cNvPr id="0" name=""/>
        <dsp:cNvSpPr/>
      </dsp:nvSpPr>
      <dsp:spPr>
        <a:xfrm>
          <a:off x="845148" y="303123"/>
          <a:ext cx="4093233" cy="409323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More granular</a:t>
          </a:r>
        </a:p>
      </dsp:txBody>
      <dsp:txXfrm>
        <a:off x="3017973" y="1151495"/>
        <a:ext cx="1510598" cy="1120766"/>
      </dsp:txXfrm>
    </dsp:sp>
    <dsp:sp modelId="{30B24AFE-5300-0846-B828-56D75CF7A7C1}">
      <dsp:nvSpPr>
        <dsp:cNvPr id="0" name=""/>
        <dsp:cNvSpPr/>
      </dsp:nvSpPr>
      <dsp:spPr>
        <a:xfrm>
          <a:off x="845148" y="440539"/>
          <a:ext cx="4093233" cy="4093233"/>
        </a:xfrm>
        <a:prstGeom prst="pie">
          <a:avLst>
            <a:gd name="adj1" fmla="val 0"/>
            <a:gd name="adj2" fmla="val 540000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Tailored to country needs</a:t>
          </a:r>
        </a:p>
      </dsp:txBody>
      <dsp:txXfrm>
        <a:off x="3017973" y="2564635"/>
        <a:ext cx="1510598" cy="1120766"/>
      </dsp:txXfrm>
    </dsp:sp>
    <dsp:sp modelId="{23DF26D1-3DBF-9E4D-8885-68DFB151B632}">
      <dsp:nvSpPr>
        <dsp:cNvPr id="0" name=""/>
        <dsp:cNvSpPr/>
      </dsp:nvSpPr>
      <dsp:spPr>
        <a:xfrm>
          <a:off x="707732" y="440539"/>
          <a:ext cx="4093233" cy="4093233"/>
        </a:xfrm>
        <a:prstGeom prst="pie">
          <a:avLst>
            <a:gd name="adj1" fmla="val 5400000"/>
            <a:gd name="adj2" fmla="val 10800000"/>
          </a:avLst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Building on international experience</a:t>
          </a:r>
        </a:p>
      </dsp:txBody>
      <dsp:txXfrm>
        <a:off x="1117543" y="2564635"/>
        <a:ext cx="1510598" cy="1120766"/>
      </dsp:txXfrm>
    </dsp:sp>
    <dsp:sp modelId="{54154851-7314-A44A-99F5-EF8291BCF1DA}">
      <dsp:nvSpPr>
        <dsp:cNvPr id="0" name=""/>
        <dsp:cNvSpPr/>
      </dsp:nvSpPr>
      <dsp:spPr>
        <a:xfrm>
          <a:off x="707732" y="303123"/>
          <a:ext cx="4093233" cy="4093233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 coordination with key partners</a:t>
          </a:r>
        </a:p>
      </dsp:txBody>
      <dsp:txXfrm>
        <a:off x="1117543" y="1151495"/>
        <a:ext cx="1510598" cy="1120766"/>
      </dsp:txXfrm>
    </dsp:sp>
    <dsp:sp modelId="{617C4C84-A4EC-9C4B-B746-EF934FE6942D}">
      <dsp:nvSpPr>
        <dsp:cNvPr id="0" name=""/>
        <dsp:cNvSpPr/>
      </dsp:nvSpPr>
      <dsp:spPr>
        <a:xfrm>
          <a:off x="591757" y="49733"/>
          <a:ext cx="4600014" cy="46000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C75C6-963F-1A41-B93A-8379E9DE59E0}">
      <dsp:nvSpPr>
        <dsp:cNvPr id="0" name=""/>
        <dsp:cNvSpPr/>
      </dsp:nvSpPr>
      <dsp:spPr>
        <a:xfrm>
          <a:off x="591757" y="187148"/>
          <a:ext cx="4600014" cy="46000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E0D06-C06C-E543-9A54-153FE696B02A}">
      <dsp:nvSpPr>
        <dsp:cNvPr id="0" name=""/>
        <dsp:cNvSpPr/>
      </dsp:nvSpPr>
      <dsp:spPr>
        <a:xfrm>
          <a:off x="454342" y="187148"/>
          <a:ext cx="4600014" cy="46000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6EB3F-B14B-A049-A222-7AEC5C2F279B}">
      <dsp:nvSpPr>
        <dsp:cNvPr id="0" name=""/>
        <dsp:cNvSpPr/>
      </dsp:nvSpPr>
      <dsp:spPr>
        <a:xfrm>
          <a:off x="454342" y="49733"/>
          <a:ext cx="4600014" cy="46000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CB25D-83F3-4042-A41C-738AAB2F438B}">
      <dsp:nvSpPr>
        <dsp:cNvPr id="0" name=""/>
        <dsp:cNvSpPr/>
      </dsp:nvSpPr>
      <dsp:spPr>
        <a:xfrm>
          <a:off x="878741" y="316738"/>
          <a:ext cx="4093233" cy="40932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Exploring “demand-side” factors</a:t>
          </a:r>
          <a:endParaRPr lang="en-US" sz="2000" b="1" kern="1200" dirty="0"/>
        </a:p>
      </dsp:txBody>
      <dsp:txXfrm>
        <a:off x="3035973" y="1184113"/>
        <a:ext cx="1461869" cy="1218224"/>
      </dsp:txXfrm>
    </dsp:sp>
    <dsp:sp modelId="{30B24AFE-5300-0846-B828-56D75CF7A7C1}">
      <dsp:nvSpPr>
        <dsp:cNvPr id="0" name=""/>
        <dsp:cNvSpPr/>
      </dsp:nvSpPr>
      <dsp:spPr>
        <a:xfrm>
          <a:off x="794440" y="462925"/>
          <a:ext cx="4093233" cy="4093233"/>
        </a:xfrm>
        <a:prstGeom prst="pie">
          <a:avLst>
            <a:gd name="adj1" fmla="val 1800000"/>
            <a:gd name="adj2" fmla="val 900000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Impact assessment of policy approaches</a:t>
          </a:r>
          <a:endParaRPr lang="en-US" sz="2000" b="1" kern="1200" dirty="0"/>
        </a:p>
      </dsp:txBody>
      <dsp:txXfrm>
        <a:off x="1769020" y="3118654"/>
        <a:ext cx="2192803" cy="1072037"/>
      </dsp:txXfrm>
    </dsp:sp>
    <dsp:sp modelId="{23DF26D1-3DBF-9E4D-8885-68DFB151B632}">
      <dsp:nvSpPr>
        <dsp:cNvPr id="0" name=""/>
        <dsp:cNvSpPr/>
      </dsp:nvSpPr>
      <dsp:spPr>
        <a:xfrm>
          <a:off x="710139" y="316738"/>
          <a:ext cx="4093233" cy="4093233"/>
        </a:xfrm>
        <a:prstGeom prst="pie">
          <a:avLst>
            <a:gd name="adj1" fmla="val 9000000"/>
            <a:gd name="adj2" fmla="val 16200000"/>
          </a:avLst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Lessons from country experiences</a:t>
          </a:r>
          <a:endParaRPr lang="en-US" sz="2000" b="1" kern="1200" dirty="0"/>
        </a:p>
      </dsp:txBody>
      <dsp:txXfrm>
        <a:off x="1184272" y="1184113"/>
        <a:ext cx="1461869" cy="1218224"/>
      </dsp:txXfrm>
    </dsp:sp>
    <dsp:sp modelId="{617C4C84-A4EC-9C4B-B746-EF934FE6942D}">
      <dsp:nvSpPr>
        <dsp:cNvPr id="0" name=""/>
        <dsp:cNvSpPr/>
      </dsp:nvSpPr>
      <dsp:spPr>
        <a:xfrm>
          <a:off x="625689" y="63347"/>
          <a:ext cx="4600014" cy="46000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C75C6-963F-1A41-B93A-8379E9DE59E0}">
      <dsp:nvSpPr>
        <dsp:cNvPr id="0" name=""/>
        <dsp:cNvSpPr/>
      </dsp:nvSpPr>
      <dsp:spPr>
        <a:xfrm>
          <a:off x="541050" y="209275"/>
          <a:ext cx="4600014" cy="46000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E0D06-C06C-E543-9A54-153FE696B02A}">
      <dsp:nvSpPr>
        <dsp:cNvPr id="0" name=""/>
        <dsp:cNvSpPr/>
      </dsp:nvSpPr>
      <dsp:spPr>
        <a:xfrm>
          <a:off x="468601" y="51709"/>
          <a:ext cx="4600014" cy="46000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0.96834</cdr:x>
      <cdr:y>0.33508</cdr:y>
    </cdr:from>
    <cdr:to>
      <cdr:x>0.96939</cdr:x>
      <cdr:y>0.41965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D53D54C-5C84-4A4C-837D-85928A214C70}"/>
            </a:ext>
          </a:extLst>
        </cdr:cNvPr>
        <cdr:cNvCxnSpPr/>
      </cdr:nvCxnSpPr>
      <cdr:spPr>
        <a:xfrm xmlns:a="http://schemas.openxmlformats.org/drawingml/2006/main">
          <a:off x="4427254" y="1628697"/>
          <a:ext cx="4801" cy="4110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headEnd type="triangle"/>
          <a:tailEnd type="triangle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0.12573</cdr:x>
      <cdr:y>0.23195</cdr:y>
    </cdr:from>
    <cdr:to>
      <cdr:x>0.77662</cdr:x>
      <cdr:y>0.47475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F2A4853-10EA-4FEC-ADA2-0E810A05604D}"/>
            </a:ext>
          </a:extLst>
        </cdr:cNvPr>
        <cdr:cNvSpPr txBox="1"/>
      </cdr:nvSpPr>
      <cdr:spPr>
        <a:xfrm xmlns:a="http://schemas.openxmlformats.org/drawingml/2006/main">
          <a:off x="574854" y="1127411"/>
          <a:ext cx="2975869" cy="1180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2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300" b="1" i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Segoe UI" panose="020B0502040204020203" pitchFamily="34" charset="0"/>
            </a:rPr>
            <a:t>16.6 million additional jobs by 2025 </a:t>
          </a:r>
        </a:p>
        <a:p xmlns:a="http://schemas.openxmlformats.org/drawingml/2006/main">
          <a:endParaRPr lang="en-US" sz="1800" b="1" dirty="0">
            <a:solidFill>
              <a:schemeClr val="bg1"/>
            </a:solidFill>
            <a:latin typeface="+mj-lt"/>
            <a:cs typeface="Segoe UI" panose="020B05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13"/>
            <a:ext cx="3170028" cy="479567"/>
          </a:xfrm>
          <a:prstGeom prst="rect">
            <a:avLst/>
          </a:prstGeom>
        </p:spPr>
        <p:txBody>
          <a:bodyPr vert="horz" lIns="94496" tIns="47247" rIns="94496" bIns="472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" y="9120008"/>
            <a:ext cx="3170028" cy="479567"/>
          </a:xfrm>
          <a:prstGeom prst="rect">
            <a:avLst/>
          </a:prstGeom>
        </p:spPr>
        <p:txBody>
          <a:bodyPr vert="horz" lIns="94496" tIns="47247" rIns="94496" bIns="472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29" y="9120008"/>
            <a:ext cx="3170028" cy="479567"/>
          </a:xfrm>
          <a:prstGeom prst="rect">
            <a:avLst/>
          </a:prstGeom>
        </p:spPr>
        <p:txBody>
          <a:bodyPr vert="horz" lIns="94496" tIns="47247" rIns="94496" bIns="47247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3169920" cy="480060"/>
          </a:xfrm>
          <a:prstGeom prst="rect">
            <a:avLst/>
          </a:prstGeom>
        </p:spPr>
        <p:txBody>
          <a:bodyPr vert="horz" lIns="96459" tIns="48229" rIns="96459" bIns="482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5" y="7"/>
            <a:ext cx="3169920" cy="480060"/>
          </a:xfrm>
          <a:prstGeom prst="rect">
            <a:avLst/>
          </a:prstGeom>
        </p:spPr>
        <p:txBody>
          <a:bodyPr vert="horz" lIns="96459" tIns="48229" rIns="96459" bIns="48229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9" tIns="48229" rIns="96459" bIns="482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3" y="4560573"/>
            <a:ext cx="5852160" cy="4320540"/>
          </a:xfrm>
          <a:prstGeom prst="rect">
            <a:avLst/>
          </a:prstGeom>
        </p:spPr>
        <p:txBody>
          <a:bodyPr vert="horz" lIns="96459" tIns="48229" rIns="96459" bIns="4822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81"/>
            <a:ext cx="3169920" cy="480060"/>
          </a:xfrm>
          <a:prstGeom prst="rect">
            <a:avLst/>
          </a:prstGeom>
        </p:spPr>
        <p:txBody>
          <a:bodyPr vert="horz" lIns="96459" tIns="48229" rIns="96459" bIns="482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5" y="9119481"/>
            <a:ext cx="3169920" cy="480060"/>
          </a:xfrm>
          <a:prstGeom prst="rect">
            <a:avLst/>
          </a:prstGeom>
        </p:spPr>
        <p:txBody>
          <a:bodyPr vert="horz" lIns="96459" tIns="48229" rIns="96459" bIns="48229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690"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8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690">
              <a:defRPr/>
            </a:pP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6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2313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690">
              <a:buFont typeface="Arial" panose="020B0604020202020204" pitchFamily="34" charset="0"/>
              <a:buNone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3" y="4560573"/>
            <a:ext cx="6044627" cy="4320540"/>
          </a:xfrm>
        </p:spPr>
        <p:txBody>
          <a:bodyPr>
            <a:normAutofit/>
          </a:bodyPr>
          <a:lstStyle/>
          <a:p>
            <a:pPr marL="241694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46955">
              <a:defRPr/>
            </a:pPr>
            <a:fld id="{49E4E862-E263-8B4A-AFB5-DFAAA754BCA9}" type="datetime1">
              <a:rPr lang="en-US">
                <a:solidFill>
                  <a:prstClr val="black"/>
                </a:solidFill>
                <a:latin typeface="Calibri"/>
              </a:rPr>
              <a:pPr defTabSz="946955">
                <a:defRPr/>
              </a:pPr>
              <a:t>6/17/2019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955">
              <a:defRPr/>
            </a:pPr>
            <a:fld id="{BA49F774-CCF9-492C-9AEB-F2814D4A6625}" type="slidenum">
              <a:rPr lang="en-US">
                <a:solidFill>
                  <a:prstClr val="black"/>
                </a:solidFill>
                <a:latin typeface="Calibri"/>
              </a:rPr>
              <a:pPr defTabSz="946955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93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6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758"/>
          <a:stretch/>
        </p:blipFill>
        <p:spPr>
          <a:xfrm>
            <a:off x="5623560" y="749808"/>
            <a:ext cx="1128304" cy="1142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46582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758"/>
          <a:stretch/>
        </p:blipFill>
        <p:spPr>
          <a:xfrm>
            <a:off x="5623560" y="749808"/>
            <a:ext cx="1128304" cy="11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339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46582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238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58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8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299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310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78080513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14861567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779178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470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445128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040546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335729275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61375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824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5572291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09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439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82217-7288-4B04-995A-2FFB007B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A134-F6AC-4ADB-9779-DDCCD79A5DF2}" type="datetimeFigureOut">
              <a:rPr lang="en-US"/>
              <a:pPr>
                <a:defRPr/>
              </a:pPr>
              <a:t>6/17/2019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404F-4414-49CE-9D84-B7A06C5F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9084A-CCEC-486C-A500-7C8DDF4A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BC4E-CEB1-4218-A38A-9107159EC4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Middle East and Central Asia Department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048" y="2677022"/>
            <a:ext cx="5515284" cy="1873947"/>
          </a:xfrm>
        </p:spPr>
        <p:txBody>
          <a:bodyPr anchor="ctr"/>
          <a:lstStyle/>
          <a:p>
            <a:r>
              <a:rPr lang="en-US" b="1" dirty="0"/>
              <a:t>Scaling Up SME Access to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048" y="4668081"/>
            <a:ext cx="5515284" cy="465240"/>
          </a:xfrm>
        </p:spPr>
        <p:txBody>
          <a:bodyPr/>
          <a:lstStyle/>
          <a:p>
            <a:r>
              <a:rPr lang="en-US" dirty="0"/>
              <a:t>June 21, 2019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1048" y="5213364"/>
            <a:ext cx="5515284" cy="1383795"/>
          </a:xfrm>
        </p:spPr>
        <p:txBody>
          <a:bodyPr>
            <a:normAutofit/>
          </a:bodyPr>
          <a:lstStyle/>
          <a:p>
            <a:r>
              <a:rPr lang="en-US" b="1" dirty="0"/>
              <a:t>Anta Ndoye</a:t>
            </a:r>
          </a:p>
          <a:p>
            <a:r>
              <a:rPr lang="en-US" b="1" dirty="0"/>
              <a:t>Economist</a:t>
            </a:r>
          </a:p>
          <a:p>
            <a:r>
              <a:rPr lang="en-US" b="1" dirty="0"/>
              <a:t>Middle East and Central Asia Department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03321B4-803D-B846-B7BA-A6C9C2D4E1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2" t="6356" r="12987" b="683"/>
          <a:stretch/>
        </p:blipFill>
        <p:spPr>
          <a:xfrm>
            <a:off x="0" y="0"/>
            <a:ext cx="4891088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CA11B8-4A00-C740-9EE1-BF1EAAA3E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75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965-97A2-4540-A527-46B3FDE0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F459-4E49-4329-BC7F-F8E83B13E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265" y="1304219"/>
            <a:ext cx="11999084" cy="5553781"/>
          </a:xfrm>
        </p:spPr>
        <p:txBody>
          <a:bodyPr>
            <a:normAutofit fontScale="55000" lnSpcReduction="20000"/>
          </a:bodyPr>
          <a:lstStyle/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600" dirty="0"/>
              <a:t>Key stylized facts and empirical approach 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Macroeconomic benefits and drivers of SME financial inclusion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b="1" dirty="0"/>
              <a:t>The role of Fintech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Conclusion</a:t>
            </a: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709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DC24-FDAE-4E3E-9B80-C6F69651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9" y="292336"/>
            <a:ext cx="11030408" cy="97848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Promoting new financing channels: </a:t>
            </a:r>
            <a:br>
              <a:rPr lang="en-US" sz="3600" dirty="0"/>
            </a:br>
            <a:r>
              <a:rPr lang="en-US" sz="3600" dirty="0"/>
              <a:t>the role of Fintech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9600A0-8F78-4EAE-9858-4281C7550F6A}"/>
              </a:ext>
            </a:extLst>
          </p:cNvPr>
          <p:cNvGrpSpPr/>
          <p:nvPr/>
        </p:nvGrpSpPr>
        <p:grpSpPr>
          <a:xfrm>
            <a:off x="1605281" y="1808479"/>
            <a:ext cx="8971279" cy="4592321"/>
            <a:chOff x="1856068" y="1623954"/>
            <a:chExt cx="7592494" cy="493938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2CF296-0514-4202-8961-216B70B17CCB}"/>
                </a:ext>
              </a:extLst>
            </p:cNvPr>
            <p:cNvSpPr/>
            <p:nvPr/>
          </p:nvSpPr>
          <p:spPr>
            <a:xfrm>
              <a:off x="1856068" y="1623954"/>
              <a:ext cx="3269414" cy="1039379"/>
            </a:xfrm>
            <a:custGeom>
              <a:avLst/>
              <a:gdLst>
                <a:gd name="connsiteX0" fmla="*/ 0 w 3463234"/>
                <a:gd name="connsiteY0" fmla="*/ 103938 h 1039379"/>
                <a:gd name="connsiteX1" fmla="*/ 103938 w 3463234"/>
                <a:gd name="connsiteY1" fmla="*/ 0 h 1039379"/>
                <a:gd name="connsiteX2" fmla="*/ 3359296 w 3463234"/>
                <a:gd name="connsiteY2" fmla="*/ 0 h 1039379"/>
                <a:gd name="connsiteX3" fmla="*/ 3463234 w 3463234"/>
                <a:gd name="connsiteY3" fmla="*/ 103938 h 1039379"/>
                <a:gd name="connsiteX4" fmla="*/ 3463234 w 3463234"/>
                <a:gd name="connsiteY4" fmla="*/ 935441 h 1039379"/>
                <a:gd name="connsiteX5" fmla="*/ 3359296 w 3463234"/>
                <a:gd name="connsiteY5" fmla="*/ 1039379 h 1039379"/>
                <a:gd name="connsiteX6" fmla="*/ 103938 w 3463234"/>
                <a:gd name="connsiteY6" fmla="*/ 1039379 h 1039379"/>
                <a:gd name="connsiteX7" fmla="*/ 0 w 3463234"/>
                <a:gd name="connsiteY7" fmla="*/ 935441 h 1039379"/>
                <a:gd name="connsiteX8" fmla="*/ 0 w 3463234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3234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3359296" y="0"/>
                  </a:lnTo>
                  <a:cubicBezTo>
                    <a:pt x="3416699" y="0"/>
                    <a:pt x="3463234" y="46535"/>
                    <a:pt x="3463234" y="103938"/>
                  </a:cubicBezTo>
                  <a:lnTo>
                    <a:pt x="3463234" y="935441"/>
                  </a:lnTo>
                  <a:cubicBezTo>
                    <a:pt x="3463234" y="992844"/>
                    <a:pt x="3416699" y="1039379"/>
                    <a:pt x="3359296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52" tIns="58382" rIns="72352" bIns="58382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Enhancing traditional SME finance </a:t>
              </a:r>
              <a:endParaRPr lang="en-US" sz="22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B805F9-8365-4132-AAFA-0BE9286D4385}"/>
                </a:ext>
              </a:extLst>
            </p:cNvPr>
            <p:cNvSpPr/>
            <p:nvPr/>
          </p:nvSpPr>
          <p:spPr>
            <a:xfrm>
              <a:off x="2202391" y="2663333"/>
              <a:ext cx="351956" cy="7818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81862"/>
                  </a:lnTo>
                  <a:lnTo>
                    <a:pt x="351956" y="7818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D4D318-2C0A-49CF-AABF-837193527117}"/>
                </a:ext>
              </a:extLst>
            </p:cNvPr>
            <p:cNvSpPr/>
            <p:nvPr/>
          </p:nvSpPr>
          <p:spPr>
            <a:xfrm>
              <a:off x="2554349" y="2925506"/>
              <a:ext cx="2570508" cy="1039379"/>
            </a:xfrm>
            <a:custGeom>
              <a:avLst/>
              <a:gdLst>
                <a:gd name="connsiteX0" fmla="*/ 0 w 2725104"/>
                <a:gd name="connsiteY0" fmla="*/ 103938 h 1039379"/>
                <a:gd name="connsiteX1" fmla="*/ 103938 w 2725104"/>
                <a:gd name="connsiteY1" fmla="*/ 0 h 1039379"/>
                <a:gd name="connsiteX2" fmla="*/ 2621166 w 2725104"/>
                <a:gd name="connsiteY2" fmla="*/ 0 h 1039379"/>
                <a:gd name="connsiteX3" fmla="*/ 2725104 w 2725104"/>
                <a:gd name="connsiteY3" fmla="*/ 103938 h 1039379"/>
                <a:gd name="connsiteX4" fmla="*/ 2725104 w 2725104"/>
                <a:gd name="connsiteY4" fmla="*/ 935441 h 1039379"/>
                <a:gd name="connsiteX5" fmla="*/ 2621166 w 2725104"/>
                <a:gd name="connsiteY5" fmla="*/ 1039379 h 1039379"/>
                <a:gd name="connsiteX6" fmla="*/ 103938 w 2725104"/>
                <a:gd name="connsiteY6" fmla="*/ 1039379 h 1039379"/>
                <a:gd name="connsiteX7" fmla="*/ 0 w 2725104"/>
                <a:gd name="connsiteY7" fmla="*/ 935441 h 1039379"/>
                <a:gd name="connsiteX8" fmla="*/ 0 w 2725104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104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2621166" y="0"/>
                  </a:lnTo>
                  <a:cubicBezTo>
                    <a:pt x="2678569" y="0"/>
                    <a:pt x="2725104" y="46535"/>
                    <a:pt x="2725104" y="103938"/>
                  </a:cubicBezTo>
                  <a:lnTo>
                    <a:pt x="2725104" y="935441"/>
                  </a:lnTo>
                  <a:cubicBezTo>
                    <a:pt x="2725104" y="992844"/>
                    <a:pt x="2678569" y="1039379"/>
                    <a:pt x="2621166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02" tIns="71082" rIns="91402" bIns="7108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US" sz="2200" b="1" kern="1200" dirty="0">
                  <a:solidFill>
                    <a:schemeClr val="tx2">
                      <a:lumMod val="75000"/>
                    </a:schemeClr>
                  </a:solidFill>
                </a:rPr>
                <a:t>Credit information 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9CD8D5-C791-4EE2-8652-340D1417CB6F}"/>
                </a:ext>
              </a:extLst>
            </p:cNvPr>
            <p:cNvSpPr/>
            <p:nvPr/>
          </p:nvSpPr>
          <p:spPr>
            <a:xfrm>
              <a:off x="2202391" y="2663333"/>
              <a:ext cx="351956" cy="2081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81087"/>
                  </a:lnTo>
                  <a:lnTo>
                    <a:pt x="351956" y="2081087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72AE18F-9524-484F-AC39-1B2728EF4FA1}"/>
                </a:ext>
              </a:extLst>
            </p:cNvPr>
            <p:cNvSpPr/>
            <p:nvPr/>
          </p:nvSpPr>
          <p:spPr>
            <a:xfrm>
              <a:off x="2554348" y="4224731"/>
              <a:ext cx="2555417" cy="1039379"/>
            </a:xfrm>
            <a:custGeom>
              <a:avLst/>
              <a:gdLst>
                <a:gd name="connsiteX0" fmla="*/ 0 w 2709106"/>
                <a:gd name="connsiteY0" fmla="*/ 103938 h 1039379"/>
                <a:gd name="connsiteX1" fmla="*/ 103938 w 2709106"/>
                <a:gd name="connsiteY1" fmla="*/ 0 h 1039379"/>
                <a:gd name="connsiteX2" fmla="*/ 2605168 w 2709106"/>
                <a:gd name="connsiteY2" fmla="*/ 0 h 1039379"/>
                <a:gd name="connsiteX3" fmla="*/ 2709106 w 2709106"/>
                <a:gd name="connsiteY3" fmla="*/ 103938 h 1039379"/>
                <a:gd name="connsiteX4" fmla="*/ 2709106 w 2709106"/>
                <a:gd name="connsiteY4" fmla="*/ 935441 h 1039379"/>
                <a:gd name="connsiteX5" fmla="*/ 2605168 w 2709106"/>
                <a:gd name="connsiteY5" fmla="*/ 1039379 h 1039379"/>
                <a:gd name="connsiteX6" fmla="*/ 103938 w 2709106"/>
                <a:gd name="connsiteY6" fmla="*/ 1039379 h 1039379"/>
                <a:gd name="connsiteX7" fmla="*/ 0 w 2709106"/>
                <a:gd name="connsiteY7" fmla="*/ 935441 h 1039379"/>
                <a:gd name="connsiteX8" fmla="*/ 0 w 2709106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9106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2605168" y="0"/>
                  </a:lnTo>
                  <a:cubicBezTo>
                    <a:pt x="2662571" y="0"/>
                    <a:pt x="2709106" y="46535"/>
                    <a:pt x="2709106" y="103938"/>
                  </a:cubicBezTo>
                  <a:lnTo>
                    <a:pt x="2709106" y="935441"/>
                  </a:lnTo>
                  <a:cubicBezTo>
                    <a:pt x="2709106" y="992844"/>
                    <a:pt x="2662571" y="1039379"/>
                    <a:pt x="2605168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02" tIns="71082" rIns="91402" bIns="7108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US" sz="2200" b="1" kern="1200" dirty="0">
                  <a:solidFill>
                    <a:schemeClr val="tx2">
                      <a:lumMod val="75000"/>
                    </a:schemeClr>
                  </a:solidFill>
                </a:rPr>
                <a:t>Real-time credit scores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9481ED-396C-4DA4-A6DB-0E56F936C449}"/>
                </a:ext>
              </a:extLst>
            </p:cNvPr>
            <p:cNvSpPr/>
            <p:nvPr/>
          </p:nvSpPr>
          <p:spPr>
            <a:xfrm>
              <a:off x="2202391" y="2663333"/>
              <a:ext cx="351956" cy="33803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80312"/>
                  </a:lnTo>
                  <a:lnTo>
                    <a:pt x="351956" y="3380312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3B35E6-34C6-47D4-AFE4-3C0A080452B1}"/>
                </a:ext>
              </a:extLst>
            </p:cNvPr>
            <p:cNvSpPr/>
            <p:nvPr/>
          </p:nvSpPr>
          <p:spPr>
            <a:xfrm>
              <a:off x="2554348" y="5523956"/>
              <a:ext cx="2571134" cy="1039379"/>
            </a:xfrm>
            <a:custGeom>
              <a:avLst/>
              <a:gdLst>
                <a:gd name="connsiteX0" fmla="*/ 0 w 2725769"/>
                <a:gd name="connsiteY0" fmla="*/ 103938 h 1039379"/>
                <a:gd name="connsiteX1" fmla="*/ 103938 w 2725769"/>
                <a:gd name="connsiteY1" fmla="*/ 0 h 1039379"/>
                <a:gd name="connsiteX2" fmla="*/ 2621831 w 2725769"/>
                <a:gd name="connsiteY2" fmla="*/ 0 h 1039379"/>
                <a:gd name="connsiteX3" fmla="*/ 2725769 w 2725769"/>
                <a:gd name="connsiteY3" fmla="*/ 103938 h 1039379"/>
                <a:gd name="connsiteX4" fmla="*/ 2725769 w 2725769"/>
                <a:gd name="connsiteY4" fmla="*/ 935441 h 1039379"/>
                <a:gd name="connsiteX5" fmla="*/ 2621831 w 2725769"/>
                <a:gd name="connsiteY5" fmla="*/ 1039379 h 1039379"/>
                <a:gd name="connsiteX6" fmla="*/ 103938 w 2725769"/>
                <a:gd name="connsiteY6" fmla="*/ 1039379 h 1039379"/>
                <a:gd name="connsiteX7" fmla="*/ 0 w 2725769"/>
                <a:gd name="connsiteY7" fmla="*/ 935441 h 1039379"/>
                <a:gd name="connsiteX8" fmla="*/ 0 w 2725769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769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2621831" y="0"/>
                  </a:lnTo>
                  <a:cubicBezTo>
                    <a:pt x="2679234" y="0"/>
                    <a:pt x="2725769" y="46535"/>
                    <a:pt x="2725769" y="103938"/>
                  </a:cubicBezTo>
                  <a:lnTo>
                    <a:pt x="2725769" y="935441"/>
                  </a:lnTo>
                  <a:cubicBezTo>
                    <a:pt x="2725769" y="992844"/>
                    <a:pt x="2679234" y="1039379"/>
                    <a:pt x="2621831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02" tIns="71082" rIns="91402" bIns="7108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US" sz="2200" b="1" kern="1200" dirty="0">
                  <a:solidFill>
                    <a:schemeClr val="tx2">
                      <a:lumMod val="75000"/>
                    </a:schemeClr>
                  </a:solidFill>
                </a:rPr>
                <a:t>Competition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94D080-2EFC-4299-940F-F96F4B4ECF20}"/>
                </a:ext>
              </a:extLst>
            </p:cNvPr>
            <p:cNvSpPr/>
            <p:nvPr/>
          </p:nvSpPr>
          <p:spPr>
            <a:xfrm>
              <a:off x="6105808" y="1626281"/>
              <a:ext cx="3342754" cy="1039379"/>
            </a:xfrm>
            <a:custGeom>
              <a:avLst/>
              <a:gdLst>
                <a:gd name="connsiteX0" fmla="*/ 0 w 3406172"/>
                <a:gd name="connsiteY0" fmla="*/ 103938 h 1039379"/>
                <a:gd name="connsiteX1" fmla="*/ 103938 w 3406172"/>
                <a:gd name="connsiteY1" fmla="*/ 0 h 1039379"/>
                <a:gd name="connsiteX2" fmla="*/ 3302234 w 3406172"/>
                <a:gd name="connsiteY2" fmla="*/ 0 h 1039379"/>
                <a:gd name="connsiteX3" fmla="*/ 3406172 w 3406172"/>
                <a:gd name="connsiteY3" fmla="*/ 103938 h 1039379"/>
                <a:gd name="connsiteX4" fmla="*/ 3406172 w 3406172"/>
                <a:gd name="connsiteY4" fmla="*/ 935441 h 1039379"/>
                <a:gd name="connsiteX5" fmla="*/ 3302234 w 3406172"/>
                <a:gd name="connsiteY5" fmla="*/ 1039379 h 1039379"/>
                <a:gd name="connsiteX6" fmla="*/ 103938 w 3406172"/>
                <a:gd name="connsiteY6" fmla="*/ 1039379 h 1039379"/>
                <a:gd name="connsiteX7" fmla="*/ 0 w 3406172"/>
                <a:gd name="connsiteY7" fmla="*/ 935441 h 1039379"/>
                <a:gd name="connsiteX8" fmla="*/ 0 w 3406172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6172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3302234" y="0"/>
                  </a:lnTo>
                  <a:cubicBezTo>
                    <a:pt x="3359637" y="0"/>
                    <a:pt x="3406172" y="46535"/>
                    <a:pt x="3406172" y="103938"/>
                  </a:cubicBezTo>
                  <a:lnTo>
                    <a:pt x="3406172" y="935441"/>
                  </a:lnTo>
                  <a:cubicBezTo>
                    <a:pt x="3406172" y="992844"/>
                    <a:pt x="3359637" y="1039379"/>
                    <a:pt x="3302234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52" tIns="58382" rIns="72352" bIns="58382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Opening new channels for SME finance</a:t>
              </a:r>
              <a:endParaRPr lang="en-US" sz="22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FD67AE-9571-4BD9-89B9-B4B7B4711948}"/>
                </a:ext>
              </a:extLst>
            </p:cNvPr>
            <p:cNvSpPr/>
            <p:nvPr/>
          </p:nvSpPr>
          <p:spPr>
            <a:xfrm>
              <a:off x="6374410" y="2665661"/>
              <a:ext cx="340617" cy="7795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79534"/>
                  </a:lnTo>
                  <a:lnTo>
                    <a:pt x="340617" y="779534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584E13-D3FE-40E4-B19E-D65567537261}"/>
                </a:ext>
              </a:extLst>
            </p:cNvPr>
            <p:cNvSpPr/>
            <p:nvPr/>
          </p:nvSpPr>
          <p:spPr>
            <a:xfrm>
              <a:off x="6723624" y="2925506"/>
              <a:ext cx="2703585" cy="1039379"/>
            </a:xfrm>
            <a:custGeom>
              <a:avLst/>
              <a:gdLst>
                <a:gd name="connsiteX0" fmla="*/ 0 w 2703585"/>
                <a:gd name="connsiteY0" fmla="*/ 103938 h 1039379"/>
                <a:gd name="connsiteX1" fmla="*/ 103938 w 2703585"/>
                <a:gd name="connsiteY1" fmla="*/ 0 h 1039379"/>
                <a:gd name="connsiteX2" fmla="*/ 2599647 w 2703585"/>
                <a:gd name="connsiteY2" fmla="*/ 0 h 1039379"/>
                <a:gd name="connsiteX3" fmla="*/ 2703585 w 2703585"/>
                <a:gd name="connsiteY3" fmla="*/ 103938 h 1039379"/>
                <a:gd name="connsiteX4" fmla="*/ 2703585 w 2703585"/>
                <a:gd name="connsiteY4" fmla="*/ 935441 h 1039379"/>
                <a:gd name="connsiteX5" fmla="*/ 2599647 w 2703585"/>
                <a:gd name="connsiteY5" fmla="*/ 1039379 h 1039379"/>
                <a:gd name="connsiteX6" fmla="*/ 103938 w 2703585"/>
                <a:gd name="connsiteY6" fmla="*/ 1039379 h 1039379"/>
                <a:gd name="connsiteX7" fmla="*/ 0 w 2703585"/>
                <a:gd name="connsiteY7" fmla="*/ 935441 h 1039379"/>
                <a:gd name="connsiteX8" fmla="*/ 0 w 2703585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585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2599647" y="0"/>
                  </a:lnTo>
                  <a:cubicBezTo>
                    <a:pt x="2657050" y="0"/>
                    <a:pt x="2703585" y="46535"/>
                    <a:pt x="2703585" y="103938"/>
                  </a:cubicBezTo>
                  <a:lnTo>
                    <a:pt x="2703585" y="935441"/>
                  </a:lnTo>
                  <a:cubicBezTo>
                    <a:pt x="2703585" y="992844"/>
                    <a:pt x="2657050" y="1039379"/>
                    <a:pt x="2599647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02" tIns="71082" rIns="91402" bIns="7108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US" sz="2200" b="1" kern="1200" dirty="0">
                  <a:solidFill>
                    <a:schemeClr val="tx2">
                      <a:lumMod val="75000"/>
                    </a:schemeClr>
                  </a:solidFill>
                </a:rPr>
                <a:t>Crowdfunding (debt, equity)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128190-12D6-4AD9-A961-312A89DA1E30}"/>
                </a:ext>
              </a:extLst>
            </p:cNvPr>
            <p:cNvSpPr/>
            <p:nvPr/>
          </p:nvSpPr>
          <p:spPr>
            <a:xfrm>
              <a:off x="6374410" y="2665661"/>
              <a:ext cx="340617" cy="20787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8759"/>
                  </a:lnTo>
                  <a:lnTo>
                    <a:pt x="340617" y="2078759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54F22D-7A1A-4A40-BA79-840A77EC9118}"/>
                </a:ext>
              </a:extLst>
            </p:cNvPr>
            <p:cNvSpPr/>
            <p:nvPr/>
          </p:nvSpPr>
          <p:spPr>
            <a:xfrm>
              <a:off x="6723624" y="4224731"/>
              <a:ext cx="2704416" cy="1039379"/>
            </a:xfrm>
            <a:custGeom>
              <a:avLst/>
              <a:gdLst>
                <a:gd name="connsiteX0" fmla="*/ 0 w 2704416"/>
                <a:gd name="connsiteY0" fmla="*/ 103938 h 1039379"/>
                <a:gd name="connsiteX1" fmla="*/ 103938 w 2704416"/>
                <a:gd name="connsiteY1" fmla="*/ 0 h 1039379"/>
                <a:gd name="connsiteX2" fmla="*/ 2600478 w 2704416"/>
                <a:gd name="connsiteY2" fmla="*/ 0 h 1039379"/>
                <a:gd name="connsiteX3" fmla="*/ 2704416 w 2704416"/>
                <a:gd name="connsiteY3" fmla="*/ 103938 h 1039379"/>
                <a:gd name="connsiteX4" fmla="*/ 2704416 w 2704416"/>
                <a:gd name="connsiteY4" fmla="*/ 935441 h 1039379"/>
                <a:gd name="connsiteX5" fmla="*/ 2600478 w 2704416"/>
                <a:gd name="connsiteY5" fmla="*/ 1039379 h 1039379"/>
                <a:gd name="connsiteX6" fmla="*/ 103938 w 2704416"/>
                <a:gd name="connsiteY6" fmla="*/ 1039379 h 1039379"/>
                <a:gd name="connsiteX7" fmla="*/ 0 w 2704416"/>
                <a:gd name="connsiteY7" fmla="*/ 935441 h 1039379"/>
                <a:gd name="connsiteX8" fmla="*/ 0 w 2704416"/>
                <a:gd name="connsiteY8" fmla="*/ 103938 h 10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4416" h="1039379">
                  <a:moveTo>
                    <a:pt x="0" y="103938"/>
                  </a:moveTo>
                  <a:cubicBezTo>
                    <a:pt x="0" y="46535"/>
                    <a:pt x="46535" y="0"/>
                    <a:pt x="103938" y="0"/>
                  </a:cubicBezTo>
                  <a:lnTo>
                    <a:pt x="2600478" y="0"/>
                  </a:lnTo>
                  <a:cubicBezTo>
                    <a:pt x="2657881" y="0"/>
                    <a:pt x="2704416" y="46535"/>
                    <a:pt x="2704416" y="103938"/>
                  </a:cubicBezTo>
                  <a:lnTo>
                    <a:pt x="2704416" y="935441"/>
                  </a:lnTo>
                  <a:cubicBezTo>
                    <a:pt x="2704416" y="992844"/>
                    <a:pt x="2657881" y="1039379"/>
                    <a:pt x="2600478" y="1039379"/>
                  </a:cubicBezTo>
                  <a:lnTo>
                    <a:pt x="103938" y="1039379"/>
                  </a:lnTo>
                  <a:cubicBezTo>
                    <a:pt x="46535" y="1039379"/>
                    <a:pt x="0" y="992844"/>
                    <a:pt x="0" y="935441"/>
                  </a:cubicBezTo>
                  <a:lnTo>
                    <a:pt x="0" y="103938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02" tIns="71082" rIns="91402" bIns="7108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US" sz="2200" b="1" kern="1200" dirty="0">
                  <a:solidFill>
                    <a:schemeClr val="tx2">
                      <a:lumMod val="75000"/>
                    </a:schemeClr>
                  </a:solidFill>
                </a:rPr>
                <a:t>Peer-to-peer lending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1E2D2A-3678-4CEE-951B-2D4793A824A7}"/>
              </a:ext>
            </a:extLst>
          </p:cNvPr>
          <p:cNvGrpSpPr/>
          <p:nvPr/>
        </p:nvGrpSpPr>
        <p:grpSpPr>
          <a:xfrm>
            <a:off x="5732687" y="2004597"/>
            <a:ext cx="837961" cy="4157776"/>
            <a:chOff x="5732687" y="2004597"/>
            <a:chExt cx="837961" cy="4157776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EE5B417-3DD6-4DDB-8E93-238A3E3FABD9}"/>
                </a:ext>
              </a:extLst>
            </p:cNvPr>
            <p:cNvSpPr/>
            <p:nvPr/>
          </p:nvSpPr>
          <p:spPr>
            <a:xfrm rot="5400000">
              <a:off x="4296300" y="3888024"/>
              <a:ext cx="4157775" cy="39092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A56A4BC-4EC4-4217-BCF1-DFB7F4D3DE0E}"/>
                </a:ext>
              </a:extLst>
            </p:cNvPr>
            <p:cNvSpPr/>
            <p:nvPr/>
          </p:nvSpPr>
          <p:spPr>
            <a:xfrm rot="16200000" flipH="1">
              <a:off x="3849260" y="3888025"/>
              <a:ext cx="4157775" cy="39092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4509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965-97A2-4540-A527-46B3FDE0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F459-4E49-4329-BC7F-F8E83B13E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265" y="1304219"/>
            <a:ext cx="11999084" cy="5553781"/>
          </a:xfrm>
        </p:spPr>
        <p:txBody>
          <a:bodyPr>
            <a:normAutofit fontScale="55000" lnSpcReduction="20000"/>
          </a:bodyPr>
          <a:lstStyle/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600" dirty="0"/>
              <a:t>Key stylized facts and empirical approach 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Macroeconomic benefits and drivers of SME financial inclusion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The role of Fintech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b="1" dirty="0"/>
              <a:t>Conclusion</a:t>
            </a: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474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DC24-FDAE-4E3E-9B80-C6F69651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2" y="169742"/>
            <a:ext cx="10479314" cy="9784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Need for Holistic Policy approaches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C2DF59-3CE0-400F-8CAA-44424E4CD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581" y="2112472"/>
            <a:ext cx="3224579" cy="8475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Past 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</a:rPr>
              <a:t>Direct public interventions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8D2D1-4CDD-4230-AB91-915819B7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36" y="2221755"/>
            <a:ext cx="4468306" cy="4264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925D0-C914-41D8-BD3D-59DD5AD4E41D}"/>
              </a:ext>
            </a:extLst>
          </p:cNvPr>
          <p:cNvSpPr/>
          <p:nvPr/>
        </p:nvSpPr>
        <p:spPr>
          <a:xfrm>
            <a:off x="8057039" y="1254104"/>
            <a:ext cx="31300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Future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Holistic 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A7ED5-AF12-4C9B-A69C-B5646A1195AF}"/>
              </a:ext>
            </a:extLst>
          </p:cNvPr>
          <p:cNvSpPr/>
          <p:nvPr/>
        </p:nvSpPr>
        <p:spPr>
          <a:xfrm>
            <a:off x="4144374" y="1602548"/>
            <a:ext cx="33970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Current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Financial inclusion strategies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9D8D59-2B40-40CC-8669-48A3D804C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90" y="3014014"/>
            <a:ext cx="1821928" cy="1545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9E1D77-4BED-487C-BCED-8A6AA7CE4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8" y="4724026"/>
            <a:ext cx="1366693" cy="1771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163063-3B90-40FB-A813-05901050C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17" y="4960154"/>
            <a:ext cx="1393819" cy="13938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7A5B26-C4AC-48C5-9F53-F3E892F85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47" y="3178818"/>
            <a:ext cx="1164667" cy="1545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FA7CC3-A175-4052-B99A-08BE5F61B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1" y="3699598"/>
            <a:ext cx="1307691" cy="13076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0580BC-73A1-46C1-8B78-03135E7B0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8" y="3530338"/>
            <a:ext cx="1692111" cy="16921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61A96E-AFD1-4924-9010-3A02859D3B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1" y="5825492"/>
            <a:ext cx="2609758" cy="552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CA7ED5-BC17-4754-8CBC-0B4BF25C43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7" y="5162477"/>
            <a:ext cx="2388472" cy="59314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44FB9E-D723-4BD7-8BBC-6AFCBD6F210E}"/>
              </a:ext>
            </a:extLst>
          </p:cNvPr>
          <p:cNvCxnSpPr>
            <a:cxnSpLocks/>
          </p:cNvCxnSpPr>
          <p:nvPr/>
        </p:nvCxnSpPr>
        <p:spPr>
          <a:xfrm>
            <a:off x="403930" y="2581186"/>
            <a:ext cx="33479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BC1B24-D55A-49DC-ABCF-164180C1278C}"/>
              </a:ext>
            </a:extLst>
          </p:cNvPr>
          <p:cNvCxnSpPr>
            <a:cxnSpLocks/>
          </p:cNvCxnSpPr>
          <p:nvPr/>
        </p:nvCxnSpPr>
        <p:spPr>
          <a:xfrm>
            <a:off x="4261108" y="2007723"/>
            <a:ext cx="33479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62250E-1BA0-4D7F-89A7-05B57080AC4F}"/>
              </a:ext>
            </a:extLst>
          </p:cNvPr>
          <p:cNvCxnSpPr>
            <a:cxnSpLocks/>
          </p:cNvCxnSpPr>
          <p:nvPr/>
        </p:nvCxnSpPr>
        <p:spPr>
          <a:xfrm>
            <a:off x="8126052" y="1687211"/>
            <a:ext cx="33479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7820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2B9739-51AD-4DC2-BC78-3804C800E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920735"/>
              </p:ext>
            </p:extLst>
          </p:nvPr>
        </p:nvGraphicFramePr>
        <p:xfrm>
          <a:off x="101990" y="1985103"/>
          <a:ext cx="5682115" cy="487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09D24BF-3FEB-42DB-82A6-26DDBD917795}"/>
              </a:ext>
            </a:extLst>
          </p:cNvPr>
          <p:cNvSpPr txBox="1">
            <a:spLocks/>
          </p:cNvSpPr>
          <p:nvPr/>
        </p:nvSpPr>
        <p:spPr>
          <a:xfrm>
            <a:off x="211013" y="1130964"/>
            <a:ext cx="5464071" cy="8542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dirty="0"/>
              <a:t>Strengthening the Fund’s </a:t>
            </a:r>
          </a:p>
          <a:p>
            <a:pPr algn="ctr"/>
            <a:r>
              <a:rPr lang="en-US" dirty="0"/>
              <a:t>advice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04CFA3-B87D-49A7-9632-AE1A479736DC}"/>
              </a:ext>
            </a:extLst>
          </p:cNvPr>
          <p:cNvSpPr txBox="1">
            <a:spLocks/>
          </p:cNvSpPr>
          <p:nvPr/>
        </p:nvSpPr>
        <p:spPr>
          <a:xfrm>
            <a:off x="6288592" y="1130963"/>
            <a:ext cx="5464071" cy="8542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dirty="0"/>
              <a:t>Advancing the analytical 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35A094-1435-4047-A23E-F65E7430FF5A}"/>
              </a:ext>
            </a:extLst>
          </p:cNvPr>
          <p:cNvSpPr txBox="1">
            <a:spLocks/>
          </p:cNvSpPr>
          <p:nvPr/>
        </p:nvSpPr>
        <p:spPr>
          <a:xfrm>
            <a:off x="439337" y="221193"/>
            <a:ext cx="11201119" cy="6501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3600" dirty="0"/>
              <a:t>Going forward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3C3A110-F34A-4E38-8CA5-CEBF61FF6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204850"/>
              </p:ext>
            </p:extLst>
          </p:nvPr>
        </p:nvGraphicFramePr>
        <p:xfrm>
          <a:off x="6139057" y="1985103"/>
          <a:ext cx="5682115" cy="487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165181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A22200-138C-4EF0-BB17-B6159EB5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63" y="146178"/>
            <a:ext cx="9202738" cy="978486"/>
          </a:xfrm>
        </p:spPr>
        <p:txBody>
          <a:bodyPr/>
          <a:lstStyle/>
          <a:p>
            <a:r>
              <a:rPr lang="en-US" dirty="0"/>
              <a:t>Granular analysis and country specific advice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9F70E-7761-4070-8203-E24AEBE509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A63BC4E-CEB1-4218-A38A-9107159EC45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4676C-525D-4141-8B42-29C61DC656B5}"/>
              </a:ext>
            </a:extLst>
          </p:cNvPr>
          <p:cNvSpPr/>
          <p:nvPr/>
        </p:nvSpPr>
        <p:spPr>
          <a:xfrm>
            <a:off x="999876" y="2552700"/>
            <a:ext cx="2743200" cy="2743200"/>
          </a:xfrm>
          <a:prstGeom prst="ellipse">
            <a:avLst/>
          </a:prstGeom>
          <a:ln w="1778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100" b="1" dirty="0"/>
          </a:p>
          <a:p>
            <a:pPr algn="ctr"/>
            <a:r>
              <a:rPr lang="en-US" sz="2100" b="1" dirty="0"/>
              <a:t>SME Financial Inclusion Toolkit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4EBBDAA-9072-4905-B8A0-3D775F8C33F6}"/>
              </a:ext>
            </a:extLst>
          </p:cNvPr>
          <p:cNvSpPr/>
          <p:nvPr/>
        </p:nvSpPr>
        <p:spPr>
          <a:xfrm rot="19993903">
            <a:off x="3596402" y="2368817"/>
            <a:ext cx="2455857" cy="44726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9CFC3C-0CA7-42CE-B52B-752646EBEC6D}"/>
              </a:ext>
            </a:extLst>
          </p:cNvPr>
          <p:cNvSpPr/>
          <p:nvPr/>
        </p:nvSpPr>
        <p:spPr>
          <a:xfrm>
            <a:off x="3899283" y="3548140"/>
            <a:ext cx="2455857" cy="44726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111936-69CC-4B9A-A1A1-20CA6FCC91AC}"/>
              </a:ext>
            </a:extLst>
          </p:cNvPr>
          <p:cNvSpPr/>
          <p:nvPr/>
        </p:nvSpPr>
        <p:spPr>
          <a:xfrm rot="1447479">
            <a:off x="3679362" y="4801634"/>
            <a:ext cx="2405740" cy="44726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F7018-A24A-48E0-BA30-422FE11556B0}"/>
              </a:ext>
            </a:extLst>
          </p:cNvPr>
          <p:cNvSpPr txBox="1"/>
          <p:nvPr/>
        </p:nvSpPr>
        <p:spPr>
          <a:xfrm>
            <a:off x="6572250" y="1764507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Assess the state of SME financial inclusion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772D88-B05A-46B4-BF4F-445943885827}"/>
              </a:ext>
            </a:extLst>
          </p:cNvPr>
          <p:cNvSpPr txBox="1"/>
          <p:nvPr/>
        </p:nvSpPr>
        <p:spPr>
          <a:xfrm>
            <a:off x="6686550" y="3548140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Highlight the main drivers of the SME financial inclusion gap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4258F-F83A-4341-B3BA-344A801A253F}"/>
              </a:ext>
            </a:extLst>
          </p:cNvPr>
          <p:cNvSpPr txBox="1"/>
          <p:nvPr/>
        </p:nvSpPr>
        <p:spPr>
          <a:xfrm>
            <a:off x="6582024" y="5295900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Identify the key policy priorities to scale up SME access to finance </a:t>
            </a:r>
          </a:p>
        </p:txBody>
      </p:sp>
    </p:spTree>
    <p:extLst>
      <p:ext uri="{BB962C8B-B14F-4D97-AF65-F5344CB8AC3E}">
        <p14:creationId xmlns:p14="http://schemas.microsoft.com/office/powerpoint/2010/main" val="296965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3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88B760-2B3A-F840-834A-A9546431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03321B4-803D-B846-B7BA-A6C9C2D4E1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2" t="6356" r="12987" b="683"/>
          <a:stretch/>
        </p:blipFill>
        <p:spPr>
          <a:xfrm>
            <a:off x="0" y="0"/>
            <a:ext cx="5019675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CA11B8-4A00-C740-9EE1-BF1EAAA3E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A6A42A-FF8D-4457-94F8-85A53AFC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9" y="0"/>
            <a:ext cx="704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10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965-97A2-4540-A527-46B3FDE0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F459-4E49-4329-BC7F-F8E83B13E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00" y="1304219"/>
            <a:ext cx="11999084" cy="5553781"/>
          </a:xfrm>
        </p:spPr>
        <p:txBody>
          <a:bodyPr>
            <a:normAutofit fontScale="55000" lnSpcReduction="20000"/>
          </a:bodyPr>
          <a:lstStyle/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600" b="1" dirty="0"/>
              <a:t>Key stylized facts and empirical approach 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Macroeconomic benefits and drivers of SME financial inclusion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The role of Fintech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Conclusion</a:t>
            </a: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352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6518-1F3D-40A6-9B45-CB0E4989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4" y="265144"/>
            <a:ext cx="9851751" cy="9784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Importance of SMEs in MENA and CCA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24E20-7F51-4371-BB3D-21749C82B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39" y="1033908"/>
            <a:ext cx="10570922" cy="55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2D780-5077-4015-A001-CF3B792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392C-1416-4EE8-89C8-146570D8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3BC4E-CEB1-4218-A38A-9107159EC45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C8458-D3A3-4695-8501-C79F02A8796E}"/>
              </a:ext>
            </a:extLst>
          </p:cNvPr>
          <p:cNvSpPr/>
          <p:nvPr/>
        </p:nvSpPr>
        <p:spPr>
          <a:xfrm>
            <a:off x="0" y="0"/>
            <a:ext cx="65695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FFE968-6AF0-4B0A-8968-92E04E8211EA}"/>
              </a:ext>
            </a:extLst>
          </p:cNvPr>
          <p:cNvGrpSpPr/>
          <p:nvPr/>
        </p:nvGrpSpPr>
        <p:grpSpPr>
          <a:xfrm>
            <a:off x="221750" y="1618947"/>
            <a:ext cx="6490889" cy="3170099"/>
            <a:chOff x="303030" y="1161316"/>
            <a:chExt cx="6490889" cy="31700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E33ED0-D919-4442-9A39-4C9771CD4EFD}"/>
                </a:ext>
              </a:extLst>
            </p:cNvPr>
            <p:cNvSpPr txBox="1"/>
            <p:nvPr/>
          </p:nvSpPr>
          <p:spPr>
            <a:xfrm>
              <a:off x="303030" y="1710382"/>
              <a:ext cx="2179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Segoe UI" panose="020B0502040204020203" pitchFamily="34" charset="0"/>
                </a:rPr>
                <a:t>ONLY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3B75ED-9ADD-4BC9-A8DA-83250AD6DF84}"/>
                </a:ext>
              </a:extLst>
            </p:cNvPr>
            <p:cNvSpPr txBox="1"/>
            <p:nvPr/>
          </p:nvSpPr>
          <p:spPr>
            <a:xfrm>
              <a:off x="2046076" y="1161316"/>
              <a:ext cx="1371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5326AE-87B4-476E-9E6C-2615E5B68F9D}"/>
                </a:ext>
              </a:extLst>
            </p:cNvPr>
            <p:cNvSpPr txBox="1"/>
            <p:nvPr/>
          </p:nvSpPr>
          <p:spPr>
            <a:xfrm>
              <a:off x="3024559" y="2967335"/>
              <a:ext cx="3769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Segoe UI" panose="020B0502040204020203" pitchFamily="34" charset="0"/>
                </a:rPr>
                <a:t>OF CREDIT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6DEB65-781B-46A2-8E48-CBCCAE793368}"/>
                </a:ext>
              </a:extLst>
            </p:cNvPr>
            <p:cNvSpPr txBox="1"/>
            <p:nvPr/>
          </p:nvSpPr>
          <p:spPr>
            <a:xfrm>
              <a:off x="3467918" y="1554469"/>
              <a:ext cx="115227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0" b="0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Segoe UI" panose="020B0502040204020203" pitchFamily="34" charset="0"/>
                </a:rPr>
                <a:t>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1FA704-17F5-4A3A-9510-A7F8B7762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75"/>
          <a:stretch/>
        </p:blipFill>
        <p:spPr>
          <a:xfrm>
            <a:off x="6588561" y="1052051"/>
            <a:ext cx="5466490" cy="42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B3EE-D83B-4B95-BAE0-A7076B0AB0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3BC4E-CEB1-4218-A38A-9107159EC45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017BEE-BAB6-41B2-A209-ADBEB720FF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70274" y="1307033"/>
          <a:ext cx="7002049" cy="486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9">
            <a:extLst>
              <a:ext uri="{FF2B5EF4-FFF2-40B4-BE49-F238E27FC236}">
                <a16:creationId xmlns:a16="http://schemas.microsoft.com/office/drawing/2014/main" id="{27EC7F15-6986-4FBB-BFBC-74647F27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545" y="328547"/>
            <a:ext cx="9715500" cy="978486"/>
          </a:xfrm>
        </p:spPr>
        <p:txBody>
          <a:bodyPr/>
          <a:lstStyle/>
          <a:p>
            <a:pPr algn="ctr"/>
            <a:r>
              <a:rPr lang="en-US" dirty="0"/>
              <a:t>SME Financial Inclusion Index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822A6E0F-1056-4851-A110-E25DD8E5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6631" y="2217217"/>
            <a:ext cx="306705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464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DC24-FDAE-4E3E-9B80-C6F69651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96031"/>
            <a:ext cx="11669486" cy="66362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Approach used in the SME financial inclusion paper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F5D149-7FE4-431A-93F4-2167B6F5E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4687" y="2616517"/>
            <a:ext cx="3546422" cy="3958454"/>
          </a:xfrm>
        </p:spPr>
        <p:txBody>
          <a:bodyPr>
            <a:normAutofit/>
          </a:bodyPr>
          <a:lstStyle/>
          <a:p>
            <a:pPr lvl="1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Quantifying potential macroeconomic benefits </a:t>
            </a:r>
          </a:p>
          <a:p>
            <a:pPr lvl="1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Systematic analysis of drivers of bank credit</a:t>
            </a:r>
          </a:p>
          <a:p>
            <a:pPr lvl="1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Study role of Fintech and other alternative channels</a:t>
            </a:r>
          </a:p>
          <a:p>
            <a:pPr lvl="1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Identify policy options to unlock SME financial Inclusion</a:t>
            </a:r>
          </a:p>
          <a:p>
            <a:pPr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31BE10-EEE2-4DE1-9393-6CF708DED48B}"/>
              </a:ext>
            </a:extLst>
          </p:cNvPr>
          <p:cNvGrpSpPr/>
          <p:nvPr/>
        </p:nvGrpSpPr>
        <p:grpSpPr>
          <a:xfrm>
            <a:off x="1419538" y="1422400"/>
            <a:ext cx="9800005" cy="1166458"/>
            <a:chOff x="490195" y="627706"/>
            <a:chExt cx="6014298" cy="978486"/>
          </a:xfrm>
          <a:solidFill>
            <a:schemeClr val="tx2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90BBFD58-BA70-4B37-9D9F-888EE325AEBD}"/>
                </a:ext>
              </a:extLst>
            </p:cNvPr>
            <p:cNvSpPr/>
            <p:nvPr/>
          </p:nvSpPr>
          <p:spPr>
            <a:xfrm>
              <a:off x="490195" y="627706"/>
              <a:ext cx="2337847" cy="978486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8FE92ABC-671B-45B8-8E6D-8825E468C3BC}"/>
                </a:ext>
              </a:extLst>
            </p:cNvPr>
            <p:cNvSpPr/>
            <p:nvPr/>
          </p:nvSpPr>
          <p:spPr>
            <a:xfrm>
              <a:off x="2328420" y="627706"/>
              <a:ext cx="2337848" cy="978486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0954F088-6190-4FB0-AD60-AA70D18B5885}"/>
                </a:ext>
              </a:extLst>
            </p:cNvPr>
            <p:cNvSpPr/>
            <p:nvPr/>
          </p:nvSpPr>
          <p:spPr>
            <a:xfrm>
              <a:off x="4166645" y="627706"/>
              <a:ext cx="2337848" cy="978486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7F793D0-C1DE-4E28-8BA0-4FD3508CA2C8}"/>
              </a:ext>
            </a:extLst>
          </p:cNvPr>
          <p:cNvSpPr/>
          <p:nvPr/>
        </p:nvSpPr>
        <p:spPr>
          <a:xfrm>
            <a:off x="1943194" y="184123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Focus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3AB1-F53C-41DE-AEE2-8FB55DD08F3F}"/>
              </a:ext>
            </a:extLst>
          </p:cNvPr>
          <p:cNvSpPr txBox="1">
            <a:spLocks/>
          </p:cNvSpPr>
          <p:nvPr/>
        </p:nvSpPr>
        <p:spPr>
          <a:xfrm>
            <a:off x="4542971" y="2588859"/>
            <a:ext cx="3309258" cy="356976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Broad range of variables/data sources </a:t>
            </a:r>
          </a:p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Multiple econometric techniques </a:t>
            </a:r>
          </a:p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Building on/extending literature on financial inclusion and SMEs</a:t>
            </a:r>
          </a:p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70E98D-5437-4381-9269-861D0C9CCB1E}"/>
              </a:ext>
            </a:extLst>
          </p:cNvPr>
          <p:cNvSpPr txBox="1">
            <a:spLocks/>
          </p:cNvSpPr>
          <p:nvPr/>
        </p:nvSpPr>
        <p:spPr>
          <a:xfrm>
            <a:off x="7746407" y="2588859"/>
            <a:ext cx="3309258" cy="3158797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Country authorities</a:t>
            </a:r>
          </a:p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Partner international organizations</a:t>
            </a:r>
          </a:p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Experts and Private sector </a:t>
            </a:r>
          </a:p>
          <a:p>
            <a:pPr lvl="1" indent="0">
              <a:spcAft>
                <a:spcPts val="1200"/>
              </a:spcAft>
              <a:buFont typeface="Wingdings" pitchFamily="2" charset="2"/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E1316-4096-4E6A-9AF4-8A24042F145D}"/>
              </a:ext>
            </a:extLst>
          </p:cNvPr>
          <p:cNvSpPr/>
          <p:nvPr/>
        </p:nvSpPr>
        <p:spPr>
          <a:xfrm>
            <a:off x="5289790" y="1841231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Approach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60F39-41CE-4225-8566-18AC5C619EC1}"/>
              </a:ext>
            </a:extLst>
          </p:cNvPr>
          <p:cNvSpPr/>
          <p:nvPr/>
        </p:nvSpPr>
        <p:spPr>
          <a:xfrm>
            <a:off x="8419619" y="1841231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22282334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965-97A2-4540-A527-46B3FDE0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F459-4E49-4329-BC7F-F8E83B13E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7" y="1209951"/>
            <a:ext cx="11999084" cy="5553781"/>
          </a:xfrm>
        </p:spPr>
        <p:txBody>
          <a:bodyPr>
            <a:normAutofit fontScale="55000" lnSpcReduction="20000"/>
          </a:bodyPr>
          <a:lstStyle/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600" dirty="0"/>
              <a:t>Key stylized facts and empirical approach 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b="1" dirty="0"/>
              <a:t>Macroeconomic benefits and drivers of SME financial inclusion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The role of Fintech</a:t>
            </a:r>
          </a:p>
          <a:p>
            <a:pPr marL="241093" indent="-241093">
              <a:lnSpc>
                <a:spcPct val="300000"/>
              </a:lnSpc>
              <a:spcBef>
                <a:spcPts val="600"/>
              </a:spcBef>
              <a:buSzPct val="114000"/>
              <a:buFont typeface="Arial" panose="020B0604020202020204" pitchFamily="34" charset="0"/>
              <a:buChar char="•"/>
            </a:pPr>
            <a:r>
              <a:rPr lang="en-US" sz="5500" dirty="0"/>
              <a:t>Conclusion</a:t>
            </a:r>
          </a:p>
          <a:p>
            <a:pPr marL="241093" indent="-241093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207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6715-75BB-4BA8-A4AD-299D39E0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59458"/>
            <a:ext cx="9715500" cy="978486"/>
          </a:xfrm>
        </p:spPr>
        <p:txBody>
          <a:bodyPr/>
          <a:lstStyle/>
          <a:p>
            <a:pPr algn="ctr"/>
            <a:r>
              <a:rPr lang="en-US" dirty="0"/>
              <a:t>Economic benefits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AE602E-FC74-460D-886A-98D435DCB938}"/>
              </a:ext>
            </a:extLst>
          </p:cNvPr>
          <p:cNvGrpSpPr/>
          <p:nvPr/>
        </p:nvGrpSpPr>
        <p:grpSpPr>
          <a:xfrm>
            <a:off x="7824074" y="2490323"/>
            <a:ext cx="3481437" cy="3201935"/>
            <a:chOff x="1440861" y="1571236"/>
            <a:chExt cx="5034117" cy="32019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EEECB9-3F65-4D33-A19E-39E8AA76E996}"/>
                </a:ext>
              </a:extLst>
            </p:cNvPr>
            <p:cNvSpPr txBox="1"/>
            <p:nvPr/>
          </p:nvSpPr>
          <p:spPr>
            <a:xfrm>
              <a:off x="1440861" y="2110904"/>
              <a:ext cx="5034117" cy="26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700" b="0" i="0" u="none" strike="noStrike" kern="1200" cap="none" spc="0" normalizeH="0" baseline="0" noProof="0" dirty="0">
                  <a:ln>
                    <a:noFill/>
                  </a:ln>
                  <a:solidFill>
                    <a:srgbClr val="F2A9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Segoe UI" panose="020B0502040204020203" pitchFamily="34" charset="0"/>
                </a:rPr>
                <a:t>1%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9A6081-D5E9-4E7C-BCA2-3801DFD0125B}"/>
                </a:ext>
              </a:extLst>
            </p:cNvPr>
            <p:cNvSpPr txBox="1"/>
            <p:nvPr/>
          </p:nvSpPr>
          <p:spPr>
            <a:xfrm>
              <a:off x="1667908" y="1571236"/>
              <a:ext cx="3769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Segoe UI" panose="020B0502040204020203" pitchFamily="34" charset="0"/>
                </a:rPr>
                <a:t>Growth Gains of up to </a:t>
              </a: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2CBED645-281D-496B-A8F8-AB4E99F29F74}"/>
              </a:ext>
            </a:extLst>
          </p:cNvPr>
          <p:cNvSpPr/>
          <p:nvPr/>
        </p:nvSpPr>
        <p:spPr>
          <a:xfrm>
            <a:off x="5353712" y="4368864"/>
            <a:ext cx="1800225" cy="275348"/>
          </a:xfrm>
          <a:prstGeom prst="rightArrow">
            <a:avLst/>
          </a:prstGeom>
          <a:solidFill>
            <a:schemeClr val="bg1"/>
          </a:solidFill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0C2C2A4-ED14-4BFC-AF13-343A250967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0760" y="1298412"/>
          <a:ext cx="4572001" cy="486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4" name="Picture 6" descr="Image result for people icon">
            <a:extLst>
              <a:ext uri="{FF2B5EF4-FFF2-40B4-BE49-F238E27FC236}">
                <a16:creationId xmlns:a16="http://schemas.microsoft.com/office/drawing/2014/main" id="{106E0B40-5B5E-4E39-BC32-DC568B7F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47" y="1469871"/>
            <a:ext cx="1457238" cy="14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eople icon">
            <a:extLst>
              <a:ext uri="{FF2B5EF4-FFF2-40B4-BE49-F238E27FC236}">
                <a16:creationId xmlns:a16="http://schemas.microsoft.com/office/drawing/2014/main" id="{E81BD2E2-B89C-4436-9AF9-2D7C8180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5" y="3803170"/>
            <a:ext cx="978486" cy="9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01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DC24-FDAE-4E3E-9B80-C6F69651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57" y="169786"/>
            <a:ext cx="10479314" cy="9784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Scaling-up financing to SMEs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0A8EE-6476-4B7A-903D-CE0BA2122C38}"/>
              </a:ext>
            </a:extLst>
          </p:cNvPr>
          <p:cNvGrpSpPr/>
          <p:nvPr/>
        </p:nvGrpSpPr>
        <p:grpSpPr>
          <a:xfrm>
            <a:off x="362858" y="1477998"/>
            <a:ext cx="11373514" cy="5009890"/>
            <a:chOff x="688158" y="1440290"/>
            <a:chExt cx="11048213" cy="50819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4C448C-4553-4F42-A79E-AEDD4AD42C4B}"/>
                </a:ext>
              </a:extLst>
            </p:cNvPr>
            <p:cNvSpPr/>
            <p:nvPr/>
          </p:nvSpPr>
          <p:spPr>
            <a:xfrm>
              <a:off x="688158" y="1459359"/>
              <a:ext cx="5789852" cy="5062857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9B693F8-BBB7-406F-A75F-522FD19410E3}"/>
                </a:ext>
              </a:extLst>
            </p:cNvPr>
            <p:cNvSpPr/>
            <p:nvPr/>
          </p:nvSpPr>
          <p:spPr>
            <a:xfrm rot="5400000">
              <a:off x="4285840" y="3736157"/>
              <a:ext cx="5081928" cy="49019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6DA851D-B28D-42BF-B148-A827488B46DB}"/>
                </a:ext>
              </a:extLst>
            </p:cNvPr>
            <p:cNvGrpSpPr/>
            <p:nvPr/>
          </p:nvGrpSpPr>
          <p:grpSpPr>
            <a:xfrm>
              <a:off x="7532017" y="1468567"/>
              <a:ext cx="4204354" cy="5044224"/>
              <a:chOff x="7532017" y="1468567"/>
              <a:chExt cx="4204354" cy="504422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95241-BA29-49BE-90B5-28725C11B91B}"/>
                  </a:ext>
                </a:extLst>
              </p:cNvPr>
              <p:cNvSpPr/>
              <p:nvPr/>
            </p:nvSpPr>
            <p:spPr>
              <a:xfrm>
                <a:off x="7532017" y="1468567"/>
                <a:ext cx="4204354" cy="7164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ECONOMIC ENABLERS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A4ADCB-C374-46AC-9F6E-B9CBA5459812}"/>
                  </a:ext>
                </a:extLst>
              </p:cNvPr>
              <p:cNvSpPr/>
              <p:nvPr/>
            </p:nvSpPr>
            <p:spPr>
              <a:xfrm>
                <a:off x="7532017" y="2550514"/>
                <a:ext cx="4204354" cy="7164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GOVERNANCE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979CAA-085E-4B71-B9D1-4387C216AD34}"/>
                  </a:ext>
                </a:extLst>
              </p:cNvPr>
              <p:cNvSpPr/>
              <p:nvPr/>
            </p:nvSpPr>
            <p:spPr>
              <a:xfrm>
                <a:off x="7532017" y="3632461"/>
                <a:ext cx="4204354" cy="7164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FINANCIAL INFRASTRUCTURE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636DAA-1804-4EF4-B92E-52B6AC5D4466}"/>
                  </a:ext>
                </a:extLst>
              </p:cNvPr>
              <p:cNvSpPr/>
              <p:nvPr/>
            </p:nvSpPr>
            <p:spPr>
              <a:xfrm>
                <a:off x="7532017" y="4714408"/>
                <a:ext cx="4204354" cy="7164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ECONOMIC COMPETITION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BE1ABF-6D91-4042-A1FD-B802F6FA6C56}"/>
                  </a:ext>
                </a:extLst>
              </p:cNvPr>
              <p:cNvSpPr/>
              <p:nvPr/>
            </p:nvSpPr>
            <p:spPr>
              <a:xfrm>
                <a:off x="7532017" y="5796354"/>
                <a:ext cx="4204354" cy="7164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BUSINESS ENVIRONMENT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DBD4CD-61D7-40D0-99E5-6DFAF25F1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5" y="1958304"/>
            <a:ext cx="5860672" cy="3003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A59554-99BF-40EC-BE65-EA4CC8C2E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59"/>
          <a:stretch/>
        </p:blipFill>
        <p:spPr>
          <a:xfrm>
            <a:off x="733067" y="4962281"/>
            <a:ext cx="5223205" cy="12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1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MCD_Cairo Presentation - Draft - Jan 31 2019.potx" id="{CC3347B5-A8D6-4474-9AF2-A601AA3C1F36}" vid="{B4A9907D-A453-4418-9149-1B24EDA4A38B}"/>
    </a:ext>
  </a:extLst>
</a:theme>
</file>

<file path=ppt/theme/theme2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MCD_Cairo Presentation - Draft - Jan 31 2019.potx" id="{CC3347B5-A8D6-4474-9AF2-A601AA3C1F36}" vid="{B4A9907D-A453-4418-9149-1B24EDA4A3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MF Colors V2">
    <a:dk1>
      <a:srgbClr val="000000"/>
    </a:dk1>
    <a:lt1>
      <a:srgbClr val="FEFEFE"/>
    </a:lt1>
    <a:dk2>
      <a:srgbClr val="004C97"/>
    </a:dk2>
    <a:lt2>
      <a:srgbClr val="CAEDFE"/>
    </a:lt2>
    <a:accent1>
      <a:srgbClr val="009CDE"/>
    </a:accent1>
    <a:accent2>
      <a:srgbClr val="F2A900"/>
    </a:accent2>
    <a:accent3>
      <a:srgbClr val="8030A7"/>
    </a:accent3>
    <a:accent4>
      <a:srgbClr val="DA281C"/>
    </a:accent4>
    <a:accent5>
      <a:srgbClr val="78BE20"/>
    </a:accent5>
    <a:accent6>
      <a:srgbClr val="00B0B9"/>
    </a:accent6>
    <a:hlink>
      <a:srgbClr val="0065B3"/>
    </a:hlink>
    <a:folHlink>
      <a:srgbClr val="FFBD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5715</TotalTime>
  <Words>366</Words>
  <Application>Microsoft Office PowerPoint</Application>
  <PresentationFormat>Widescreen</PresentationFormat>
  <Paragraphs>119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.HelveticaNeueDeskInterface-Regular</vt:lpstr>
      <vt:lpstr>Arial</vt:lpstr>
      <vt:lpstr>Arial Black</vt:lpstr>
      <vt:lpstr>ArialMT</vt:lpstr>
      <vt:lpstr>Calibri</vt:lpstr>
      <vt:lpstr>Courier New</vt:lpstr>
      <vt:lpstr>Lucida Grande</vt:lpstr>
      <vt:lpstr>LucidaGrande</vt:lpstr>
      <vt:lpstr>Segoe UI</vt:lpstr>
      <vt:lpstr>Wingdings</vt:lpstr>
      <vt:lpstr>Custom Design</vt:lpstr>
      <vt:lpstr>1_Custom Design</vt:lpstr>
      <vt:lpstr>Scaling Up SME Access to Finance</vt:lpstr>
      <vt:lpstr>Outline</vt:lpstr>
      <vt:lpstr>Importance of SMEs in MENA and CCA</vt:lpstr>
      <vt:lpstr>PowerPoint Presentation</vt:lpstr>
      <vt:lpstr>SME Financial Inclusion Index</vt:lpstr>
      <vt:lpstr>Approach used in the SME financial inclusion paper</vt:lpstr>
      <vt:lpstr>Outline</vt:lpstr>
      <vt:lpstr>Economic benefits</vt:lpstr>
      <vt:lpstr>Scaling-up financing to SMEs</vt:lpstr>
      <vt:lpstr>Outline</vt:lpstr>
      <vt:lpstr>Promoting new financing channels:  the role of Fintech</vt:lpstr>
      <vt:lpstr>Outline</vt:lpstr>
      <vt:lpstr>Need for Holistic Policy approaches </vt:lpstr>
      <vt:lpstr>PowerPoint Presentation</vt:lpstr>
      <vt:lpstr>Granular analysis and country specific advice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Finance for Small &amp; Medium Enterprises</dc:title>
  <dc:creator>Leon, Felipe</dc:creator>
  <cp:lastModifiedBy>Ndoye, Anta</cp:lastModifiedBy>
  <cp:revision>242</cp:revision>
  <cp:lastPrinted>2019-06-20T09:09:44Z</cp:lastPrinted>
  <dcterms:created xsi:type="dcterms:W3CDTF">2019-02-01T04:36:44Z</dcterms:created>
  <dcterms:modified xsi:type="dcterms:W3CDTF">2019-06-20T09:14:19Z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