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23"/>
  </p:notesMasterIdLst>
  <p:sldIdLst>
    <p:sldId id="274" r:id="rId2"/>
    <p:sldId id="279" r:id="rId3"/>
    <p:sldId id="280" r:id="rId4"/>
    <p:sldId id="294" r:id="rId5"/>
    <p:sldId id="281" r:id="rId6"/>
    <p:sldId id="282" r:id="rId7"/>
    <p:sldId id="283" r:id="rId8"/>
    <p:sldId id="292" r:id="rId9"/>
    <p:sldId id="287" r:id="rId10"/>
    <p:sldId id="288" r:id="rId11"/>
    <p:sldId id="289" r:id="rId12"/>
    <p:sldId id="293" r:id="rId13"/>
    <p:sldId id="295" r:id="rId14"/>
    <p:sldId id="296" r:id="rId15"/>
    <p:sldId id="305" r:id="rId16"/>
    <p:sldId id="297" r:id="rId17"/>
    <p:sldId id="300" r:id="rId18"/>
    <p:sldId id="301" r:id="rId19"/>
    <p:sldId id="302" r:id="rId20"/>
    <p:sldId id="303" r:id="rId21"/>
    <p:sldId id="304" r:id="rId22"/>
  </p:sldIdLst>
  <p:sldSz cx="18288000" cy="13716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2222"/>
    <a:srgbClr val="D922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095" autoAdjust="0"/>
  </p:normalViewPr>
  <p:slideViewPr>
    <p:cSldViewPr snapToGrid="0" snapToObjects="1">
      <p:cViewPr varScale="1">
        <p:scale>
          <a:sx n="42" d="100"/>
          <a:sy n="42" d="100"/>
        </p:scale>
        <p:origin x="142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D48332E-D61D-4EB8-AC11-5AC5E153D613}" type="datetimeFigureOut">
              <a:rPr lang="en-US" smtClean="0"/>
              <a:t>6/20/2019</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F0D914E-829D-4719-8FB1-6C2ACDEA9CC1}" type="slidenum">
              <a:rPr lang="en-US" smtClean="0"/>
              <a:t>‹#›</a:t>
            </a:fld>
            <a:endParaRPr lang="en-US"/>
          </a:p>
        </p:txBody>
      </p:sp>
    </p:spTree>
    <p:extLst>
      <p:ext uri="{BB962C8B-B14F-4D97-AF65-F5344CB8AC3E}">
        <p14:creationId xmlns:p14="http://schemas.microsoft.com/office/powerpoint/2010/main" val="197005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2</a:t>
            </a:fld>
            <a:endParaRPr lang="es-ES_tradnl"/>
          </a:p>
        </p:txBody>
      </p:sp>
    </p:spTree>
    <p:extLst>
      <p:ext uri="{BB962C8B-B14F-4D97-AF65-F5344CB8AC3E}">
        <p14:creationId xmlns:p14="http://schemas.microsoft.com/office/powerpoint/2010/main" val="8130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11</a:t>
            </a:fld>
            <a:endParaRPr lang="es-ES_tradnl"/>
          </a:p>
        </p:txBody>
      </p:sp>
    </p:spTree>
    <p:extLst>
      <p:ext uri="{BB962C8B-B14F-4D97-AF65-F5344CB8AC3E}">
        <p14:creationId xmlns:p14="http://schemas.microsoft.com/office/powerpoint/2010/main" val="3360203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12</a:t>
            </a:fld>
            <a:endParaRPr lang="es-ES_tradnl"/>
          </a:p>
        </p:txBody>
      </p:sp>
    </p:spTree>
    <p:extLst>
      <p:ext uri="{BB962C8B-B14F-4D97-AF65-F5344CB8AC3E}">
        <p14:creationId xmlns:p14="http://schemas.microsoft.com/office/powerpoint/2010/main" val="1996962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14</a:t>
            </a:fld>
            <a:endParaRPr lang="es-ES_tradnl"/>
          </a:p>
        </p:txBody>
      </p:sp>
    </p:spTree>
    <p:extLst>
      <p:ext uri="{BB962C8B-B14F-4D97-AF65-F5344CB8AC3E}">
        <p14:creationId xmlns:p14="http://schemas.microsoft.com/office/powerpoint/2010/main" val="3488556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16</a:t>
            </a:fld>
            <a:endParaRPr lang="es-ES_tradnl"/>
          </a:p>
        </p:txBody>
      </p:sp>
    </p:spTree>
    <p:extLst>
      <p:ext uri="{BB962C8B-B14F-4D97-AF65-F5344CB8AC3E}">
        <p14:creationId xmlns:p14="http://schemas.microsoft.com/office/powerpoint/2010/main" val="1996076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17</a:t>
            </a:fld>
            <a:endParaRPr lang="es-ES_tradnl"/>
          </a:p>
        </p:txBody>
      </p:sp>
    </p:spTree>
    <p:extLst>
      <p:ext uri="{BB962C8B-B14F-4D97-AF65-F5344CB8AC3E}">
        <p14:creationId xmlns:p14="http://schemas.microsoft.com/office/powerpoint/2010/main" val="2469648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18</a:t>
            </a:fld>
            <a:endParaRPr lang="es-ES_tradnl"/>
          </a:p>
        </p:txBody>
      </p:sp>
    </p:spTree>
    <p:extLst>
      <p:ext uri="{BB962C8B-B14F-4D97-AF65-F5344CB8AC3E}">
        <p14:creationId xmlns:p14="http://schemas.microsoft.com/office/powerpoint/2010/main" val="159644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19</a:t>
            </a:fld>
            <a:endParaRPr lang="es-ES_tradnl"/>
          </a:p>
        </p:txBody>
      </p:sp>
    </p:spTree>
    <p:extLst>
      <p:ext uri="{BB962C8B-B14F-4D97-AF65-F5344CB8AC3E}">
        <p14:creationId xmlns:p14="http://schemas.microsoft.com/office/powerpoint/2010/main" val="2173016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20</a:t>
            </a:fld>
            <a:endParaRPr lang="es-ES_tradnl"/>
          </a:p>
        </p:txBody>
      </p:sp>
    </p:spTree>
    <p:extLst>
      <p:ext uri="{BB962C8B-B14F-4D97-AF65-F5344CB8AC3E}">
        <p14:creationId xmlns:p14="http://schemas.microsoft.com/office/powerpoint/2010/main" val="3823840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21</a:t>
            </a:fld>
            <a:endParaRPr lang="es-ES_tradnl"/>
          </a:p>
        </p:txBody>
      </p:sp>
    </p:spTree>
    <p:extLst>
      <p:ext uri="{BB962C8B-B14F-4D97-AF65-F5344CB8AC3E}">
        <p14:creationId xmlns:p14="http://schemas.microsoft.com/office/powerpoint/2010/main" val="656551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3</a:t>
            </a:fld>
            <a:endParaRPr lang="es-ES_tradnl"/>
          </a:p>
        </p:txBody>
      </p:sp>
    </p:spTree>
    <p:extLst>
      <p:ext uri="{BB962C8B-B14F-4D97-AF65-F5344CB8AC3E}">
        <p14:creationId xmlns:p14="http://schemas.microsoft.com/office/powerpoint/2010/main" val="144170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4</a:t>
            </a:fld>
            <a:endParaRPr lang="es-ES_tradnl"/>
          </a:p>
        </p:txBody>
      </p:sp>
    </p:spTree>
    <p:extLst>
      <p:ext uri="{BB962C8B-B14F-4D97-AF65-F5344CB8AC3E}">
        <p14:creationId xmlns:p14="http://schemas.microsoft.com/office/powerpoint/2010/main" val="395384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5</a:t>
            </a:fld>
            <a:endParaRPr lang="es-ES_tradnl"/>
          </a:p>
        </p:txBody>
      </p:sp>
    </p:spTree>
    <p:extLst>
      <p:ext uri="{BB962C8B-B14F-4D97-AF65-F5344CB8AC3E}">
        <p14:creationId xmlns:p14="http://schemas.microsoft.com/office/powerpoint/2010/main" val="7426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6</a:t>
            </a:fld>
            <a:endParaRPr lang="es-ES_tradnl"/>
          </a:p>
        </p:txBody>
      </p:sp>
    </p:spTree>
    <p:extLst>
      <p:ext uri="{BB962C8B-B14F-4D97-AF65-F5344CB8AC3E}">
        <p14:creationId xmlns:p14="http://schemas.microsoft.com/office/powerpoint/2010/main" val="2707247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7</a:t>
            </a:fld>
            <a:endParaRPr lang="es-ES_tradnl"/>
          </a:p>
        </p:txBody>
      </p:sp>
    </p:spTree>
    <p:extLst>
      <p:ext uri="{BB962C8B-B14F-4D97-AF65-F5344CB8AC3E}">
        <p14:creationId xmlns:p14="http://schemas.microsoft.com/office/powerpoint/2010/main" val="413146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8</a:t>
            </a:fld>
            <a:endParaRPr lang="es-ES_tradnl"/>
          </a:p>
        </p:txBody>
      </p:sp>
    </p:spTree>
    <p:extLst>
      <p:ext uri="{BB962C8B-B14F-4D97-AF65-F5344CB8AC3E}">
        <p14:creationId xmlns:p14="http://schemas.microsoft.com/office/powerpoint/2010/main" val="2912831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9</a:t>
            </a:fld>
            <a:endParaRPr lang="es-ES_tradnl"/>
          </a:p>
        </p:txBody>
      </p:sp>
    </p:spTree>
    <p:extLst>
      <p:ext uri="{BB962C8B-B14F-4D97-AF65-F5344CB8AC3E}">
        <p14:creationId xmlns:p14="http://schemas.microsoft.com/office/powerpoint/2010/main" val="226811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65225" y="1241425"/>
            <a:ext cx="4467225" cy="3349625"/>
          </a:xfrm>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High-Performance Computing</a:t>
            </a:r>
            <a:r>
              <a:rPr lang="en-US" sz="1200" b="0" i="0" u="none" strike="noStrike" kern="1200" baseline="0" dirty="0" smtClean="0">
                <a:solidFill>
                  <a:schemeClr val="tx1"/>
                </a:solidFill>
                <a:latin typeface="+mn-lt"/>
                <a:ea typeface="+mn-ea"/>
                <a:cs typeface="+mn-cs"/>
              </a:rPr>
              <a:t>, with the adoption of new algorithms and new</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computing tools, has improved the learning ability and usability of AI.</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Increases in the number of devices and sensors connected to the </a:t>
            </a:r>
            <a:r>
              <a:rPr lang="en-US" sz="1200" b="1" i="0" u="none" strike="noStrike" kern="1200" baseline="0" dirty="0" smtClean="0">
                <a:solidFill>
                  <a:schemeClr val="tx1"/>
                </a:solidFill>
                <a:latin typeface="+mn-lt"/>
                <a:ea typeface="+mn-ea"/>
                <a:cs typeface="+mn-cs"/>
              </a:rPr>
              <a:t>Internet of</a:t>
            </a:r>
          </a:p>
          <a:p>
            <a:r>
              <a:rPr lang="en-US" sz="1200" b="1" i="0" u="none" strike="noStrike" kern="1200" baseline="0" dirty="0" smtClean="0">
                <a:solidFill>
                  <a:schemeClr val="tx1"/>
                </a:solidFill>
                <a:latin typeface="+mn-lt"/>
                <a:ea typeface="+mn-ea"/>
                <a:cs typeface="+mn-cs"/>
              </a:rPr>
              <a:t>Things </a:t>
            </a:r>
            <a:r>
              <a:rPr lang="en-US" sz="1200" b="0" i="0" u="none" strike="noStrike" kern="1200" baseline="0" dirty="0" smtClean="0">
                <a:solidFill>
                  <a:schemeClr val="tx1"/>
                </a:solidFill>
                <a:latin typeface="+mn-lt"/>
                <a:ea typeface="+mn-ea"/>
                <a:cs typeface="+mn-cs"/>
              </a:rPr>
              <a:t>are facilitating enormous amounts of data over the Internet.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Big Data </a:t>
            </a:r>
            <a:r>
              <a:rPr lang="en-US" sz="1200" b="0" i="0" u="none" strike="noStrike" kern="1200" baseline="0" dirty="0" smtClean="0">
                <a:solidFill>
                  <a:schemeClr val="tx1"/>
                </a:solidFill>
                <a:latin typeface="+mn-lt"/>
                <a:ea typeface="+mn-ea"/>
                <a:cs typeface="+mn-cs"/>
              </a:rPr>
              <a:t>generated by digitalized processes at economical prices are helping</a:t>
            </a:r>
          </a:p>
          <a:p>
            <a:r>
              <a:rPr lang="en-US" sz="1200" b="0" i="0" u="none" strike="noStrike" kern="1200" baseline="0" dirty="0" smtClean="0">
                <a:solidFill>
                  <a:schemeClr val="tx1"/>
                </a:solidFill>
                <a:latin typeface="+mn-lt"/>
                <a:ea typeface="+mn-ea"/>
                <a:cs typeface="+mn-cs"/>
              </a:rPr>
              <a:t>accumulate enormous amounts of data, which can then be processed to</a:t>
            </a:r>
          </a:p>
          <a:p>
            <a:r>
              <a:rPr lang="en-US" sz="1200" b="0" i="0" u="none" strike="noStrike" kern="1200" baseline="0" dirty="0" smtClean="0">
                <a:solidFill>
                  <a:schemeClr val="tx1"/>
                </a:solidFill>
                <a:latin typeface="+mn-lt"/>
                <a:ea typeface="+mn-ea"/>
                <a:cs typeface="+mn-cs"/>
              </a:rPr>
              <a:t>generate high-value insights with machine learning.</a:t>
            </a:r>
          </a:p>
          <a:p>
            <a:endParaRPr lang="en-US" sz="1200" b="0" i="0" u="none" strike="noStrike" kern="1200" baseline="0" noProof="1" smtClean="0">
              <a:solidFill>
                <a:schemeClr val="tx1"/>
              </a:solidFill>
              <a:latin typeface="+mn-lt"/>
              <a:ea typeface="+mn-ea"/>
              <a:cs typeface="+mn-cs"/>
            </a:endParaRPr>
          </a:p>
          <a:p>
            <a:endParaRPr lang="en-US" sz="1200" b="0" i="0" u="none" strike="noStrike" kern="1200" baseline="0" noProof="1" smtClean="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Artificial intelligence is a misnomer. It's </a:t>
            </a:r>
            <a:r>
              <a:rPr lang="en-US" b="1" dirty="0" smtClean="0"/>
              <a:t>accelerated intelligence</a:t>
            </a:r>
            <a:r>
              <a:rPr lang="en-US" dirty="0" smtClean="0"/>
              <a:t>. It's about doing things, which historically you thought were impossible for a human being to do, at a blinding speed." (Daniel Nadler, founder of </a:t>
            </a:r>
            <a:r>
              <a:rPr lang="en-US" dirty="0" err="1" smtClean="0"/>
              <a:t>Kensho</a:t>
            </a:r>
            <a:r>
              <a:rPr lang="en-US" dirty="0" smtClean="0"/>
              <a:t> for Forbes, March 6, 2018).</a:t>
            </a:r>
            <a:endParaRPr lang="es-ES" dirty="0" smtClean="0"/>
          </a:p>
          <a:p>
            <a:endParaRPr lang="en-GB" noProof="1"/>
          </a:p>
        </p:txBody>
      </p:sp>
      <p:sp>
        <p:nvSpPr>
          <p:cNvPr id="4" name="Marcador de número de diapositiva 3"/>
          <p:cNvSpPr>
            <a:spLocks noGrp="1"/>
          </p:cNvSpPr>
          <p:nvPr>
            <p:ph type="sldNum" sz="quarter" idx="10"/>
          </p:nvPr>
        </p:nvSpPr>
        <p:spPr/>
        <p:txBody>
          <a:bodyPr/>
          <a:lstStyle/>
          <a:p>
            <a:fld id="{A9A3A318-BB0E-F440-96EE-F624FCED96DD}" type="slidenum">
              <a:rPr lang="es-ES_tradnl" smtClean="0"/>
              <a:pPr/>
              <a:t>10</a:t>
            </a:fld>
            <a:endParaRPr lang="es-ES_tradnl"/>
          </a:p>
        </p:txBody>
      </p:sp>
    </p:spTree>
    <p:extLst>
      <p:ext uri="{BB962C8B-B14F-4D97-AF65-F5344CB8AC3E}">
        <p14:creationId xmlns:p14="http://schemas.microsoft.com/office/powerpoint/2010/main" val="3419736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44726"/>
            <a:ext cx="15544800" cy="4775200"/>
          </a:xfrm>
        </p:spPr>
        <p:txBody>
          <a:bodyPr anchor="b"/>
          <a:lstStyle>
            <a:lvl1pPr algn="ctr">
              <a:defRPr sz="12000"/>
            </a:lvl1pPr>
          </a:lstStyle>
          <a:p>
            <a:r>
              <a:rPr lang="en-US" smtClean="0"/>
              <a:t>Click to edit Master title style</a:t>
            </a:r>
            <a:endParaRPr lang="en-US" dirty="0"/>
          </a:p>
        </p:txBody>
      </p:sp>
      <p:sp>
        <p:nvSpPr>
          <p:cNvPr id="3" name="Subtitle 2"/>
          <p:cNvSpPr>
            <a:spLocks noGrp="1"/>
          </p:cNvSpPr>
          <p:nvPr>
            <p:ph type="subTitle" idx="1"/>
          </p:nvPr>
        </p:nvSpPr>
        <p:spPr>
          <a:xfrm>
            <a:off x="2286000" y="7204076"/>
            <a:ext cx="13716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922783-9E7F-C645-ABDC-15C069F9024C}"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176984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922783-9E7F-C645-ABDC-15C069F9024C}"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372030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1" y="730250"/>
            <a:ext cx="3943350" cy="1162367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1" y="730250"/>
            <a:ext cx="11601450" cy="1162367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922783-9E7F-C645-ABDC-15C069F9024C}"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399592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nking Initiative">
    <p:spTree>
      <p:nvGrpSpPr>
        <p:cNvPr id="1" name=""/>
        <p:cNvGrpSpPr/>
        <p:nvPr/>
      </p:nvGrpSpPr>
      <p:grpSpPr>
        <a:xfrm>
          <a:off x="0" y="0"/>
          <a:ext cx="0" cy="0"/>
          <a:chOff x="0" y="0"/>
          <a:chExt cx="0" cy="0"/>
        </a:xfrm>
      </p:grpSpPr>
      <p:sp>
        <p:nvSpPr>
          <p:cNvPr id="20" name="Marcador de texto 11"/>
          <p:cNvSpPr>
            <a:spLocks noGrp="1"/>
          </p:cNvSpPr>
          <p:nvPr>
            <p:ph type="body" sz="quarter" idx="12" hasCustomPrompt="1"/>
          </p:nvPr>
        </p:nvSpPr>
        <p:spPr>
          <a:xfrm>
            <a:off x="717549" y="746127"/>
            <a:ext cx="8665098" cy="740038"/>
          </a:xfrm>
          <a:prstGeom prst="rect">
            <a:avLst/>
          </a:prstGeom>
        </p:spPr>
        <p:txBody>
          <a:bodyPr vert="horz" lIns="0" tIns="0" rIns="0" bIns="0">
            <a:noAutofit/>
          </a:bodyPr>
          <a:lstStyle>
            <a:lvl1pPr marL="0" marR="0" indent="0" algn="l" defTabSz="685800" rtl="0" eaLnBrk="1" fontAlgn="auto" latinLnBrk="0" hangingPunct="1">
              <a:lnSpc>
                <a:spcPts val="5700"/>
              </a:lnSpc>
              <a:spcBef>
                <a:spcPct val="0"/>
              </a:spcBef>
              <a:spcAft>
                <a:spcPts val="0"/>
              </a:spcAft>
              <a:buClrTx/>
              <a:buSzTx/>
              <a:buFont typeface="Arial"/>
              <a:buNone/>
              <a:tabLst/>
              <a:defRPr lang="es-ES" sz="3600" b="0" i="0" u="none" kern="1200" baseline="0" dirty="0">
                <a:ln>
                  <a:noFill/>
                </a:ln>
                <a:solidFill>
                  <a:srgbClr val="FF0000"/>
                </a:solidFill>
                <a:uFill>
                  <a:solidFill>
                    <a:schemeClr val="accent1"/>
                  </a:solidFill>
                </a:uFill>
                <a:latin typeface="Arial" charset="0"/>
                <a:ea typeface="Arial" charset="0"/>
                <a:cs typeface="Arial" charset="0"/>
              </a:defRPr>
            </a:lvl1pPr>
          </a:lstStyle>
          <a:p>
            <a:pPr marL="0" marR="0" lvl="0" indent="0" algn="l" defTabSz="685800" rtl="0" eaLnBrk="1" fontAlgn="auto" latinLnBrk="0" hangingPunct="1">
              <a:lnSpc>
                <a:spcPct val="100000"/>
              </a:lnSpc>
              <a:spcBef>
                <a:spcPct val="0"/>
              </a:spcBef>
              <a:spcAft>
                <a:spcPts val="0"/>
              </a:spcAft>
              <a:buClrTx/>
              <a:buSzTx/>
              <a:buFont typeface="Arial"/>
              <a:buNone/>
              <a:tabLst/>
              <a:defRPr/>
            </a:pPr>
            <a:r>
              <a:rPr lang="en-GB" noProof="1"/>
              <a:t>Title Arial </a:t>
            </a:r>
            <a:r>
              <a:rPr lang="en-GB" noProof="1" smtClean="0"/>
              <a:t>48</a:t>
            </a:r>
            <a:endParaRPr lang="en-GB" noProof="1"/>
          </a:p>
        </p:txBody>
      </p:sp>
      <p:sp>
        <p:nvSpPr>
          <p:cNvPr id="21" name="Rectángulo 20"/>
          <p:cNvSpPr/>
          <p:nvPr userDrawn="1"/>
        </p:nvSpPr>
        <p:spPr>
          <a:xfrm>
            <a:off x="0" y="988649"/>
            <a:ext cx="488636" cy="507831"/>
          </a:xfrm>
          <a:prstGeom prst="rect">
            <a:avLst/>
          </a:prstGeom>
          <a:solidFill>
            <a:srgbClr val="FF0000"/>
          </a:solidFill>
        </p:spPr>
        <p:txBody>
          <a:bodyPr wrap="square" rtlCol="0" anchor="ctr">
            <a:spAutoFit/>
          </a:bodyPr>
          <a:lstStyle/>
          <a:p>
            <a:pPr marL="0" marR="0" indent="0" algn="l" defTabSz="685800" rtl="0" eaLnBrk="1" fontAlgn="auto" latinLnBrk="0" hangingPunct="1">
              <a:lnSpc>
                <a:spcPct val="100000"/>
              </a:lnSpc>
              <a:spcBef>
                <a:spcPct val="0"/>
              </a:spcBef>
              <a:spcAft>
                <a:spcPts val="0"/>
              </a:spcAft>
              <a:buClrTx/>
              <a:buSzTx/>
              <a:buFont typeface="Arial"/>
              <a:buNone/>
              <a:tabLst/>
            </a:pPr>
            <a:endParaRPr lang="es-ES_tradnl" sz="2700" dirty="0">
              <a:solidFill>
                <a:schemeClr val="tx2"/>
              </a:solidFill>
            </a:endParaRPr>
          </a:p>
        </p:txBody>
      </p:sp>
      <p:sp>
        <p:nvSpPr>
          <p:cNvPr id="22" name="Marcador de texto 11"/>
          <p:cNvSpPr>
            <a:spLocks noGrp="1"/>
          </p:cNvSpPr>
          <p:nvPr>
            <p:ph type="body" sz="quarter" idx="13" hasCustomPrompt="1"/>
          </p:nvPr>
        </p:nvSpPr>
        <p:spPr>
          <a:xfrm>
            <a:off x="717550" y="1661467"/>
            <a:ext cx="8665096" cy="548334"/>
          </a:xfrm>
          <a:prstGeom prst="rect">
            <a:avLst/>
          </a:prstGeom>
        </p:spPr>
        <p:txBody>
          <a:bodyPr vert="horz" lIns="0" tIns="0" rIns="0" bIns="0">
            <a:normAutofit/>
          </a:bodyPr>
          <a:lstStyle>
            <a:lvl1pPr marL="0" marR="0" indent="0" algn="l" defTabSz="685800" rtl="0" eaLnBrk="1" fontAlgn="auto" latinLnBrk="0" hangingPunct="1">
              <a:lnSpc>
                <a:spcPts val="2250"/>
              </a:lnSpc>
              <a:spcBef>
                <a:spcPct val="0"/>
              </a:spcBef>
              <a:spcAft>
                <a:spcPts val="0"/>
              </a:spcAft>
              <a:buClrTx/>
              <a:buSzTx/>
              <a:buFont typeface="Arial"/>
              <a:buNone/>
              <a:tabLst/>
              <a:defRPr lang="es-ES" sz="2100" b="1" i="0" u="none" kern="1200" baseline="0" dirty="0">
                <a:ln>
                  <a:noFill/>
                </a:ln>
                <a:solidFill>
                  <a:schemeClr val="tx1"/>
                </a:solidFill>
                <a:uFill>
                  <a:solidFill>
                    <a:schemeClr val="accent1"/>
                  </a:solidFill>
                </a:uFill>
                <a:latin typeface="Arial" charset="0"/>
                <a:ea typeface="Arial" charset="0"/>
                <a:cs typeface="Arial" charset="0"/>
              </a:defRPr>
            </a:lvl1pPr>
          </a:lstStyle>
          <a:p>
            <a:pPr marL="0" marR="0" lvl="0" indent="0" algn="l" defTabSz="685800" rtl="0" eaLnBrk="1" fontAlgn="auto" latinLnBrk="0" hangingPunct="1">
              <a:lnSpc>
                <a:spcPct val="100000"/>
              </a:lnSpc>
              <a:spcBef>
                <a:spcPct val="0"/>
              </a:spcBef>
              <a:spcAft>
                <a:spcPts val="0"/>
              </a:spcAft>
              <a:buClrTx/>
              <a:buSzTx/>
              <a:buFont typeface="Arial"/>
              <a:buNone/>
              <a:tabLst/>
              <a:defRPr/>
            </a:pPr>
            <a:r>
              <a:rPr lang="en-GB" noProof="1"/>
              <a:t>Subtitle Arial </a:t>
            </a:r>
            <a:r>
              <a:rPr lang="en-GB" noProof="1" smtClean="0"/>
              <a:t>28</a:t>
            </a:r>
            <a:endParaRPr lang="en-GB" noProof="1"/>
          </a:p>
        </p:txBody>
      </p:sp>
      <p:sp>
        <p:nvSpPr>
          <p:cNvPr id="24" name="CuadroTexto 23"/>
          <p:cNvSpPr txBox="1"/>
          <p:nvPr userDrawn="1"/>
        </p:nvSpPr>
        <p:spPr>
          <a:xfrm>
            <a:off x="8862725" y="13123247"/>
            <a:ext cx="519922" cy="207749"/>
          </a:xfrm>
          <a:prstGeom prst="rect">
            <a:avLst/>
          </a:prstGeom>
          <a:noFill/>
        </p:spPr>
        <p:txBody>
          <a:bodyPr wrap="square" lIns="0" tIns="0" rIns="0" bIns="0" rtlCol="0">
            <a:spAutoFit/>
          </a:bodyPr>
          <a:lstStyle/>
          <a:p>
            <a:pPr algn="ctr"/>
            <a:fld id="{A4EEDD72-1D6A-6B46-BCFA-C211F73E9379}" type="slidenum">
              <a:rPr lang="es-ES" sz="1350" b="1" smtClean="0">
                <a:latin typeface="Arial" charset="0"/>
                <a:ea typeface="Arial" charset="0"/>
                <a:cs typeface="Arial" charset="0"/>
              </a:rPr>
              <a:pPr algn="ctr"/>
              <a:t>‹#›</a:t>
            </a:fld>
            <a:endParaRPr lang="es-ES" sz="1350" b="1" dirty="0">
              <a:latin typeface="Arial" charset="0"/>
              <a:ea typeface="Arial" charset="0"/>
              <a:cs typeface="Arial" charset="0"/>
            </a:endParaRPr>
          </a:p>
        </p:txBody>
      </p:sp>
      <p:sp>
        <p:nvSpPr>
          <p:cNvPr id="11" name="Marcador de texto 11"/>
          <p:cNvSpPr>
            <a:spLocks noGrp="1"/>
          </p:cNvSpPr>
          <p:nvPr>
            <p:ph type="body" sz="quarter" idx="16" hasCustomPrompt="1"/>
          </p:nvPr>
        </p:nvSpPr>
        <p:spPr>
          <a:xfrm>
            <a:off x="717549" y="2597723"/>
            <a:ext cx="16610526" cy="8822946"/>
          </a:xfrm>
          <a:prstGeom prst="rect">
            <a:avLst/>
          </a:prstGeom>
        </p:spPr>
        <p:txBody>
          <a:bodyPr vert="horz" lIns="0" tIns="0" rIns="0" bIns="0" anchor="t">
            <a:normAutofit/>
          </a:bodyPr>
          <a:lstStyle>
            <a:lvl1pPr marL="0" marR="0" indent="0" algn="l" defTabSz="685800" rtl="0" eaLnBrk="1" fontAlgn="auto" latinLnBrk="0" hangingPunct="1">
              <a:lnSpc>
                <a:spcPct val="100000"/>
              </a:lnSpc>
              <a:spcBef>
                <a:spcPct val="0"/>
              </a:spcBef>
              <a:spcAft>
                <a:spcPts val="0"/>
              </a:spcAft>
              <a:buClrTx/>
              <a:buSzTx/>
              <a:buFont typeface="Arial"/>
              <a:buNone/>
              <a:tabLst/>
              <a:defRPr lang="es-ES" sz="2100" b="0" i="0" u="none" kern="1200" baseline="0">
                <a:ln>
                  <a:noFill/>
                </a:ln>
                <a:solidFill>
                  <a:schemeClr val="tx1"/>
                </a:solidFill>
                <a:uFill>
                  <a:solidFill>
                    <a:schemeClr val="accent1"/>
                  </a:solidFill>
                </a:uFill>
                <a:latin typeface="Arial" charset="0"/>
                <a:ea typeface="Arial" charset="0"/>
                <a:cs typeface="Arial" charset="0"/>
              </a:defRPr>
            </a:lvl1pPr>
          </a:lstStyle>
          <a:p>
            <a:pPr marL="0" marR="0" lvl="0" indent="0" algn="l" defTabSz="685800" rtl="0" eaLnBrk="1" fontAlgn="auto" latinLnBrk="0" hangingPunct="1">
              <a:lnSpc>
                <a:spcPct val="100000"/>
              </a:lnSpc>
              <a:spcBef>
                <a:spcPct val="0"/>
              </a:spcBef>
              <a:spcAft>
                <a:spcPts val="0"/>
              </a:spcAft>
              <a:buClrTx/>
              <a:buSzTx/>
              <a:buFont typeface="Arial"/>
              <a:buNone/>
              <a:tabLst/>
              <a:defRPr/>
            </a:pPr>
            <a:r>
              <a:rPr lang="en-GB" noProof="1"/>
              <a:t>Text Arial </a:t>
            </a:r>
            <a:r>
              <a:rPr lang="en-GB" noProof="1" smtClean="0"/>
              <a:t>28</a:t>
            </a:r>
            <a:endParaRPr lang="en-GB" noProof="1"/>
          </a:p>
        </p:txBody>
      </p:sp>
      <p:cxnSp>
        <p:nvCxnSpPr>
          <p:cNvPr id="14" name="Straight Connector 5"/>
          <p:cNvCxnSpPr/>
          <p:nvPr userDrawn="1"/>
        </p:nvCxnSpPr>
        <p:spPr>
          <a:xfrm>
            <a:off x="717555" y="12512869"/>
            <a:ext cx="168528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555" y="12700278"/>
            <a:ext cx="3100715" cy="770774"/>
          </a:xfrm>
          <a:prstGeom prst="rect">
            <a:avLst/>
          </a:prstGeom>
        </p:spPr>
      </p:pic>
    </p:spTree>
    <p:extLst>
      <p:ext uri="{BB962C8B-B14F-4D97-AF65-F5344CB8AC3E}">
        <p14:creationId xmlns:p14="http://schemas.microsoft.com/office/powerpoint/2010/main" val="13351143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979">
          <p15:clr>
            <a:srgbClr val="FBAE40"/>
          </p15:clr>
        </p15:guide>
        <p15:guide id="2" pos="2211">
          <p15:clr>
            <a:srgbClr val="FBAE40"/>
          </p15:clr>
        </p15:guide>
        <p15:guide id="3" orient="horz" pos="232">
          <p15:clr>
            <a:srgbClr val="FBAE40"/>
          </p15:clr>
        </p15:guide>
        <p15:guide id="5" orient="horz" pos="822">
          <p15:clr>
            <a:srgbClr val="FBAE40"/>
          </p15:clr>
        </p15:guide>
        <p15:guide id="9" orient="horz" pos="2364">
          <p15:clr>
            <a:srgbClr val="FBAE40"/>
          </p15:clr>
        </p15:guide>
        <p15:guide id="10" orient="horz" pos="2931">
          <p15:clr>
            <a:srgbClr val="FBAE40"/>
          </p15:clr>
        </p15:guide>
        <p15:guide id="11" orient="horz" pos="3135">
          <p15:clr>
            <a:srgbClr val="FBAE40"/>
          </p15:clr>
        </p15:guide>
        <p15:guide id="12" orient="horz" pos="3521">
          <p15:clr>
            <a:srgbClr val="FBAE40"/>
          </p15:clr>
        </p15:guide>
        <p15:guide id="13" orient="horz" pos="4088">
          <p15:clr>
            <a:srgbClr val="FBAE40"/>
          </p15:clr>
        </p15:guide>
        <p15:guide id="14" orient="horz" pos="1207">
          <p15:clr>
            <a:srgbClr val="FBAE40"/>
          </p15:clr>
        </p15:guide>
        <p15:guide id="15" orient="horz" pos="618">
          <p15:clr>
            <a:srgbClr val="FBAE40"/>
          </p15:clr>
        </p15:guide>
        <p15:guide id="16" orient="horz" pos="1389">
          <p15:clr>
            <a:srgbClr val="FBAE40"/>
          </p15:clr>
        </p15:guide>
        <p15:guide id="17" orient="horz" pos="1774">
          <p15:clr>
            <a:srgbClr val="FBAE40"/>
          </p15:clr>
        </p15:guide>
        <p15:guide id="18" pos="170">
          <p15:clr>
            <a:srgbClr val="FBAE40"/>
          </p15:clr>
        </p15:guide>
        <p15:guide id="19" pos="731">
          <p15:clr>
            <a:srgbClr val="FBAE40"/>
          </p15:clr>
        </p15:guide>
        <p15:guide id="20" pos="851">
          <p15:clr>
            <a:srgbClr val="FBAE40"/>
          </p15:clr>
        </p15:guide>
        <p15:guide id="21" pos="1531">
          <p15:clr>
            <a:srgbClr val="FBAE40"/>
          </p15:clr>
        </p15:guide>
        <p15:guide id="22" pos="1412">
          <p15:clr>
            <a:srgbClr val="FBAE40"/>
          </p15:clr>
        </p15:guide>
        <p15:guide id="23" pos="2092">
          <p15:clr>
            <a:srgbClr val="FBAE40"/>
          </p15:clr>
        </p15:guide>
        <p15:guide id="24" pos="4151">
          <p15:clr>
            <a:srgbClr val="FBAE40"/>
          </p15:clr>
        </p15:guide>
        <p15:guide id="25" pos="3589">
          <p15:clr>
            <a:srgbClr val="FBAE40"/>
          </p15:clr>
        </p15:guide>
        <p15:guide id="26" pos="3470">
          <p15:clr>
            <a:srgbClr val="FBAE40"/>
          </p15:clr>
        </p15:guide>
        <p15:guide id="27" pos="2909">
          <p15:clr>
            <a:srgbClr val="FBAE40"/>
          </p15:clr>
        </p15:guide>
        <p15:guide id="28" pos="2772">
          <p15:clr>
            <a:srgbClr val="FBAE40"/>
          </p15:clr>
        </p15:guide>
        <p15:guide id="29" orient="horz" pos="2546">
          <p15:clr>
            <a:srgbClr val="FBAE40"/>
          </p15:clr>
        </p15:guide>
        <p15:guide id="30" orient="horz" pos="3702">
          <p15:clr>
            <a:srgbClr val="FBAE40"/>
          </p15:clr>
        </p15:guide>
        <p15:guide id="31" pos="5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anking Initiative">
    <p:spTree>
      <p:nvGrpSpPr>
        <p:cNvPr id="1" name=""/>
        <p:cNvGrpSpPr/>
        <p:nvPr/>
      </p:nvGrpSpPr>
      <p:grpSpPr>
        <a:xfrm>
          <a:off x="0" y="0"/>
          <a:ext cx="0" cy="0"/>
          <a:chOff x="0" y="0"/>
          <a:chExt cx="0" cy="0"/>
        </a:xfrm>
      </p:grpSpPr>
      <p:sp>
        <p:nvSpPr>
          <p:cNvPr id="24" name="CuadroTexto 23"/>
          <p:cNvSpPr txBox="1"/>
          <p:nvPr userDrawn="1"/>
        </p:nvSpPr>
        <p:spPr>
          <a:xfrm>
            <a:off x="8862725" y="13123247"/>
            <a:ext cx="519922" cy="207749"/>
          </a:xfrm>
          <a:prstGeom prst="rect">
            <a:avLst/>
          </a:prstGeom>
          <a:noFill/>
        </p:spPr>
        <p:txBody>
          <a:bodyPr wrap="square" lIns="0" tIns="0" rIns="0" bIns="0" rtlCol="0">
            <a:spAutoFit/>
          </a:bodyPr>
          <a:lstStyle/>
          <a:p>
            <a:pPr algn="ctr"/>
            <a:fld id="{A4EEDD72-1D6A-6B46-BCFA-C211F73E9379}" type="slidenum">
              <a:rPr lang="es-ES" sz="1350" b="1" smtClean="0">
                <a:latin typeface="Arial" charset="0"/>
                <a:ea typeface="Arial" charset="0"/>
                <a:cs typeface="Arial" charset="0"/>
              </a:rPr>
              <a:pPr algn="ctr"/>
              <a:t>‹#›</a:t>
            </a:fld>
            <a:endParaRPr lang="es-ES" sz="1350" b="1" dirty="0">
              <a:latin typeface="Arial" charset="0"/>
              <a:ea typeface="Arial" charset="0"/>
              <a:cs typeface="Arial" charset="0"/>
            </a:endParaRPr>
          </a:p>
        </p:txBody>
      </p:sp>
      <p:cxnSp>
        <p:nvCxnSpPr>
          <p:cNvPr id="14" name="Straight Connector 5"/>
          <p:cNvCxnSpPr/>
          <p:nvPr userDrawn="1"/>
        </p:nvCxnSpPr>
        <p:spPr>
          <a:xfrm>
            <a:off x="717555" y="12512869"/>
            <a:ext cx="168528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555" y="12700278"/>
            <a:ext cx="3100715" cy="770774"/>
          </a:xfrm>
          <a:prstGeom prst="rect">
            <a:avLst/>
          </a:prstGeom>
        </p:spPr>
      </p:pic>
    </p:spTree>
    <p:extLst>
      <p:ext uri="{BB962C8B-B14F-4D97-AF65-F5344CB8AC3E}">
        <p14:creationId xmlns:p14="http://schemas.microsoft.com/office/powerpoint/2010/main" val="87456264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979">
          <p15:clr>
            <a:srgbClr val="FBAE40"/>
          </p15:clr>
        </p15:guide>
        <p15:guide id="2" pos="2211">
          <p15:clr>
            <a:srgbClr val="FBAE40"/>
          </p15:clr>
        </p15:guide>
        <p15:guide id="3" orient="horz" pos="232">
          <p15:clr>
            <a:srgbClr val="FBAE40"/>
          </p15:clr>
        </p15:guide>
        <p15:guide id="5" orient="horz" pos="822">
          <p15:clr>
            <a:srgbClr val="FBAE40"/>
          </p15:clr>
        </p15:guide>
        <p15:guide id="9" orient="horz" pos="2364">
          <p15:clr>
            <a:srgbClr val="FBAE40"/>
          </p15:clr>
        </p15:guide>
        <p15:guide id="10" orient="horz" pos="2931">
          <p15:clr>
            <a:srgbClr val="FBAE40"/>
          </p15:clr>
        </p15:guide>
        <p15:guide id="11" orient="horz" pos="3135">
          <p15:clr>
            <a:srgbClr val="FBAE40"/>
          </p15:clr>
        </p15:guide>
        <p15:guide id="12" orient="horz" pos="3521">
          <p15:clr>
            <a:srgbClr val="FBAE40"/>
          </p15:clr>
        </p15:guide>
        <p15:guide id="13" orient="horz" pos="4088">
          <p15:clr>
            <a:srgbClr val="FBAE40"/>
          </p15:clr>
        </p15:guide>
        <p15:guide id="14" orient="horz" pos="1207">
          <p15:clr>
            <a:srgbClr val="FBAE40"/>
          </p15:clr>
        </p15:guide>
        <p15:guide id="15" orient="horz" pos="618">
          <p15:clr>
            <a:srgbClr val="FBAE40"/>
          </p15:clr>
        </p15:guide>
        <p15:guide id="16" orient="horz" pos="1389">
          <p15:clr>
            <a:srgbClr val="FBAE40"/>
          </p15:clr>
        </p15:guide>
        <p15:guide id="17" orient="horz" pos="1774">
          <p15:clr>
            <a:srgbClr val="FBAE40"/>
          </p15:clr>
        </p15:guide>
        <p15:guide id="18" pos="170">
          <p15:clr>
            <a:srgbClr val="FBAE40"/>
          </p15:clr>
        </p15:guide>
        <p15:guide id="19" pos="731">
          <p15:clr>
            <a:srgbClr val="FBAE40"/>
          </p15:clr>
        </p15:guide>
        <p15:guide id="20" pos="851">
          <p15:clr>
            <a:srgbClr val="FBAE40"/>
          </p15:clr>
        </p15:guide>
        <p15:guide id="21" pos="1531">
          <p15:clr>
            <a:srgbClr val="FBAE40"/>
          </p15:clr>
        </p15:guide>
        <p15:guide id="22" pos="1412">
          <p15:clr>
            <a:srgbClr val="FBAE40"/>
          </p15:clr>
        </p15:guide>
        <p15:guide id="23" pos="2092">
          <p15:clr>
            <a:srgbClr val="FBAE40"/>
          </p15:clr>
        </p15:guide>
        <p15:guide id="24" pos="4151">
          <p15:clr>
            <a:srgbClr val="FBAE40"/>
          </p15:clr>
        </p15:guide>
        <p15:guide id="25" pos="3589">
          <p15:clr>
            <a:srgbClr val="FBAE40"/>
          </p15:clr>
        </p15:guide>
        <p15:guide id="26" pos="3470">
          <p15:clr>
            <a:srgbClr val="FBAE40"/>
          </p15:clr>
        </p15:guide>
        <p15:guide id="27" pos="2909">
          <p15:clr>
            <a:srgbClr val="FBAE40"/>
          </p15:clr>
        </p15:guide>
        <p15:guide id="28" pos="2772">
          <p15:clr>
            <a:srgbClr val="FBAE40"/>
          </p15:clr>
        </p15:guide>
        <p15:guide id="29" orient="horz" pos="2546">
          <p15:clr>
            <a:srgbClr val="FBAE40"/>
          </p15:clr>
        </p15:guide>
        <p15:guide id="30" orient="horz" pos="3702">
          <p15:clr>
            <a:srgbClr val="FBAE40"/>
          </p15:clr>
        </p15:guide>
        <p15:guide id="31" pos="51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922783-9E7F-C645-ABDC-15C069F9024C}"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292928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6" y="3419479"/>
            <a:ext cx="15773400" cy="5705474"/>
          </a:xfrm>
        </p:spPr>
        <p:txBody>
          <a:bodyPr anchor="b"/>
          <a:lstStyle>
            <a:lvl1pPr>
              <a:defRPr sz="12000"/>
            </a:lvl1pPr>
          </a:lstStyle>
          <a:p>
            <a:r>
              <a:rPr lang="en-US" smtClean="0"/>
              <a:t>Click to edit Master title style</a:t>
            </a:r>
            <a:endParaRPr lang="en-US" dirty="0"/>
          </a:p>
        </p:txBody>
      </p:sp>
      <p:sp>
        <p:nvSpPr>
          <p:cNvPr id="3" name="Text Placeholder 2"/>
          <p:cNvSpPr>
            <a:spLocks noGrp="1"/>
          </p:cNvSpPr>
          <p:nvPr>
            <p:ph type="body" idx="1"/>
          </p:nvPr>
        </p:nvSpPr>
        <p:spPr>
          <a:xfrm>
            <a:off x="1247776" y="9178929"/>
            <a:ext cx="15773400" cy="3000374"/>
          </a:xfrm>
        </p:spPr>
        <p:txBody>
          <a:bodyPr/>
          <a:lstStyle>
            <a:lvl1pPr marL="0" indent="0">
              <a:buNone/>
              <a:defRPr sz="4800">
                <a:solidFill>
                  <a:schemeClr val="tx1"/>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922783-9E7F-C645-ABDC-15C069F9024C}"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922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3651250"/>
            <a:ext cx="77724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258300" y="3651250"/>
            <a:ext cx="77724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922783-9E7F-C645-ABDC-15C069F9024C}"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392283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730253"/>
            <a:ext cx="15773400" cy="265112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9684" y="3362326"/>
            <a:ext cx="7736680"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4" name="Content Placeholder 3"/>
          <p:cNvSpPr>
            <a:spLocks noGrp="1"/>
          </p:cNvSpPr>
          <p:nvPr>
            <p:ph sz="half" idx="2"/>
          </p:nvPr>
        </p:nvSpPr>
        <p:spPr>
          <a:xfrm>
            <a:off x="1259684" y="5010150"/>
            <a:ext cx="7736680"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258301" y="3362326"/>
            <a:ext cx="7774782"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6" name="Content Placeholder 5"/>
          <p:cNvSpPr>
            <a:spLocks noGrp="1"/>
          </p:cNvSpPr>
          <p:nvPr>
            <p:ph sz="quarter" idx="4"/>
          </p:nvPr>
        </p:nvSpPr>
        <p:spPr>
          <a:xfrm>
            <a:off x="9258301" y="5010150"/>
            <a:ext cx="7774782"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922783-9E7F-C645-ABDC-15C069F9024C}" type="datetimeFigureOut">
              <a:rPr lang="en-US" smtClean="0"/>
              <a:t>6/20/2019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150717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922783-9E7F-C645-ABDC-15C069F9024C}" type="datetimeFigureOut">
              <a:rPr lang="en-US" smtClean="0"/>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251770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22783-9E7F-C645-ABDC-15C069F9024C}" type="datetimeFigureOut">
              <a:rPr lang="en-US" smtClean="0"/>
              <a:t>6/20/2019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14322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14400"/>
            <a:ext cx="5898356" cy="3200400"/>
          </a:xfrm>
        </p:spPr>
        <p:txBody>
          <a:bodyPr anchor="b"/>
          <a:lstStyle>
            <a:lvl1pPr>
              <a:defRPr sz="6400"/>
            </a:lvl1pPr>
          </a:lstStyle>
          <a:p>
            <a:r>
              <a:rPr lang="en-US" smtClean="0"/>
              <a:t>Click to edit Master title style</a:t>
            </a:r>
            <a:endParaRPr lang="en-US" dirty="0"/>
          </a:p>
        </p:txBody>
      </p:sp>
      <p:sp>
        <p:nvSpPr>
          <p:cNvPr id="3" name="Content Placeholder 2"/>
          <p:cNvSpPr>
            <a:spLocks noGrp="1"/>
          </p:cNvSpPr>
          <p:nvPr>
            <p:ph idx="1"/>
          </p:nvPr>
        </p:nvSpPr>
        <p:spPr>
          <a:xfrm>
            <a:off x="7774782" y="1974853"/>
            <a:ext cx="92583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59682" y="4114800"/>
            <a:ext cx="5898356"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C6922783-9E7F-C645-ABDC-15C069F9024C}"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232891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14400"/>
            <a:ext cx="5898356" cy="3200400"/>
          </a:xfrm>
        </p:spPr>
        <p:txBody>
          <a:bodyPr anchor="b"/>
          <a:lstStyle>
            <a:lvl1pPr>
              <a:defRPr sz="6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774782" y="1974853"/>
            <a:ext cx="92583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smtClean="0"/>
              <a:t>Click icon to add picture</a:t>
            </a:r>
            <a:endParaRPr lang="en-US" dirty="0"/>
          </a:p>
        </p:txBody>
      </p:sp>
      <p:sp>
        <p:nvSpPr>
          <p:cNvPr id="4" name="Text Placeholder 3"/>
          <p:cNvSpPr>
            <a:spLocks noGrp="1"/>
          </p:cNvSpPr>
          <p:nvPr>
            <p:ph type="body" sz="half" idx="2"/>
          </p:nvPr>
        </p:nvSpPr>
        <p:spPr>
          <a:xfrm>
            <a:off x="1259682" y="4114800"/>
            <a:ext cx="5898356"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C6922783-9E7F-C645-ABDC-15C069F9024C}"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10A8D-5DE0-054C-B737-2AD93922683E}" type="slidenum">
              <a:rPr lang="en-US" smtClean="0"/>
              <a:t>‹#›</a:t>
            </a:fld>
            <a:endParaRPr lang="en-US"/>
          </a:p>
        </p:txBody>
      </p:sp>
    </p:spTree>
    <p:extLst>
      <p:ext uri="{BB962C8B-B14F-4D97-AF65-F5344CB8AC3E}">
        <p14:creationId xmlns:p14="http://schemas.microsoft.com/office/powerpoint/2010/main" val="24871725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730253"/>
            <a:ext cx="15773400" cy="265112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7300" y="3651250"/>
            <a:ext cx="15773400" cy="870267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7300" y="12712703"/>
            <a:ext cx="41148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C6922783-9E7F-C645-ABDC-15C069F9024C}" type="datetimeFigureOut">
              <a:rPr lang="en-US" smtClean="0"/>
              <a:t>6/20/2019</a:t>
            </a:fld>
            <a:endParaRPr lang="en-US"/>
          </a:p>
        </p:txBody>
      </p:sp>
      <p:sp>
        <p:nvSpPr>
          <p:cNvPr id="5" name="Footer Placeholder 4"/>
          <p:cNvSpPr>
            <a:spLocks noGrp="1"/>
          </p:cNvSpPr>
          <p:nvPr>
            <p:ph type="ftr" sz="quarter" idx="3"/>
          </p:nvPr>
        </p:nvSpPr>
        <p:spPr>
          <a:xfrm>
            <a:off x="6057900" y="12712703"/>
            <a:ext cx="61722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12712703"/>
            <a:ext cx="41148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75F10A8D-5DE0-054C-B737-2AD93922683E}" type="slidenum">
              <a:rPr lang="en-US" smtClean="0"/>
              <a:t>‹#›</a:t>
            </a:fld>
            <a:endParaRPr lang="en-US"/>
          </a:p>
        </p:txBody>
      </p:sp>
    </p:spTree>
    <p:extLst>
      <p:ext uri="{BB962C8B-B14F-4D97-AF65-F5344CB8AC3E}">
        <p14:creationId xmlns:p14="http://schemas.microsoft.com/office/powerpoint/2010/main" val="177957892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5227" y="6089664"/>
            <a:ext cx="16575578" cy="1323439"/>
          </a:xfrm>
          <a:prstGeom prst="rect">
            <a:avLst/>
          </a:prstGeom>
          <a:noFill/>
        </p:spPr>
        <p:txBody>
          <a:bodyPr wrap="square" rtlCol="0">
            <a:spAutoFit/>
          </a:bodyPr>
          <a:lstStyle/>
          <a:p>
            <a:r>
              <a:rPr lang="en-US" sz="4400" b="1" dirty="0" smtClean="0">
                <a:latin typeface="Arial" panose="020B0604020202020204" pitchFamily="34" charset="0"/>
                <a:ea typeface="Helvetica" charset="0"/>
                <a:cs typeface="Helvetica" charset="0"/>
              </a:rPr>
              <a:t>RESOLVING Too Big To Fail</a:t>
            </a:r>
            <a:endParaRPr lang="en-US" sz="4400" b="1" dirty="0">
              <a:latin typeface="Arial" panose="020B0604020202020204" pitchFamily="34" charset="0"/>
              <a:ea typeface="Helvetica" charset="0"/>
              <a:cs typeface="Helvetica" charset="0"/>
            </a:endParaRPr>
          </a:p>
          <a:p>
            <a:endParaRPr lang="en-US" sz="3600" b="1" dirty="0">
              <a:latin typeface="Arial" panose="020B0604020202020204" pitchFamily="34" charset="0"/>
              <a:ea typeface="Helvetica" charset="0"/>
              <a:cs typeface="Helvetica" charset="0"/>
            </a:endParaRPr>
          </a:p>
        </p:txBody>
      </p:sp>
      <p:sp>
        <p:nvSpPr>
          <p:cNvPr id="4" name="TextBox 3"/>
          <p:cNvSpPr txBox="1"/>
          <p:nvPr/>
        </p:nvSpPr>
        <p:spPr>
          <a:xfrm>
            <a:off x="935227" y="1032142"/>
            <a:ext cx="16055987" cy="1446550"/>
          </a:xfrm>
          <a:prstGeom prst="rect">
            <a:avLst/>
          </a:prstGeom>
          <a:noFill/>
        </p:spPr>
        <p:txBody>
          <a:bodyPr wrap="square" rtlCol="0">
            <a:spAutoFit/>
          </a:bodyPr>
          <a:lstStyle/>
          <a:p>
            <a:r>
              <a:rPr lang="es-ES" sz="4400" b="1" dirty="0" err="1">
                <a:solidFill>
                  <a:srgbClr val="FF0000"/>
                </a:solidFill>
                <a:latin typeface="Arial" charset="0"/>
                <a:ea typeface="Arial" charset="0"/>
                <a:cs typeface="Arial" charset="0"/>
              </a:rPr>
              <a:t>Sound</a:t>
            </a:r>
            <a:r>
              <a:rPr lang="es-ES" sz="4400" b="1" dirty="0">
                <a:solidFill>
                  <a:srgbClr val="FF0000"/>
                </a:solidFill>
                <a:latin typeface="Arial" charset="0"/>
                <a:ea typeface="Arial" charset="0"/>
                <a:cs typeface="Arial" charset="0"/>
              </a:rPr>
              <a:t> at </a:t>
            </a:r>
            <a:r>
              <a:rPr lang="es-ES" sz="4400" b="1" dirty="0" err="1">
                <a:solidFill>
                  <a:srgbClr val="FF0000"/>
                </a:solidFill>
                <a:latin typeface="Arial" charset="0"/>
                <a:ea typeface="Arial" charset="0"/>
                <a:cs typeface="Arial" charset="0"/>
              </a:rPr>
              <a:t>last</a:t>
            </a:r>
            <a:r>
              <a:rPr lang="es-ES" sz="4400" b="1" dirty="0">
                <a:solidFill>
                  <a:srgbClr val="FF0000"/>
                </a:solidFill>
                <a:latin typeface="Arial" charset="0"/>
                <a:ea typeface="Arial" charset="0"/>
                <a:cs typeface="Arial" charset="0"/>
              </a:rPr>
              <a:t>?</a:t>
            </a:r>
          </a:p>
          <a:p>
            <a:r>
              <a:rPr lang="es-ES" sz="4400" b="1" dirty="0" err="1">
                <a:solidFill>
                  <a:srgbClr val="FF0000"/>
                </a:solidFill>
                <a:latin typeface="Arial" charset="0"/>
                <a:ea typeface="Arial" charset="0"/>
                <a:cs typeface="Arial" charset="0"/>
              </a:rPr>
              <a:t>Assessing</a:t>
            </a:r>
            <a:r>
              <a:rPr lang="es-ES" sz="4400" b="1" dirty="0">
                <a:solidFill>
                  <a:srgbClr val="FF0000"/>
                </a:solidFill>
                <a:latin typeface="Arial" charset="0"/>
                <a:ea typeface="Arial" charset="0"/>
                <a:cs typeface="Arial" charset="0"/>
              </a:rPr>
              <a:t> a </a:t>
            </a:r>
            <a:r>
              <a:rPr lang="es-ES" sz="4400" b="1" dirty="0" err="1">
                <a:solidFill>
                  <a:srgbClr val="FF0000"/>
                </a:solidFill>
                <a:latin typeface="Arial" charset="0"/>
                <a:ea typeface="Arial" charset="0"/>
                <a:cs typeface="Arial" charset="0"/>
              </a:rPr>
              <a:t>decade</a:t>
            </a:r>
            <a:r>
              <a:rPr lang="es-ES" sz="4400" b="1" dirty="0">
                <a:solidFill>
                  <a:srgbClr val="FF0000"/>
                </a:solidFill>
                <a:latin typeface="Arial" charset="0"/>
                <a:ea typeface="Arial" charset="0"/>
                <a:cs typeface="Arial" charset="0"/>
              </a:rPr>
              <a:t> of </a:t>
            </a:r>
            <a:r>
              <a:rPr lang="es-ES" sz="4400" b="1" dirty="0" err="1">
                <a:solidFill>
                  <a:srgbClr val="FF0000"/>
                </a:solidFill>
                <a:latin typeface="Arial" charset="0"/>
                <a:ea typeface="Arial" charset="0"/>
                <a:cs typeface="Arial" charset="0"/>
              </a:rPr>
              <a:t>financial</a:t>
            </a:r>
            <a:r>
              <a:rPr lang="es-ES" sz="4400" b="1" dirty="0">
                <a:solidFill>
                  <a:srgbClr val="FF0000"/>
                </a:solidFill>
                <a:latin typeface="Arial" charset="0"/>
                <a:ea typeface="Arial" charset="0"/>
                <a:cs typeface="Arial" charset="0"/>
              </a:rPr>
              <a:t> </a:t>
            </a:r>
            <a:r>
              <a:rPr lang="es-ES" sz="4400" b="1" dirty="0" err="1">
                <a:solidFill>
                  <a:srgbClr val="FF0000"/>
                </a:solidFill>
                <a:latin typeface="Arial" charset="0"/>
                <a:ea typeface="Arial" charset="0"/>
                <a:cs typeface="Arial" charset="0"/>
              </a:rPr>
              <a:t>regulation</a:t>
            </a:r>
            <a:endParaRPr lang="en-US" sz="4400" b="1"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752662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Resolution and Liquidity Support</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pPr marL="228600" lvl="0" indent="-228600" defTabSz="914400">
              <a:lnSpc>
                <a:spcPct val="90000"/>
              </a:lnSpc>
              <a:spcBef>
                <a:spcPts val="1000"/>
              </a:spcBef>
              <a:buFont typeface="Arial" panose="020B0604020202020204" pitchFamily="34" charset="0"/>
              <a:buChar char="•"/>
            </a:pPr>
            <a:endParaRPr lang="en-US" sz="6000" dirty="0" smtClean="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Bridge </a:t>
            </a:r>
            <a:r>
              <a:rPr lang="en-US" sz="6000" dirty="0">
                <a:solidFill>
                  <a:prstClr val="black"/>
                </a:solidFill>
                <a:uFillTx/>
                <a:latin typeface="Calibri" panose="020F0502020204030204"/>
                <a:ea typeface="+mn-ea"/>
                <a:cs typeface="+mn-cs"/>
              </a:rPr>
              <a:t>financing (DIP financing) </a:t>
            </a: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Proscribe </a:t>
            </a:r>
            <a:r>
              <a:rPr lang="en-US" sz="6000" dirty="0">
                <a:solidFill>
                  <a:prstClr val="black"/>
                </a:solidFill>
                <a:uFillTx/>
                <a:latin typeface="Calibri" panose="020F0502020204030204"/>
                <a:ea typeface="+mn-ea"/>
                <a:cs typeface="+mn-cs"/>
              </a:rPr>
              <a:t>public liquidity provision?</a:t>
            </a: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Conditional </a:t>
            </a:r>
            <a:r>
              <a:rPr lang="en-US" sz="6000" dirty="0">
                <a:solidFill>
                  <a:prstClr val="black"/>
                </a:solidFill>
                <a:uFillTx/>
                <a:latin typeface="Calibri" panose="020F0502020204030204"/>
                <a:ea typeface="+mn-ea"/>
                <a:cs typeface="+mn-cs"/>
              </a:rPr>
              <a:t>Public liquidity</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3491666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Taking Stock</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pPr marL="228600" lvl="0" indent="-228600" defTabSz="914400">
              <a:lnSpc>
                <a:spcPct val="90000"/>
              </a:lnSpc>
              <a:spcBef>
                <a:spcPts val="1000"/>
              </a:spcBef>
              <a:buFont typeface="Arial" panose="020B0604020202020204" pitchFamily="34" charset="0"/>
              <a:buChar char="•"/>
            </a:pPr>
            <a:endParaRPr lang="en-US" sz="6000" dirty="0" smtClean="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SIBs </a:t>
            </a:r>
            <a:r>
              <a:rPr lang="en-US" sz="6000" dirty="0">
                <a:solidFill>
                  <a:prstClr val="black"/>
                </a:solidFill>
                <a:uFillTx/>
                <a:latin typeface="Calibri" panose="020F0502020204030204"/>
                <a:ea typeface="+mn-ea"/>
                <a:cs typeface="+mn-cs"/>
              </a:rPr>
              <a:t>have never been more prepared</a:t>
            </a: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Will </a:t>
            </a:r>
            <a:r>
              <a:rPr lang="en-US" sz="6000" dirty="0">
                <a:solidFill>
                  <a:prstClr val="black"/>
                </a:solidFill>
                <a:uFillTx/>
                <a:latin typeface="Calibri" panose="020F0502020204030204"/>
                <a:ea typeface="+mn-ea"/>
                <a:cs typeface="+mn-cs"/>
              </a:rPr>
              <a:t>it work as intended?</a:t>
            </a: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Are </a:t>
            </a:r>
            <a:r>
              <a:rPr lang="en-US" sz="6000" dirty="0">
                <a:solidFill>
                  <a:prstClr val="black"/>
                </a:solidFill>
                <a:uFillTx/>
                <a:latin typeface="Calibri" panose="020F0502020204030204"/>
                <a:ea typeface="+mn-ea"/>
                <a:cs typeface="+mn-cs"/>
              </a:rPr>
              <a:t>there any gaps?</a:t>
            </a:r>
          </a:p>
          <a:p>
            <a:endParaRPr lang="en-US" sz="4000" dirty="0"/>
          </a:p>
        </p:txBody>
      </p:sp>
    </p:spTree>
    <p:extLst>
      <p:ext uri="{BB962C8B-B14F-4D97-AF65-F5344CB8AC3E}">
        <p14:creationId xmlns:p14="http://schemas.microsoft.com/office/powerpoint/2010/main" val="1129352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Taking </a:t>
            </a:r>
            <a:r>
              <a:rPr lang="en-US" sz="4800" dirty="0" smtClean="0"/>
              <a:t>Stock 2</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pPr marL="228600" lvl="0" indent="-228600" defTabSz="914400">
              <a:lnSpc>
                <a:spcPct val="90000"/>
              </a:lnSpc>
              <a:spcBef>
                <a:spcPts val="1000"/>
              </a:spcBef>
              <a:buFont typeface="Arial" panose="020B0604020202020204" pitchFamily="34" charset="0"/>
              <a:buChar char="•"/>
            </a:pPr>
            <a:endParaRPr lang="en-US" sz="6000" dirty="0" smtClean="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SIBs business model is fundamentally changed</a:t>
            </a: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SIBs are set up never to fail</a:t>
            </a: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endParaRPr lang="en-US" sz="6000" dirty="0">
              <a:solidFill>
                <a:prstClr val="black"/>
              </a:solidFill>
              <a:uFillTx/>
              <a:latin typeface="Calibri" panose="020F0502020204030204"/>
              <a:ea typeface="+mn-ea"/>
              <a:cs typeface="+mn-cs"/>
            </a:endParaRPr>
          </a:p>
          <a:p>
            <a:pPr marL="228600" lvl="0" indent="-228600" defTabSz="914400">
              <a:lnSpc>
                <a:spcPct val="90000"/>
              </a:lnSpc>
              <a:spcBef>
                <a:spcPts val="1000"/>
              </a:spcBef>
              <a:buFont typeface="Arial" panose="020B0604020202020204" pitchFamily="34" charset="0"/>
              <a:buChar char="•"/>
            </a:pPr>
            <a:r>
              <a:rPr lang="en-US" sz="6000" dirty="0" smtClean="0">
                <a:solidFill>
                  <a:prstClr val="black"/>
                </a:solidFill>
                <a:uFillTx/>
                <a:latin typeface="Calibri" panose="020F0502020204030204"/>
                <a:ea typeface="+mn-ea"/>
                <a:cs typeface="+mn-cs"/>
              </a:rPr>
              <a:t> Greater pressure on SIB executives, </a:t>
            </a:r>
            <a:r>
              <a:rPr lang="en-US" sz="6000" dirty="0" err="1" smtClean="0">
                <a:solidFill>
                  <a:prstClr val="black"/>
                </a:solidFill>
                <a:uFillTx/>
                <a:latin typeface="Calibri" panose="020F0502020204030204"/>
                <a:ea typeface="+mn-ea"/>
                <a:cs typeface="+mn-cs"/>
              </a:rPr>
              <a:t>BoDs</a:t>
            </a:r>
            <a:r>
              <a:rPr lang="en-US" sz="6000" dirty="0" smtClean="0">
                <a:solidFill>
                  <a:prstClr val="black"/>
                </a:solidFill>
                <a:uFillTx/>
                <a:latin typeface="Calibri" panose="020F0502020204030204"/>
                <a:ea typeface="+mn-ea"/>
                <a:cs typeface="+mn-cs"/>
              </a:rPr>
              <a:t> &amp; supervisors to intervene in a timely way and avoid a build-up of losses </a:t>
            </a:r>
            <a:endParaRPr lang="en-US" sz="6000" dirty="0">
              <a:solidFill>
                <a:prstClr val="black"/>
              </a:solidFill>
              <a:uFillTx/>
              <a:latin typeface="Calibri" panose="020F0502020204030204"/>
              <a:ea typeface="+mn-ea"/>
              <a:cs typeface="+mn-cs"/>
            </a:endParaRPr>
          </a:p>
          <a:p>
            <a:endParaRPr lang="en-US" sz="4000" dirty="0"/>
          </a:p>
        </p:txBody>
      </p:sp>
    </p:spTree>
    <p:extLst>
      <p:ext uri="{BB962C8B-B14F-4D97-AF65-F5344CB8AC3E}">
        <p14:creationId xmlns:p14="http://schemas.microsoft.com/office/powerpoint/2010/main" val="3327320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5227" y="5923409"/>
            <a:ext cx="16575578" cy="2369880"/>
          </a:xfrm>
          <a:prstGeom prst="rect">
            <a:avLst/>
          </a:prstGeom>
          <a:noFill/>
        </p:spPr>
        <p:txBody>
          <a:bodyPr wrap="square" rtlCol="0">
            <a:spAutoFit/>
          </a:bodyPr>
          <a:lstStyle/>
          <a:p>
            <a:r>
              <a:rPr lang="en-US" sz="4400" b="1" dirty="0" smtClean="0">
                <a:latin typeface="Arial" panose="020B0604020202020204" pitchFamily="34" charset="0"/>
                <a:ea typeface="Helvetica" charset="0"/>
                <a:cs typeface="Helvetica" charset="0"/>
              </a:rPr>
              <a:t>AN EXPANDED </a:t>
            </a:r>
            <a:r>
              <a:rPr lang="en-US" sz="4400" b="1" dirty="0">
                <a:latin typeface="Arial" panose="020B0604020202020204" pitchFamily="34" charset="0"/>
                <a:ea typeface="Helvetica" charset="0"/>
                <a:cs typeface="Helvetica" charset="0"/>
              </a:rPr>
              <a:t>ROLE </a:t>
            </a:r>
            <a:r>
              <a:rPr lang="en-US" sz="4400" b="1" dirty="0" smtClean="0">
                <a:latin typeface="Arial" panose="020B0604020202020204" pitchFamily="34" charset="0"/>
                <a:ea typeface="Helvetica" charset="0"/>
                <a:cs typeface="Helvetica" charset="0"/>
              </a:rPr>
              <a:t>FOR </a:t>
            </a:r>
            <a:r>
              <a:rPr lang="en-US" sz="4400" b="1" dirty="0">
                <a:latin typeface="Arial" panose="020B0604020202020204" pitchFamily="34" charset="0"/>
                <a:ea typeface="Helvetica" charset="0"/>
                <a:cs typeface="Helvetica" charset="0"/>
              </a:rPr>
              <a:t>CENTRAL BANKS</a:t>
            </a:r>
          </a:p>
          <a:p>
            <a:endParaRPr lang="en-US" sz="4000" b="1" dirty="0">
              <a:latin typeface="Arial" panose="020B0604020202020204" pitchFamily="34" charset="0"/>
              <a:ea typeface="Helvetica" charset="0"/>
              <a:cs typeface="Helvetica" charset="0"/>
            </a:endParaRPr>
          </a:p>
          <a:p>
            <a:endParaRPr lang="en-US" sz="2000" dirty="0">
              <a:latin typeface="Arial" panose="020B0604020202020204" pitchFamily="34" charset="0"/>
              <a:ea typeface="Helvetica" charset="0"/>
              <a:cs typeface="Helvetica" charset="0"/>
            </a:endParaRPr>
          </a:p>
          <a:p>
            <a:endParaRPr lang="en-US" sz="4400" dirty="0">
              <a:latin typeface="Arial" panose="020B0604020202020204" pitchFamily="34" charset="0"/>
              <a:ea typeface="Helvetica" charset="0"/>
              <a:cs typeface="Helvetica" charset="0"/>
            </a:endParaRPr>
          </a:p>
        </p:txBody>
      </p:sp>
      <p:sp>
        <p:nvSpPr>
          <p:cNvPr id="4" name="TextBox 3"/>
          <p:cNvSpPr txBox="1"/>
          <p:nvPr/>
        </p:nvSpPr>
        <p:spPr>
          <a:xfrm>
            <a:off x="935227" y="1032142"/>
            <a:ext cx="16055987" cy="1446550"/>
          </a:xfrm>
          <a:prstGeom prst="rect">
            <a:avLst/>
          </a:prstGeom>
          <a:noFill/>
        </p:spPr>
        <p:txBody>
          <a:bodyPr wrap="square" rtlCol="0">
            <a:spAutoFit/>
          </a:bodyPr>
          <a:lstStyle/>
          <a:p>
            <a:r>
              <a:rPr lang="es-ES" sz="4400" b="1" dirty="0" err="1">
                <a:solidFill>
                  <a:srgbClr val="FF0000"/>
                </a:solidFill>
                <a:latin typeface="Arial" charset="0"/>
                <a:ea typeface="Arial" charset="0"/>
                <a:cs typeface="Arial" charset="0"/>
              </a:rPr>
              <a:t>Sound</a:t>
            </a:r>
            <a:r>
              <a:rPr lang="es-ES" sz="4400" b="1" dirty="0">
                <a:solidFill>
                  <a:srgbClr val="FF0000"/>
                </a:solidFill>
                <a:latin typeface="Arial" charset="0"/>
                <a:ea typeface="Arial" charset="0"/>
                <a:cs typeface="Arial" charset="0"/>
              </a:rPr>
              <a:t> at </a:t>
            </a:r>
            <a:r>
              <a:rPr lang="es-ES" sz="4400" b="1" dirty="0" err="1">
                <a:solidFill>
                  <a:srgbClr val="FF0000"/>
                </a:solidFill>
                <a:latin typeface="Arial" charset="0"/>
                <a:ea typeface="Arial" charset="0"/>
                <a:cs typeface="Arial" charset="0"/>
              </a:rPr>
              <a:t>last</a:t>
            </a:r>
            <a:r>
              <a:rPr lang="es-ES" sz="4400" b="1" dirty="0">
                <a:solidFill>
                  <a:srgbClr val="FF0000"/>
                </a:solidFill>
                <a:latin typeface="Arial" charset="0"/>
                <a:ea typeface="Arial" charset="0"/>
                <a:cs typeface="Arial" charset="0"/>
              </a:rPr>
              <a:t>?</a:t>
            </a:r>
          </a:p>
          <a:p>
            <a:r>
              <a:rPr lang="es-ES" sz="4400" b="1" dirty="0" err="1">
                <a:solidFill>
                  <a:srgbClr val="FF0000"/>
                </a:solidFill>
                <a:latin typeface="Arial" charset="0"/>
                <a:ea typeface="Arial" charset="0"/>
                <a:cs typeface="Arial" charset="0"/>
              </a:rPr>
              <a:t>Assessing</a:t>
            </a:r>
            <a:r>
              <a:rPr lang="es-ES" sz="4400" b="1" dirty="0">
                <a:solidFill>
                  <a:srgbClr val="FF0000"/>
                </a:solidFill>
                <a:latin typeface="Arial" charset="0"/>
                <a:ea typeface="Arial" charset="0"/>
                <a:cs typeface="Arial" charset="0"/>
              </a:rPr>
              <a:t> a </a:t>
            </a:r>
            <a:r>
              <a:rPr lang="es-ES" sz="4400" b="1" dirty="0" err="1">
                <a:solidFill>
                  <a:srgbClr val="FF0000"/>
                </a:solidFill>
                <a:latin typeface="Arial" charset="0"/>
                <a:ea typeface="Arial" charset="0"/>
                <a:cs typeface="Arial" charset="0"/>
              </a:rPr>
              <a:t>decade</a:t>
            </a:r>
            <a:r>
              <a:rPr lang="es-ES" sz="4400" b="1" dirty="0">
                <a:solidFill>
                  <a:srgbClr val="FF0000"/>
                </a:solidFill>
                <a:latin typeface="Arial" charset="0"/>
                <a:ea typeface="Arial" charset="0"/>
                <a:cs typeface="Arial" charset="0"/>
              </a:rPr>
              <a:t> of </a:t>
            </a:r>
            <a:r>
              <a:rPr lang="es-ES" sz="4400" b="1" dirty="0" err="1">
                <a:solidFill>
                  <a:srgbClr val="FF0000"/>
                </a:solidFill>
                <a:latin typeface="Arial" charset="0"/>
                <a:ea typeface="Arial" charset="0"/>
                <a:cs typeface="Arial" charset="0"/>
              </a:rPr>
              <a:t>financial</a:t>
            </a:r>
            <a:r>
              <a:rPr lang="es-ES" sz="4400" b="1" dirty="0">
                <a:solidFill>
                  <a:srgbClr val="FF0000"/>
                </a:solidFill>
                <a:latin typeface="Arial" charset="0"/>
                <a:ea typeface="Arial" charset="0"/>
                <a:cs typeface="Arial" charset="0"/>
              </a:rPr>
              <a:t> </a:t>
            </a:r>
            <a:r>
              <a:rPr lang="es-ES" sz="4400" b="1" dirty="0" err="1">
                <a:solidFill>
                  <a:srgbClr val="FF0000"/>
                </a:solidFill>
                <a:latin typeface="Arial" charset="0"/>
                <a:ea typeface="Arial" charset="0"/>
                <a:cs typeface="Arial" charset="0"/>
              </a:rPr>
              <a:t>regulation</a:t>
            </a:r>
            <a:endParaRPr lang="en-US" sz="4400" b="1"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3487072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smtClean="0"/>
              <a:t>Central banks </a:t>
            </a:r>
            <a:r>
              <a:rPr lang="en-US" sz="4800" dirty="0"/>
              <a:t>in </a:t>
            </a:r>
            <a:r>
              <a:rPr lang="en-US" sz="4800" dirty="0" smtClean="0"/>
              <a:t>the </a:t>
            </a:r>
            <a:r>
              <a:rPr lang="en-US" sz="4800" dirty="0"/>
              <a:t>crisis </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endParaRPr lang="en-US" sz="4000" dirty="0"/>
          </a:p>
          <a:p>
            <a:pPr marL="771525" indent="-771525">
              <a:buFont typeface="+mj-lt"/>
              <a:buAutoNum type="arabicPeriod"/>
            </a:pPr>
            <a:r>
              <a:rPr lang="en-US" sz="4000" dirty="0"/>
              <a:t>Monetary policy at the Zero Lower Bound (ZLB</a:t>
            </a:r>
            <a:r>
              <a:rPr lang="en-US" sz="4000" dirty="0" smtClean="0"/>
              <a:t>)</a:t>
            </a:r>
            <a:br>
              <a:rPr lang="en-US" sz="4000" dirty="0" smtClean="0"/>
            </a:br>
            <a:endParaRPr lang="en-US" sz="4000" dirty="0"/>
          </a:p>
          <a:p>
            <a:pPr marL="771525" indent="-771525">
              <a:buFont typeface="+mj-lt"/>
              <a:buAutoNum type="arabicPeriod"/>
            </a:pPr>
            <a:r>
              <a:rPr lang="en-US" sz="4000" dirty="0"/>
              <a:t>Lender of Last Resort (LOLR) support at unprecedented </a:t>
            </a:r>
            <a:r>
              <a:rPr lang="en-US" sz="4000" dirty="0" smtClean="0"/>
              <a:t>levels</a:t>
            </a:r>
            <a:br>
              <a:rPr lang="en-US" sz="4000" dirty="0" smtClean="0"/>
            </a:br>
            <a:endParaRPr lang="en-US" sz="4000" dirty="0"/>
          </a:p>
          <a:p>
            <a:pPr marL="771525" indent="-771525">
              <a:buFont typeface="+mj-lt"/>
              <a:buAutoNum type="arabicPeriod"/>
            </a:pPr>
            <a:r>
              <a:rPr lang="en-US" sz="4000" dirty="0" smtClean="0"/>
              <a:t>A new focus on the financial </a:t>
            </a:r>
            <a:r>
              <a:rPr lang="en-US" sz="4000" dirty="0"/>
              <a:t>stability component of </a:t>
            </a:r>
            <a:r>
              <a:rPr lang="en-US" sz="4000" dirty="0" smtClean="0"/>
              <a:t>Central banks’ mandate </a:t>
            </a:r>
            <a:r>
              <a:rPr lang="en-US" sz="4000" dirty="0"/>
              <a:t>in light of systemic </a:t>
            </a:r>
            <a:r>
              <a:rPr lang="en-US" sz="4000" dirty="0" smtClean="0"/>
              <a:t>risk</a:t>
            </a:r>
            <a:br>
              <a:rPr lang="en-US" sz="4000" dirty="0" smtClean="0"/>
            </a:br>
            <a:endParaRPr lang="en-US" sz="4000" dirty="0"/>
          </a:p>
          <a:p>
            <a:r>
              <a:rPr lang="en-US" sz="4000" dirty="0"/>
              <a:t> </a:t>
            </a:r>
            <a:r>
              <a:rPr lang="en-US" sz="4000" i="1" dirty="0" smtClean="0"/>
              <a:t>MESSAGE: </a:t>
            </a:r>
          </a:p>
          <a:p>
            <a:r>
              <a:rPr lang="en-US" sz="4000" i="1" dirty="0"/>
              <a:t>	</a:t>
            </a:r>
            <a:r>
              <a:rPr lang="en-US" sz="4000" i="1" dirty="0" smtClean="0"/>
              <a:t>Bigger role for Central </a:t>
            </a:r>
            <a:r>
              <a:rPr lang="en-US" sz="4000" i="1" dirty="0"/>
              <a:t>B</a:t>
            </a:r>
            <a:r>
              <a:rPr lang="en-US" sz="4000" i="1" dirty="0" smtClean="0"/>
              <a:t>anks demanding an update in their 	independence status. </a:t>
            </a:r>
            <a:r>
              <a:rPr lang="en-US" sz="4000" i="1" dirty="0" smtClean="0">
                <a:solidFill>
                  <a:srgbClr val="FF0000"/>
                </a:solidFill>
              </a:rPr>
              <a:t>Not less of it</a:t>
            </a:r>
          </a:p>
          <a:p>
            <a:pPr marL="571500" indent="-571500">
              <a:buFontTx/>
              <a:buChar char="-"/>
            </a:pPr>
            <a:r>
              <a:rPr lang="en-US" sz="4000" i="1" dirty="0" smtClean="0"/>
              <a:t>But adapted to a more visible, active role</a:t>
            </a:r>
          </a:p>
          <a:p>
            <a:pPr marL="571500" indent="-571500">
              <a:buFontTx/>
              <a:buChar char="-"/>
            </a:pPr>
            <a:r>
              <a:rPr lang="en-US" sz="4000" i="1" dirty="0" smtClean="0"/>
              <a:t>Including new missions where coordination and cooperation with other authorities and political validation may be required</a:t>
            </a:r>
          </a:p>
          <a:p>
            <a:pPr marL="571500" indent="-571500">
              <a:buFontTx/>
              <a:buChar char="-"/>
            </a:pPr>
            <a:r>
              <a:rPr lang="en-US" sz="4000" i="1" dirty="0" smtClean="0">
                <a:solidFill>
                  <a:srgbClr val="FF0000"/>
                </a:solidFill>
              </a:rPr>
              <a:t>Central Bank independence 2.0</a:t>
            </a:r>
            <a:endParaRPr lang="en-US" sz="4000" i="1" dirty="0">
              <a:solidFill>
                <a:srgbClr val="FF0000"/>
              </a:solidFill>
            </a:endParaRPr>
          </a:p>
        </p:txBody>
      </p:sp>
    </p:spTree>
    <p:extLst>
      <p:ext uri="{BB962C8B-B14F-4D97-AF65-F5344CB8AC3E}">
        <p14:creationId xmlns:p14="http://schemas.microsoft.com/office/powerpoint/2010/main" val="856684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Paul Tucker (2018)</a:t>
            </a:r>
            <a:endParaRPr lang="en-US" dirty="0"/>
          </a:p>
        </p:txBody>
      </p:sp>
      <p:sp>
        <p:nvSpPr>
          <p:cNvPr id="3" name="Espace réservé du contenu 2"/>
          <p:cNvSpPr>
            <a:spLocks noGrp="1"/>
          </p:cNvSpPr>
          <p:nvPr>
            <p:ph idx="1"/>
          </p:nvPr>
        </p:nvSpPr>
        <p:spPr/>
        <p:txBody>
          <a:bodyPr/>
          <a:lstStyle/>
          <a:p>
            <a:pPr marL="0" indent="0">
              <a:buNone/>
            </a:pPr>
            <a:r>
              <a:rPr lang="en-US" i="1" dirty="0" smtClean="0"/>
              <a:t>“</a:t>
            </a:r>
            <a:r>
              <a:rPr lang="en-US" i="1" dirty="0" smtClean="0">
                <a:solidFill>
                  <a:schemeClr val="accent6">
                    <a:lumMod val="75000"/>
                  </a:schemeClr>
                </a:solidFill>
              </a:rPr>
              <a:t>In </a:t>
            </a:r>
            <a:r>
              <a:rPr lang="en-US" i="1" dirty="0">
                <a:solidFill>
                  <a:schemeClr val="accent6">
                    <a:lumMod val="75000"/>
                  </a:schemeClr>
                </a:solidFill>
              </a:rPr>
              <a:t>todays’ democracies the only way to combine effectiveness with legitimacy is</a:t>
            </a:r>
            <a:r>
              <a:rPr lang="en-US" i="1" dirty="0"/>
              <a:t> </a:t>
            </a:r>
            <a:r>
              <a:rPr lang="en-US" i="1" dirty="0">
                <a:solidFill>
                  <a:srgbClr val="FF0000"/>
                </a:solidFill>
              </a:rPr>
              <a:t>transparency around the rules of the game</a:t>
            </a:r>
            <a:r>
              <a:rPr lang="en-US" i="1" dirty="0"/>
              <a:t>. </a:t>
            </a:r>
            <a:r>
              <a:rPr lang="en-US" i="1" dirty="0">
                <a:solidFill>
                  <a:schemeClr val="accent6">
                    <a:lumMod val="75000"/>
                  </a:schemeClr>
                </a:solidFill>
              </a:rPr>
              <a:t>.. If credible commitment and operating as an emergency institution can be reconciled in principle, getting from ‘in principle’ to ‘in practice’ requires public deliberation and debate, so that the requisite degree of comprehension and support is </a:t>
            </a:r>
            <a:r>
              <a:rPr lang="en-US" i="1" dirty="0" smtClean="0">
                <a:solidFill>
                  <a:schemeClr val="accent6">
                    <a:lumMod val="75000"/>
                  </a:schemeClr>
                </a:solidFill>
              </a:rPr>
              <a:t>established</a:t>
            </a:r>
            <a:r>
              <a:rPr lang="en-US" i="1" dirty="0" smtClean="0"/>
              <a:t>”</a:t>
            </a:r>
            <a:endParaRPr lang="en-US" dirty="0"/>
          </a:p>
        </p:txBody>
      </p:sp>
    </p:spTree>
    <p:extLst>
      <p:ext uri="{BB962C8B-B14F-4D97-AF65-F5344CB8AC3E}">
        <p14:creationId xmlns:p14="http://schemas.microsoft.com/office/powerpoint/2010/main" val="3736041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fontScale="25000" lnSpcReduction="20000"/>
          </a:bodyPr>
          <a:lstStyle/>
          <a:p>
            <a:pPr marL="0" lvl="2" indent="0" defTabSz="685800">
              <a:lnSpc>
                <a:spcPts val="5700"/>
              </a:lnSpc>
              <a:spcBef>
                <a:spcPct val="0"/>
              </a:spcBef>
              <a:buNone/>
            </a:pPr>
            <a:r>
              <a:rPr lang="en-US" sz="19200" dirty="0" smtClean="0">
                <a:solidFill>
                  <a:srgbClr val="FF0000"/>
                </a:solidFill>
                <a:latin typeface="Arial" charset="0"/>
                <a:ea typeface="Arial" charset="0"/>
                <a:cs typeface="Arial" charset="0"/>
              </a:rPr>
              <a:t>1. The problem of the policy mix at the ZLB</a:t>
            </a:r>
            <a:r>
              <a:rPr lang="en-US" sz="3200" dirty="0">
                <a:solidFill>
                  <a:srgbClr val="FF0000"/>
                </a:solidFill>
                <a:latin typeface="Arial" charset="0"/>
                <a:ea typeface="Arial" charset="0"/>
                <a:cs typeface="Arial" charset="0"/>
              </a:rPr>
              <a:t/>
            </a:r>
            <a:br>
              <a:rPr lang="en-US" sz="3200" dirty="0">
                <a:solidFill>
                  <a:srgbClr val="FF0000"/>
                </a:solidFill>
                <a:latin typeface="Arial" charset="0"/>
                <a:ea typeface="Arial" charset="0"/>
                <a:cs typeface="Arial" charset="0"/>
              </a:rPr>
            </a:br>
            <a:endParaRPr lang="en-US" sz="3200" dirty="0">
              <a:solidFill>
                <a:srgbClr val="FF0000"/>
              </a:solidFill>
              <a:latin typeface="Arial" charset="0"/>
              <a:ea typeface="Arial" charset="0"/>
              <a:cs typeface="Arial" charset="0"/>
            </a:endParaRPr>
          </a:p>
          <a:p>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pPr marL="571500" indent="-571500">
              <a:buFont typeface="Arial" charset="0"/>
              <a:buChar char="•"/>
            </a:pPr>
            <a:r>
              <a:rPr lang="en-US" sz="4000" dirty="0" smtClean="0"/>
              <a:t>We review the experience at the ZLB with an eye on the possibility that it gives us a taste of the future</a:t>
            </a:r>
            <a:br>
              <a:rPr lang="en-US" sz="4000" dirty="0" smtClean="0"/>
            </a:br>
            <a:endParaRPr lang="en-US" sz="4000" dirty="0"/>
          </a:p>
          <a:p>
            <a:pPr marL="571500" indent="-571500">
              <a:buFont typeface="Arial" charset="0"/>
              <a:buChar char="•"/>
            </a:pPr>
            <a:r>
              <a:rPr lang="en-US" sz="4000" i="1" dirty="0" smtClean="0"/>
              <a:t>Conclude that going forward there is a need to adapt </a:t>
            </a:r>
            <a:r>
              <a:rPr lang="en-US" sz="4000" i="1" dirty="0"/>
              <a:t>central banks’ status to </a:t>
            </a:r>
            <a:r>
              <a:rPr lang="en-US" sz="4000" b="1" i="1" dirty="0" smtClean="0"/>
              <a:t>facilitate</a:t>
            </a:r>
            <a:r>
              <a:rPr lang="en-US" sz="4000" i="1" dirty="0" smtClean="0"/>
              <a:t> </a:t>
            </a:r>
            <a:r>
              <a:rPr lang="en-US" sz="4000" b="1" i="1" dirty="0" smtClean="0"/>
              <a:t>policy </a:t>
            </a:r>
            <a:r>
              <a:rPr lang="en-US" sz="4000" b="1" i="1" dirty="0"/>
              <a:t>coordination at the ZLB</a:t>
            </a:r>
            <a:r>
              <a:rPr lang="en-US" sz="4000" i="1" dirty="0" smtClean="0"/>
              <a:t>!</a:t>
            </a:r>
            <a:r>
              <a:rPr lang="en-US" sz="4000" i="1" dirty="0"/>
              <a:t/>
            </a:r>
            <a:br>
              <a:rPr lang="en-US" sz="4000" i="1" dirty="0"/>
            </a:br>
            <a:endParaRPr lang="en-US" sz="4000" i="1" dirty="0" smtClean="0"/>
          </a:p>
          <a:p>
            <a:pPr marL="571500" indent="-571500">
              <a:buFont typeface="Arial" charset="0"/>
              <a:buChar char="•"/>
            </a:pPr>
            <a:r>
              <a:rPr lang="en-US" sz="4000" dirty="0">
                <a:solidFill>
                  <a:srgbClr val="FF0000"/>
                </a:solidFill>
              </a:rPr>
              <a:t>P</a:t>
            </a:r>
            <a:r>
              <a:rPr lang="en-US" sz="4000" dirty="0" smtClean="0">
                <a:solidFill>
                  <a:srgbClr val="FF0000"/>
                </a:solidFill>
              </a:rPr>
              <a:t>roposal</a:t>
            </a:r>
            <a:r>
              <a:rPr lang="en-US" sz="4000" dirty="0" smtClean="0"/>
              <a:t>: Reaching </a:t>
            </a:r>
            <a:r>
              <a:rPr lang="en-US" sz="4000" dirty="0"/>
              <a:t>and leaving the ZLB should define </a:t>
            </a:r>
            <a:r>
              <a:rPr lang="en-US" sz="4000" b="1" dirty="0"/>
              <a:t>a special regime </a:t>
            </a:r>
            <a:r>
              <a:rPr lang="en-US" sz="4000" dirty="0"/>
              <a:t>where open discussions between the government and the Central Bank </a:t>
            </a:r>
            <a:r>
              <a:rPr lang="en-US" sz="4000" dirty="0" smtClean="0"/>
              <a:t>(in </a:t>
            </a:r>
            <a:r>
              <a:rPr lang="en-US" sz="4000" dirty="0"/>
              <a:t>view of coordinating </a:t>
            </a:r>
            <a:r>
              <a:rPr lang="en-US" sz="4000" dirty="0" smtClean="0"/>
              <a:t>policies) </a:t>
            </a:r>
            <a:r>
              <a:rPr lang="en-US" sz="4000" dirty="0"/>
              <a:t>are encouraged and institutionalized, i.e., </a:t>
            </a:r>
            <a:r>
              <a:rPr lang="en-US" sz="4000" b="1" dirty="0"/>
              <a:t>rethink the practice of independence at the ZLB</a:t>
            </a:r>
          </a:p>
          <a:p>
            <a:pPr marL="571500" indent="-571500">
              <a:buFont typeface="Arial" charset="0"/>
              <a:buChar char="•"/>
            </a:pPr>
            <a:endParaRPr lang="en-US" sz="4000" i="1" dirty="0" smtClean="0"/>
          </a:p>
        </p:txBody>
      </p:sp>
    </p:spTree>
    <p:extLst>
      <p:ext uri="{BB962C8B-B14F-4D97-AF65-F5344CB8AC3E}">
        <p14:creationId xmlns:p14="http://schemas.microsoft.com/office/powerpoint/2010/main" val="1955655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2. LOLR</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pPr marL="571500" indent="-571500">
              <a:buFont typeface="Arial" charset="0"/>
              <a:buChar char="•"/>
            </a:pPr>
            <a:r>
              <a:rPr lang="en-US" sz="4000" dirty="0" smtClean="0"/>
              <a:t>Never </a:t>
            </a:r>
            <a:r>
              <a:rPr lang="en-US" sz="4000" dirty="0"/>
              <a:t>before </a:t>
            </a:r>
            <a:r>
              <a:rPr lang="en-US" sz="4000" dirty="0" smtClean="0"/>
              <a:t>practiced on </a:t>
            </a:r>
            <a:r>
              <a:rPr lang="en-US" sz="4000" dirty="0"/>
              <a:t>this </a:t>
            </a:r>
            <a:r>
              <a:rPr lang="en-US" sz="4000" dirty="0" smtClean="0"/>
              <a:t>scale</a:t>
            </a:r>
            <a:br>
              <a:rPr lang="en-US" sz="4000" dirty="0" smtClean="0"/>
            </a:br>
            <a:endParaRPr lang="en-US" sz="4000" dirty="0" smtClean="0"/>
          </a:p>
          <a:p>
            <a:pPr marL="571500" indent="-571500">
              <a:buFont typeface="Arial" charset="0"/>
              <a:buChar char="•"/>
            </a:pPr>
            <a:r>
              <a:rPr lang="en-US" sz="4000" dirty="0" smtClean="0"/>
              <a:t>Surprise, awe and backlash. Negative reactions, the outcome of opacity, itself the consequence of constructive </a:t>
            </a:r>
            <a:r>
              <a:rPr lang="en-US" sz="4000" dirty="0"/>
              <a:t>ambiguity </a:t>
            </a:r>
            <a:br>
              <a:rPr lang="en-US" sz="4000" dirty="0"/>
            </a:br>
            <a:endParaRPr lang="en-US" sz="4000" dirty="0"/>
          </a:p>
          <a:p>
            <a:pPr marL="571500" indent="-571500">
              <a:buFont typeface="Arial" charset="0"/>
              <a:buChar char="•"/>
            </a:pPr>
            <a:r>
              <a:rPr lang="en-US" sz="4000" b="1" i="1" dirty="0" smtClean="0"/>
              <a:t>Need to strengthen </a:t>
            </a:r>
            <a:r>
              <a:rPr lang="en-US" sz="4000" b="1" i="1" dirty="0"/>
              <a:t>the democratic acceptability of delegating such powers to unelected officials </a:t>
            </a:r>
            <a:r>
              <a:rPr lang="en-US" sz="4000" dirty="0" smtClean="0"/>
              <a:t/>
            </a:r>
            <a:br>
              <a:rPr lang="en-US" sz="4000" dirty="0" smtClean="0"/>
            </a:br>
            <a:endParaRPr lang="en-US" sz="4000" dirty="0"/>
          </a:p>
          <a:p>
            <a:pPr marL="742950" indent="-742950">
              <a:buFont typeface="+mj-lt"/>
              <a:buAutoNum type="arabicPeriod"/>
            </a:pPr>
            <a:r>
              <a:rPr lang="en-US" sz="4000" b="1" dirty="0" smtClean="0"/>
              <a:t>Abandon ambiguity</a:t>
            </a:r>
            <a:r>
              <a:rPr lang="en-US" sz="4000" dirty="0" smtClean="0"/>
              <a:t>: clarifying </a:t>
            </a:r>
            <a:r>
              <a:rPr lang="en-US" sz="4000" dirty="0"/>
              <a:t>the mandate </a:t>
            </a:r>
            <a:r>
              <a:rPr lang="en-US" sz="4000" dirty="0" smtClean="0"/>
              <a:t>and making </a:t>
            </a:r>
            <a:r>
              <a:rPr lang="en-US" sz="4000" dirty="0"/>
              <a:t>precise the range and scope of </a:t>
            </a:r>
            <a:r>
              <a:rPr lang="en-US" sz="4000" dirty="0" smtClean="0"/>
              <a:t>potential interventions </a:t>
            </a:r>
            <a:r>
              <a:rPr lang="en-US" sz="4000" dirty="0"/>
              <a:t>of the LOLR </a:t>
            </a:r>
          </a:p>
          <a:p>
            <a:pPr lvl="1"/>
            <a:r>
              <a:rPr lang="en-US" sz="4000" dirty="0" smtClean="0">
                <a:latin typeface="Arial" charset="0"/>
                <a:ea typeface="Arial" charset="0"/>
                <a:cs typeface="Arial" charset="0"/>
              </a:rPr>
              <a:t>Risk</a:t>
            </a:r>
            <a:r>
              <a:rPr lang="en-US" sz="4000" dirty="0">
                <a:latin typeface="Arial" charset="0"/>
                <a:ea typeface="Arial" charset="0"/>
                <a:cs typeface="Arial" charset="0"/>
              </a:rPr>
              <a:t>: </a:t>
            </a:r>
            <a:r>
              <a:rPr lang="en-US" sz="4000" dirty="0" smtClean="0">
                <a:latin typeface="Arial" charset="0"/>
                <a:ea typeface="Arial" charset="0"/>
                <a:cs typeface="Arial" charset="0"/>
              </a:rPr>
              <a:t>curtailing </a:t>
            </a:r>
            <a:r>
              <a:rPr lang="en-US" sz="4000" dirty="0">
                <a:latin typeface="Arial" charset="0"/>
                <a:ea typeface="Arial" charset="0"/>
                <a:cs typeface="Arial" charset="0"/>
              </a:rPr>
              <a:t>the ability to act; </a:t>
            </a:r>
            <a:r>
              <a:rPr lang="en-US" sz="4000" dirty="0" smtClean="0">
                <a:latin typeface="Arial" charset="0"/>
                <a:ea typeface="Arial" charset="0"/>
                <a:cs typeface="Arial" charset="0"/>
              </a:rPr>
              <a:t>e.g., Dodd-Frank </a:t>
            </a:r>
            <a:r>
              <a:rPr lang="en-US" sz="4000" dirty="0">
                <a:latin typeface="Arial" charset="0"/>
                <a:ea typeface="Arial" charset="0"/>
                <a:cs typeface="Arial" charset="0"/>
              </a:rPr>
              <a:t>limits the scope of actions of the FED: Bernanke-Geithner-Paulson Op-ed of September </a:t>
            </a:r>
            <a:r>
              <a:rPr lang="en-US" sz="4000" dirty="0" smtClean="0">
                <a:latin typeface="Arial" charset="0"/>
                <a:ea typeface="Arial" charset="0"/>
                <a:cs typeface="Arial" charset="0"/>
              </a:rPr>
              <a:t>2018</a:t>
            </a:r>
          </a:p>
          <a:p>
            <a:pPr lvl="1"/>
            <a:r>
              <a:rPr lang="en-US" sz="4000" dirty="0" smtClean="0">
                <a:latin typeface="Arial" charset="0"/>
                <a:ea typeface="Arial" charset="0"/>
                <a:cs typeface="Arial" charset="0"/>
              </a:rPr>
              <a:t>Not inevitable: The BOE as an example</a:t>
            </a:r>
            <a:endParaRPr lang="en-US" sz="4000" dirty="0">
              <a:latin typeface="Arial" charset="0"/>
              <a:ea typeface="Arial" charset="0"/>
              <a:cs typeface="Arial" charset="0"/>
            </a:endParaRPr>
          </a:p>
          <a:p>
            <a:pPr marL="571500" indent="-571500">
              <a:buFont typeface="Arial" charset="0"/>
              <a:buChar char="•"/>
            </a:pPr>
            <a:endParaRPr lang="en-US" sz="4000" dirty="0" smtClean="0"/>
          </a:p>
          <a:p>
            <a:pPr marL="1943100" lvl="1" indent="-571500">
              <a:buFont typeface="Arial" charset="0"/>
              <a:buChar char="•"/>
            </a:pPr>
            <a:endParaRPr lang="en-US" sz="6700" dirty="0"/>
          </a:p>
        </p:txBody>
      </p:sp>
    </p:spTree>
    <p:extLst>
      <p:ext uri="{BB962C8B-B14F-4D97-AF65-F5344CB8AC3E}">
        <p14:creationId xmlns:p14="http://schemas.microsoft.com/office/powerpoint/2010/main" val="111545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2. LOLR</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r>
              <a:rPr lang="en-US" sz="4000" b="1" dirty="0" smtClean="0"/>
              <a:t>2. Pricing liquidity insurance. How?</a:t>
            </a:r>
            <a:br>
              <a:rPr lang="en-US" sz="4000" b="1" dirty="0" smtClean="0"/>
            </a:br>
            <a:r>
              <a:rPr lang="en-US" sz="4000" dirty="0" smtClean="0">
                <a:latin typeface="Arial" charset="0"/>
                <a:ea typeface="Arial" charset="0"/>
                <a:cs typeface="Arial" charset="0"/>
              </a:rPr>
              <a:t/>
            </a:r>
            <a:br>
              <a:rPr lang="en-US" sz="4000" dirty="0" smtClean="0">
                <a:latin typeface="Arial" charset="0"/>
                <a:ea typeface="Arial" charset="0"/>
                <a:cs typeface="Arial" charset="0"/>
              </a:rPr>
            </a:br>
            <a:endParaRPr lang="en-US" sz="4000" dirty="0" smtClean="0">
              <a:latin typeface="Arial" charset="0"/>
              <a:ea typeface="Arial" charset="0"/>
              <a:cs typeface="Arial" charset="0"/>
            </a:endParaRPr>
          </a:p>
          <a:p>
            <a:pPr lvl="1"/>
            <a:r>
              <a:rPr lang="en-US" sz="4000" dirty="0" smtClean="0">
                <a:latin typeface="Arial" charset="0"/>
                <a:ea typeface="Arial" charset="0"/>
                <a:cs typeface="Arial" charset="0"/>
              </a:rPr>
              <a:t>Beware of outsized role of Central banks in credit allocation process</a:t>
            </a:r>
          </a:p>
          <a:p>
            <a:pPr lvl="1"/>
            <a:r>
              <a:rPr lang="en-US" sz="4000" dirty="0" smtClean="0">
                <a:latin typeface="Arial" charset="0"/>
                <a:ea typeface="Arial" charset="0"/>
                <a:cs typeface="Arial" charset="0"/>
              </a:rPr>
              <a:t>Beware of exacerbating the preference for collateralized credits</a:t>
            </a:r>
            <a:br>
              <a:rPr lang="en-US" sz="4000" dirty="0" smtClean="0">
                <a:latin typeface="Arial" charset="0"/>
                <a:ea typeface="Arial" charset="0"/>
                <a:cs typeface="Arial" charset="0"/>
              </a:rPr>
            </a:br>
            <a:endParaRPr lang="en-US" sz="4000" dirty="0">
              <a:latin typeface="Arial" charset="0"/>
              <a:ea typeface="Arial" charset="0"/>
              <a:cs typeface="Arial" charset="0"/>
            </a:endParaRPr>
          </a:p>
          <a:p>
            <a:pPr lvl="1"/>
            <a:r>
              <a:rPr lang="en-US" sz="4000" i="1" dirty="0" smtClean="0">
                <a:latin typeface="Arial" charset="0"/>
                <a:ea typeface="Arial" charset="0"/>
                <a:cs typeface="Arial" charset="0"/>
              </a:rPr>
              <a:t>A valid question</a:t>
            </a:r>
            <a:r>
              <a:rPr lang="en-US" sz="4000" i="1" dirty="0">
                <a:latin typeface="Arial" charset="0"/>
                <a:ea typeface="Arial" charset="0"/>
                <a:cs typeface="Arial" charset="0"/>
              </a:rPr>
              <a:t>, further </a:t>
            </a:r>
            <a:r>
              <a:rPr lang="en-US" sz="4000" i="1" dirty="0" smtClean="0">
                <a:latin typeface="Arial" charset="0"/>
                <a:ea typeface="Arial" charset="0"/>
                <a:cs typeface="Arial" charset="0"/>
              </a:rPr>
              <a:t>analysis needed</a:t>
            </a:r>
            <a:r>
              <a:rPr lang="en-US" sz="4000" dirty="0" smtClean="0">
                <a:latin typeface="Arial" charset="0"/>
                <a:ea typeface="Arial" charset="0"/>
                <a:cs typeface="Arial" charset="0"/>
              </a:rPr>
              <a:t>. </a:t>
            </a:r>
            <a:br>
              <a:rPr lang="en-US" sz="4000" dirty="0" smtClean="0">
                <a:latin typeface="Arial" charset="0"/>
                <a:ea typeface="Arial" charset="0"/>
                <a:cs typeface="Arial" charset="0"/>
              </a:rPr>
            </a:br>
            <a:endParaRPr lang="en-US" sz="4000" dirty="0" smtClean="0">
              <a:latin typeface="Arial" charset="0"/>
              <a:ea typeface="Arial" charset="0"/>
              <a:cs typeface="Arial" charset="0"/>
            </a:endParaRPr>
          </a:p>
          <a:p>
            <a:pPr lvl="1"/>
            <a:r>
              <a:rPr lang="en-US" sz="4000" b="1" dirty="0" smtClean="0">
                <a:solidFill>
                  <a:srgbClr val="FF0000"/>
                </a:solidFill>
                <a:latin typeface="Arial" charset="0"/>
                <a:ea typeface="Arial" charset="0"/>
                <a:cs typeface="Arial" charset="0"/>
              </a:rPr>
              <a:t>Subsidy to banks: ground for regulating remunerations</a:t>
            </a:r>
            <a:r>
              <a:rPr lang="en-US" sz="4000" dirty="0" smtClean="0">
                <a:latin typeface="Arial" charset="0"/>
                <a:ea typeface="Arial" charset="0"/>
                <a:cs typeface="Arial" charset="0"/>
              </a:rPr>
              <a:t> (as made possible by Dodd-Frank)</a:t>
            </a:r>
            <a:endParaRPr lang="en-US" sz="4000" dirty="0">
              <a:latin typeface="Arial" charset="0"/>
              <a:ea typeface="Arial" charset="0"/>
              <a:cs typeface="Arial" charset="0"/>
            </a:endParaRPr>
          </a:p>
          <a:p>
            <a:endParaRPr lang="en-US" sz="4000" dirty="0"/>
          </a:p>
        </p:txBody>
      </p:sp>
    </p:spTree>
    <p:extLst>
      <p:ext uri="{BB962C8B-B14F-4D97-AF65-F5344CB8AC3E}">
        <p14:creationId xmlns:p14="http://schemas.microsoft.com/office/powerpoint/2010/main" val="3842256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3. Updating the financial stability mandate</a:t>
            </a:r>
            <a:endParaRPr lang="en-GB" sz="4800" noProof="1"/>
          </a:p>
        </p:txBody>
      </p:sp>
      <p:sp>
        <p:nvSpPr>
          <p:cNvPr id="4" name="Text Placeholder 4"/>
          <p:cNvSpPr>
            <a:spLocks noGrp="1"/>
          </p:cNvSpPr>
          <p:nvPr>
            <p:ph type="body" sz="quarter" idx="16"/>
          </p:nvPr>
        </p:nvSpPr>
        <p:spPr>
          <a:xfrm>
            <a:off x="739357" y="2398218"/>
            <a:ext cx="16610526" cy="9372604"/>
          </a:xfrm>
        </p:spPr>
        <p:txBody>
          <a:bodyPr>
            <a:normAutofit/>
          </a:bodyPr>
          <a:lstStyle/>
          <a:p>
            <a:pPr marL="571500" indent="-571500">
              <a:buFont typeface="Arial" charset="0"/>
              <a:buChar char="•"/>
            </a:pPr>
            <a:endParaRPr lang="en-US" sz="4000" dirty="0" smtClean="0"/>
          </a:p>
          <a:p>
            <a:pPr marL="571500" indent="-571500">
              <a:buFont typeface="Arial" charset="0"/>
              <a:buChar char="•"/>
            </a:pPr>
            <a:r>
              <a:rPr lang="en-US" sz="4000" b="1" dirty="0" smtClean="0"/>
              <a:t>An expanded role for Central banks</a:t>
            </a:r>
          </a:p>
          <a:p>
            <a:pPr marL="1943100" lvl="1" indent="-571500">
              <a:buFont typeface="Arial" charset="0"/>
              <a:buChar char="•"/>
            </a:pPr>
            <a:r>
              <a:rPr lang="en-US" sz="4000" dirty="0" smtClean="0">
                <a:latin typeface="Arial" charset="0"/>
                <a:ea typeface="Arial" charset="0"/>
                <a:cs typeface="Arial" charset="0"/>
              </a:rPr>
              <a:t>Should financial stability become the core of central banks’ mandate?</a:t>
            </a:r>
          </a:p>
          <a:p>
            <a:pPr marL="1943100" lvl="1" indent="-571500">
              <a:buFont typeface="Arial" charset="0"/>
              <a:buChar char="•"/>
            </a:pPr>
            <a:r>
              <a:rPr lang="en-US" sz="4000" dirty="0" smtClean="0">
                <a:latin typeface="Arial" charset="0"/>
                <a:ea typeface="Arial" charset="0"/>
                <a:cs typeface="Arial" charset="0"/>
              </a:rPr>
              <a:t>Is this compatible with independence?</a:t>
            </a:r>
          </a:p>
          <a:p>
            <a:pPr marL="1943100" lvl="1" indent="-571500">
              <a:buFont typeface="Arial" charset="0"/>
              <a:buChar char="•"/>
            </a:pPr>
            <a:r>
              <a:rPr lang="en-US" sz="4000" dirty="0" smtClean="0">
                <a:latin typeface="Arial" charset="0"/>
                <a:ea typeface="Arial" charset="0"/>
                <a:cs typeface="Arial" charset="0"/>
              </a:rPr>
              <a:t>Or is a narrow price stability mandate best suited for a technocratic institution with independent status?</a:t>
            </a:r>
          </a:p>
          <a:p>
            <a:pPr marL="1943100" lvl="1" indent="-571500">
              <a:buFont typeface="Arial" charset="0"/>
              <a:buChar char="•"/>
            </a:pPr>
            <a:r>
              <a:rPr lang="en-US" sz="4000" dirty="0" smtClean="0">
                <a:latin typeface="Arial" charset="0"/>
                <a:ea typeface="Arial" charset="0"/>
                <a:cs typeface="Arial" charset="0"/>
              </a:rPr>
              <a:t>How to organize cooperation among authorities for financial stability?</a:t>
            </a:r>
            <a:endParaRPr lang="en-US" sz="4000" dirty="0">
              <a:latin typeface="Arial" charset="0"/>
              <a:ea typeface="Arial" charset="0"/>
              <a:cs typeface="Arial" charset="0"/>
            </a:endParaRPr>
          </a:p>
        </p:txBody>
      </p:sp>
    </p:spTree>
    <p:extLst>
      <p:ext uri="{BB962C8B-B14F-4D97-AF65-F5344CB8AC3E}">
        <p14:creationId xmlns:p14="http://schemas.microsoft.com/office/powerpoint/2010/main" val="2209926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Bailout: The option that was just too easy</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r>
              <a:rPr lang="en-US" sz="4600" dirty="0"/>
              <a:t>The alternative was a disorderly Bail-in</a:t>
            </a:r>
          </a:p>
          <a:p>
            <a:pPr marL="57150">
              <a:defRPr/>
            </a:pPr>
            <a:endParaRPr lang="en-US" altLang="en-US" sz="5400" dirty="0" smtClean="0">
              <a:latin typeface="Garamond" pitchFamily="18" charset="0"/>
            </a:endParaRPr>
          </a:p>
          <a:p>
            <a:pPr marL="57150">
              <a:defRPr/>
            </a:pPr>
            <a:r>
              <a:rPr lang="en-US" altLang="en-US" sz="5400" dirty="0" smtClean="0">
                <a:latin typeface="Garamond" pitchFamily="18" charset="0"/>
              </a:rPr>
              <a:t>“</a:t>
            </a:r>
            <a:r>
              <a:rPr lang="en-US" altLang="en-US" sz="5400" dirty="0">
                <a:solidFill>
                  <a:schemeClr val="accent6">
                    <a:lumMod val="50000"/>
                  </a:schemeClr>
                </a:solidFill>
                <a:latin typeface="Garamond" pitchFamily="18" charset="0"/>
              </a:rPr>
              <a:t>haircuts send a destabilizing signal that more haircuts are coming, encouraging runs on financial firms.</a:t>
            </a:r>
            <a:r>
              <a:rPr lang="en-US" altLang="en-US" sz="5400" dirty="0">
                <a:latin typeface="Garamond" pitchFamily="18" charset="0"/>
              </a:rPr>
              <a:t>” [Tim Geithner in </a:t>
            </a:r>
            <a:r>
              <a:rPr lang="en-US" altLang="en-US" sz="5400" i="1" dirty="0">
                <a:latin typeface="Garamond" pitchFamily="18" charset="0"/>
              </a:rPr>
              <a:t>Stress Test</a:t>
            </a:r>
            <a:r>
              <a:rPr lang="en-US" altLang="en-US" sz="5400" dirty="0">
                <a:latin typeface="Garamond" pitchFamily="18" charset="0"/>
              </a:rPr>
              <a:t>]</a:t>
            </a:r>
          </a:p>
          <a:p>
            <a:pPr marL="57150">
              <a:defRPr/>
            </a:pPr>
            <a:endParaRPr lang="en-US" altLang="en-US" sz="5400" dirty="0">
              <a:latin typeface="Garamond" pitchFamily="18" charset="0"/>
            </a:endParaRPr>
          </a:p>
          <a:p>
            <a:pPr marL="57150">
              <a:defRPr/>
            </a:pPr>
            <a:r>
              <a:rPr lang="en-US" altLang="en-US" sz="5400" dirty="0">
                <a:latin typeface="Garamond" pitchFamily="18" charset="0"/>
              </a:rPr>
              <a:t>“</a:t>
            </a:r>
            <a:r>
              <a:rPr lang="en-US" altLang="en-US" sz="5400" dirty="0">
                <a:solidFill>
                  <a:schemeClr val="accent6">
                    <a:lumMod val="50000"/>
                  </a:schemeClr>
                </a:solidFill>
                <a:latin typeface="Garamond" pitchFamily="18" charset="0"/>
              </a:rPr>
              <a:t>Unfortunately, the only way for crisis responders to stop a financial panic is to remove the incentives for panic, which means preventing messy collapses of systemic firms, assuring creditors of financial institutions that their loans will be repaid…</a:t>
            </a:r>
            <a:r>
              <a:rPr lang="en-US" altLang="en-US" sz="5400" dirty="0">
                <a:latin typeface="Garamond" pitchFamily="18" charset="0"/>
              </a:rPr>
              <a:t>” [Tim Geithner in </a:t>
            </a:r>
            <a:r>
              <a:rPr lang="en-US" altLang="en-US" sz="5400" i="1" dirty="0">
                <a:latin typeface="Garamond" pitchFamily="18" charset="0"/>
              </a:rPr>
              <a:t>Stress Test</a:t>
            </a:r>
            <a:r>
              <a:rPr lang="en-US" altLang="en-US" sz="5400" dirty="0">
                <a:latin typeface="Garamond" pitchFamily="18" charset="0"/>
              </a:rPr>
              <a:t>] </a:t>
            </a:r>
          </a:p>
          <a:p>
            <a:endParaRPr lang="en-US" sz="4000" dirty="0"/>
          </a:p>
        </p:txBody>
      </p:sp>
    </p:spTree>
    <p:extLst>
      <p:ext uri="{BB962C8B-B14F-4D97-AF65-F5344CB8AC3E}">
        <p14:creationId xmlns:p14="http://schemas.microsoft.com/office/powerpoint/2010/main" val="680716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GB" sz="4800" noProof="1" smtClean="0"/>
              <a:t>3. What role for Central banks?</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fontScale="92500" lnSpcReduction="20000"/>
          </a:bodyPr>
          <a:lstStyle/>
          <a:p>
            <a:pPr marL="571500" indent="-571500">
              <a:buFont typeface="Arial" charset="0"/>
              <a:buChar char="•"/>
            </a:pPr>
            <a:r>
              <a:rPr lang="en-US" sz="4000" dirty="0" smtClean="0"/>
              <a:t>All under one roof? The “encompassing model” (BOE)</a:t>
            </a:r>
          </a:p>
          <a:p>
            <a:pPr marL="1943100" lvl="1" indent="-571500">
              <a:buFont typeface="Arial" charset="0"/>
              <a:buChar char="•"/>
            </a:pPr>
            <a:r>
              <a:rPr lang="en-US" sz="4000" dirty="0" smtClean="0">
                <a:latin typeface="Arial" charset="0"/>
                <a:ea typeface="Arial" charset="0"/>
                <a:cs typeface="Arial" charset="0"/>
              </a:rPr>
              <a:t>Clarity and accountability</a:t>
            </a:r>
          </a:p>
          <a:p>
            <a:pPr marL="1943100" lvl="1" indent="-571500">
              <a:buFont typeface="Arial" charset="0"/>
              <a:buChar char="•"/>
            </a:pPr>
            <a:r>
              <a:rPr lang="en-US" sz="4000" dirty="0" smtClean="0">
                <a:latin typeface="Arial" charset="0"/>
                <a:ea typeface="Arial" charset="0"/>
                <a:cs typeface="Arial" charset="0"/>
              </a:rPr>
              <a:t>Effectiveness (notably in managing trade-offs when divergences between price and financial stability objectives)</a:t>
            </a:r>
          </a:p>
          <a:p>
            <a:pPr marL="1943100" lvl="1" indent="-571500">
              <a:buFont typeface="Arial" charset="0"/>
              <a:buChar char="•"/>
            </a:pPr>
            <a:r>
              <a:rPr lang="en-US" sz="4000" dirty="0" smtClean="0">
                <a:latin typeface="Arial" charset="0"/>
                <a:ea typeface="Arial" charset="0"/>
                <a:cs typeface="Arial" charset="0"/>
              </a:rPr>
              <a:t>Credibility risk if failure</a:t>
            </a:r>
          </a:p>
          <a:p>
            <a:pPr marL="1943100" lvl="1" indent="-571500">
              <a:buFont typeface="Arial" charset="0"/>
              <a:buChar char="•"/>
            </a:pPr>
            <a:r>
              <a:rPr lang="en-US" sz="4000" dirty="0" smtClean="0">
                <a:latin typeface="Arial" charset="0"/>
                <a:ea typeface="Arial" charset="0"/>
                <a:cs typeface="Arial" charset="0"/>
              </a:rPr>
              <a:t>Legitimacy? Paul Tucker (2018)</a:t>
            </a:r>
          </a:p>
          <a:p>
            <a:pPr marL="1943100" lvl="1" indent="-571500">
              <a:buFont typeface="Arial" charset="0"/>
              <a:buChar char="•"/>
            </a:pPr>
            <a:r>
              <a:rPr lang="en-US" sz="4000" dirty="0" smtClean="0">
                <a:latin typeface="Arial" charset="0"/>
                <a:ea typeface="Arial" charset="0"/>
                <a:cs typeface="Arial" charset="0"/>
              </a:rPr>
              <a:t>Taking the bull by the horns!</a:t>
            </a:r>
            <a:br>
              <a:rPr lang="en-US" sz="4000" dirty="0" smtClean="0">
                <a:latin typeface="Arial" charset="0"/>
                <a:ea typeface="Arial" charset="0"/>
                <a:cs typeface="Arial" charset="0"/>
              </a:rPr>
            </a:br>
            <a:endParaRPr lang="en-US" sz="4000" dirty="0" smtClean="0">
              <a:latin typeface="Arial" charset="0"/>
              <a:ea typeface="Arial" charset="0"/>
              <a:cs typeface="Arial" charset="0"/>
            </a:endParaRPr>
          </a:p>
          <a:p>
            <a:pPr marL="571500" indent="-571500">
              <a:buFont typeface="Arial" charset="0"/>
              <a:buChar char="•"/>
            </a:pPr>
            <a:r>
              <a:rPr lang="en-US" sz="4000" dirty="0" smtClean="0"/>
              <a:t>Or a “cooperative model” where the Central Bank focuses on price stability and shares with other authorities responsibility for financial stability?</a:t>
            </a:r>
          </a:p>
          <a:p>
            <a:pPr marL="1943100" lvl="1" indent="-571500">
              <a:buFont typeface="Arial" charset="0"/>
              <a:buChar char="•"/>
            </a:pPr>
            <a:r>
              <a:rPr lang="en-US" sz="4000" dirty="0" smtClean="0">
                <a:latin typeface="Arial" charset="0"/>
                <a:ea typeface="Arial" charset="0"/>
                <a:cs typeface="Arial" charset="0"/>
              </a:rPr>
              <a:t>Legitimacy is less of an issue</a:t>
            </a:r>
          </a:p>
          <a:p>
            <a:pPr marL="1943100" lvl="1" indent="-571500">
              <a:buFont typeface="Arial" charset="0"/>
              <a:buChar char="•"/>
            </a:pPr>
            <a:r>
              <a:rPr lang="en-US" sz="4000" dirty="0" smtClean="0">
                <a:latin typeface="Arial" charset="0"/>
                <a:ea typeface="Arial" charset="0"/>
                <a:cs typeface="Arial" charset="0"/>
              </a:rPr>
              <a:t>Questions of coordination among authorities, notably for an independent Central bank</a:t>
            </a:r>
          </a:p>
          <a:p>
            <a:pPr marL="1943100" lvl="1" indent="-571500">
              <a:buFont typeface="Arial" charset="0"/>
              <a:buChar char="•"/>
            </a:pPr>
            <a:r>
              <a:rPr lang="en-US" sz="4000" dirty="0" smtClean="0">
                <a:latin typeface="Arial" charset="0"/>
                <a:ea typeface="Arial" charset="0"/>
                <a:cs typeface="Arial" charset="0"/>
              </a:rPr>
              <a:t>And of accountability (inaction bias)</a:t>
            </a:r>
          </a:p>
          <a:p>
            <a:pPr marL="1943100" lvl="1" indent="-571500">
              <a:buFont typeface="Arial" charset="0"/>
              <a:buChar char="•"/>
            </a:pPr>
            <a:r>
              <a:rPr lang="en-US" sz="4000" dirty="0" smtClean="0">
                <a:latin typeface="Arial" charset="0"/>
                <a:ea typeface="Arial" charset="0"/>
                <a:cs typeface="Arial" charset="0"/>
              </a:rPr>
              <a:t>Thus effectiveness?</a:t>
            </a:r>
            <a:br>
              <a:rPr lang="en-US" sz="4000" dirty="0" smtClean="0">
                <a:latin typeface="Arial" charset="0"/>
                <a:ea typeface="Arial" charset="0"/>
                <a:cs typeface="Arial" charset="0"/>
              </a:rPr>
            </a:br>
            <a:endParaRPr lang="en-US" sz="4000" dirty="0" smtClean="0">
              <a:latin typeface="Arial" charset="0"/>
              <a:ea typeface="Arial" charset="0"/>
              <a:cs typeface="Arial" charset="0"/>
            </a:endParaRPr>
          </a:p>
          <a:p>
            <a:pPr marL="571500" indent="-571500">
              <a:buFont typeface="Arial" charset="0"/>
              <a:buChar char="•"/>
            </a:pPr>
            <a:r>
              <a:rPr lang="en-US" sz="4000" dirty="0" smtClean="0"/>
              <a:t>In reality, the encompassing model is the exception more than the rule. Take it as a given. Challenges demand stronger institutional arrangements</a:t>
            </a:r>
            <a:endParaRPr lang="en-US" sz="4000" dirty="0"/>
          </a:p>
        </p:txBody>
      </p:sp>
    </p:spTree>
    <p:extLst>
      <p:ext uri="{BB962C8B-B14F-4D97-AF65-F5344CB8AC3E}">
        <p14:creationId xmlns:p14="http://schemas.microsoft.com/office/powerpoint/2010/main" val="1795937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GB" sz="4800" noProof="1" smtClean="0"/>
              <a:t>3. In need of stronger institutional arrangements</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pPr marL="571500" indent="-571500">
              <a:buFont typeface="Arial" charset="0"/>
              <a:buChar char="•"/>
            </a:pPr>
            <a:endParaRPr lang="en-US" sz="4000" dirty="0" smtClean="0"/>
          </a:p>
          <a:p>
            <a:pPr marL="571500" indent="-571500">
              <a:buFont typeface="Arial" charset="0"/>
              <a:buChar char="•"/>
            </a:pPr>
            <a:r>
              <a:rPr lang="en-US" sz="4000" dirty="0" smtClean="0"/>
              <a:t>In view of i</a:t>
            </a:r>
            <a:r>
              <a:rPr lang="en-US" sz="4000" dirty="0" smtClean="0">
                <a:latin typeface="Arial" charset="0"/>
                <a:ea typeface="Arial" charset="0"/>
                <a:cs typeface="Arial" charset="0"/>
              </a:rPr>
              <a:t>nsuring the legitimacy of delegating increasingly broad powers to an independent unelected institution and </a:t>
            </a:r>
          </a:p>
          <a:p>
            <a:pPr marL="571500" indent="-571500">
              <a:buFont typeface="Arial" charset="0"/>
              <a:buChar char="•"/>
            </a:pPr>
            <a:r>
              <a:rPr lang="en-US" sz="4000" dirty="0" smtClean="0"/>
              <a:t>To </a:t>
            </a:r>
            <a:r>
              <a:rPr lang="en-US" sz="4000" dirty="0" smtClean="0">
                <a:latin typeface="Arial" charset="0"/>
                <a:ea typeface="Arial" charset="0"/>
                <a:cs typeface="Arial" charset="0"/>
              </a:rPr>
              <a:t>ensure an effective cooperation </a:t>
            </a:r>
            <a:r>
              <a:rPr lang="en-US" sz="4000" smtClean="0">
                <a:latin typeface="Arial" charset="0"/>
                <a:ea typeface="Arial" charset="0"/>
                <a:cs typeface="Arial" charset="0"/>
              </a:rPr>
              <a:t>among authorities</a:t>
            </a:r>
            <a:r>
              <a:rPr lang="en-US" sz="4000" dirty="0" smtClean="0">
                <a:latin typeface="Arial" charset="0"/>
                <a:ea typeface="Arial" charset="0"/>
                <a:cs typeface="Arial" charset="0"/>
              </a:rPr>
              <a:t/>
            </a:r>
            <a:br>
              <a:rPr lang="en-US" sz="4000" dirty="0" smtClean="0">
                <a:latin typeface="Arial" charset="0"/>
                <a:ea typeface="Arial" charset="0"/>
                <a:cs typeface="Arial" charset="0"/>
              </a:rPr>
            </a:br>
            <a:endParaRPr lang="en-US" sz="4000" dirty="0" smtClean="0">
              <a:latin typeface="Arial" charset="0"/>
              <a:ea typeface="Arial" charset="0"/>
              <a:cs typeface="Arial" charset="0"/>
            </a:endParaRPr>
          </a:p>
          <a:p>
            <a:pPr marL="571500" indent="-571500">
              <a:buFont typeface="Arial" charset="0"/>
              <a:buChar char="•"/>
            </a:pPr>
            <a:r>
              <a:rPr lang="en-US" sz="4000" dirty="0" smtClean="0">
                <a:solidFill>
                  <a:srgbClr val="FF0000"/>
                </a:solidFill>
              </a:rPr>
              <a:t>Proposal</a:t>
            </a:r>
            <a:r>
              <a:rPr lang="en-US" sz="4000" dirty="0" smtClean="0"/>
              <a:t>: Clarify the modus operandi of the Financial Stability Committee or </a:t>
            </a:r>
            <a:r>
              <a:rPr lang="en-US" sz="4000" dirty="0"/>
              <a:t>equivalent </a:t>
            </a:r>
            <a:r>
              <a:rPr lang="en-US" sz="4000" dirty="0" smtClean="0"/>
              <a:t>body and adopt the standards of communication prevailing in the monetary domain, </a:t>
            </a:r>
            <a:r>
              <a:rPr lang="en-US" sz="4000" i="1" dirty="0" smtClean="0"/>
              <a:t>mutatis mutandis</a:t>
            </a:r>
            <a:r>
              <a:rPr lang="en-US" sz="4000" dirty="0"/>
              <a:t>.</a:t>
            </a:r>
            <a:r>
              <a:rPr lang="en-US" sz="4000" dirty="0" smtClean="0"/>
              <a:t/>
            </a:r>
            <a:br>
              <a:rPr lang="en-US" sz="4000" dirty="0" smtClean="0"/>
            </a:br>
            <a:endParaRPr lang="en-US" sz="4000" dirty="0" smtClean="0"/>
          </a:p>
        </p:txBody>
      </p:sp>
    </p:spTree>
    <p:extLst>
      <p:ext uri="{BB962C8B-B14F-4D97-AF65-F5344CB8AC3E}">
        <p14:creationId xmlns:p14="http://schemas.microsoft.com/office/powerpoint/2010/main" val="3200396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Cross-border Insolvency</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r>
              <a:rPr lang="en-US" sz="5400" dirty="0"/>
              <a:t>Barclays and Lehman</a:t>
            </a:r>
          </a:p>
          <a:p>
            <a:r>
              <a:rPr lang="fr-FR" sz="5400" dirty="0">
                <a:latin typeface="Garamond" panose="02020404030301010803" pitchFamily="18" charset="0"/>
              </a:rPr>
              <a:t>“</a:t>
            </a:r>
            <a:r>
              <a:rPr lang="fr-FR" sz="5400" dirty="0">
                <a:solidFill>
                  <a:schemeClr val="accent6">
                    <a:lumMod val="75000"/>
                  </a:schemeClr>
                </a:solidFill>
                <a:latin typeface="Garamond" panose="02020404030301010803" pitchFamily="18" charset="0"/>
              </a:rPr>
              <a:t>I </a:t>
            </a:r>
            <a:r>
              <a:rPr lang="fr-FR" sz="5400" dirty="0" err="1">
                <a:solidFill>
                  <a:schemeClr val="accent6">
                    <a:lumMod val="75000"/>
                  </a:schemeClr>
                </a:solidFill>
                <a:latin typeface="Garamond" panose="02020404030301010803" pitchFamily="18" charset="0"/>
              </a:rPr>
              <a:t>said</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that</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we</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would</a:t>
            </a:r>
            <a:r>
              <a:rPr lang="fr-FR" sz="5400" dirty="0">
                <a:solidFill>
                  <a:schemeClr val="accent6">
                    <a:lumMod val="75000"/>
                  </a:schemeClr>
                </a:solidFill>
                <a:latin typeface="Garamond" panose="02020404030301010803" pitchFamily="18" charset="0"/>
              </a:rPr>
              <a:t> not </a:t>
            </a:r>
            <a:r>
              <a:rPr lang="fr-FR" sz="5400" dirty="0" err="1">
                <a:solidFill>
                  <a:schemeClr val="accent6">
                    <a:lumMod val="75000"/>
                  </a:schemeClr>
                </a:solidFill>
                <a:latin typeface="Garamond" panose="02020404030301010803" pitchFamily="18" charset="0"/>
              </a:rPr>
              <a:t>endorse</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it</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because</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basically</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what</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you’re</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asking</a:t>
            </a:r>
            <a:r>
              <a:rPr lang="fr-FR" sz="5400" dirty="0">
                <a:solidFill>
                  <a:schemeClr val="accent6">
                    <a:lumMod val="75000"/>
                  </a:schemeClr>
                </a:solidFill>
                <a:latin typeface="Garamond" panose="02020404030301010803" pitchFamily="18" charset="0"/>
              </a:rPr>
              <a:t> me to do </a:t>
            </a:r>
            <a:r>
              <a:rPr lang="fr-FR" sz="5400" dirty="0" err="1">
                <a:solidFill>
                  <a:schemeClr val="accent6">
                    <a:lumMod val="75000"/>
                  </a:schemeClr>
                </a:solidFill>
                <a:latin typeface="Garamond" panose="02020404030301010803" pitchFamily="18" charset="0"/>
              </a:rPr>
              <a:t>is</a:t>
            </a:r>
            <a:r>
              <a:rPr lang="fr-FR" sz="5400" dirty="0">
                <a:solidFill>
                  <a:schemeClr val="accent6">
                    <a:lumMod val="75000"/>
                  </a:schemeClr>
                </a:solidFill>
                <a:latin typeface="Garamond" panose="02020404030301010803" pitchFamily="18" charset="0"/>
              </a:rPr>
              <a:t> to </a:t>
            </a:r>
            <a:r>
              <a:rPr lang="fr-FR" sz="5400" dirty="0" err="1">
                <a:solidFill>
                  <a:schemeClr val="accent6">
                    <a:lumMod val="75000"/>
                  </a:schemeClr>
                </a:solidFill>
                <a:latin typeface="Garamond" panose="02020404030301010803" pitchFamily="18" charset="0"/>
              </a:rPr>
              <a:t>transfer</a:t>
            </a:r>
            <a:r>
              <a:rPr lang="fr-FR" sz="5400" dirty="0">
                <a:solidFill>
                  <a:schemeClr val="accent6">
                    <a:lumMod val="75000"/>
                  </a:schemeClr>
                </a:solidFill>
                <a:latin typeface="Garamond" panose="02020404030301010803" pitchFamily="18" charset="0"/>
              </a:rPr>
              <a:t> the </a:t>
            </a:r>
            <a:r>
              <a:rPr lang="fr-FR" sz="5400" dirty="0" err="1">
                <a:solidFill>
                  <a:schemeClr val="accent6">
                    <a:lumMod val="75000"/>
                  </a:schemeClr>
                </a:solidFill>
                <a:latin typeface="Garamond" panose="02020404030301010803" pitchFamily="18" charset="0"/>
              </a:rPr>
              <a:t>burden</a:t>
            </a:r>
            <a:r>
              <a:rPr lang="fr-FR" sz="5400" dirty="0">
                <a:solidFill>
                  <a:schemeClr val="accent6">
                    <a:lumMod val="75000"/>
                  </a:schemeClr>
                </a:solidFill>
                <a:latin typeface="Garamond" panose="02020404030301010803" pitchFamily="18" charset="0"/>
              </a:rPr>
              <a:t> of a </a:t>
            </a:r>
            <a:r>
              <a:rPr lang="fr-FR" sz="5400" dirty="0" err="1">
                <a:solidFill>
                  <a:schemeClr val="accent6">
                    <a:lumMod val="75000"/>
                  </a:schemeClr>
                </a:solidFill>
                <a:latin typeface="Garamond" panose="02020404030301010803" pitchFamily="18" charset="0"/>
              </a:rPr>
              <a:t>bust</a:t>
            </a:r>
            <a:r>
              <a:rPr lang="fr-FR" sz="5400" dirty="0">
                <a:solidFill>
                  <a:schemeClr val="accent6">
                    <a:lumMod val="75000"/>
                  </a:schemeClr>
                </a:solidFill>
                <a:latin typeface="Garamond" panose="02020404030301010803" pitchFamily="18" charset="0"/>
              </a:rPr>
              <a:t> American </a:t>
            </a:r>
            <a:r>
              <a:rPr lang="fr-FR" sz="5400" dirty="0" err="1">
                <a:solidFill>
                  <a:schemeClr val="accent6">
                    <a:lumMod val="75000"/>
                  </a:schemeClr>
                </a:solidFill>
                <a:latin typeface="Garamond" panose="02020404030301010803" pitchFamily="18" charset="0"/>
              </a:rPr>
              <a:t>bank</a:t>
            </a:r>
            <a:r>
              <a:rPr lang="fr-FR" sz="5400" dirty="0">
                <a:solidFill>
                  <a:schemeClr val="accent6">
                    <a:lumMod val="75000"/>
                  </a:schemeClr>
                </a:solidFill>
                <a:latin typeface="Garamond" panose="02020404030301010803" pitchFamily="18" charset="0"/>
              </a:rPr>
              <a:t> on to the British </a:t>
            </a:r>
            <a:r>
              <a:rPr lang="fr-FR" sz="5400" dirty="0" err="1">
                <a:solidFill>
                  <a:schemeClr val="accent6">
                    <a:lumMod val="75000"/>
                  </a:schemeClr>
                </a:solidFill>
                <a:latin typeface="Garamond" panose="02020404030301010803" pitchFamily="18" charset="0"/>
              </a:rPr>
              <a:t>taxpayer</a:t>
            </a:r>
            <a:r>
              <a:rPr lang="fr-FR" sz="5400" dirty="0">
                <a:solidFill>
                  <a:schemeClr val="accent6">
                    <a:lumMod val="75000"/>
                  </a:schemeClr>
                </a:solidFill>
                <a:latin typeface="Garamond" panose="02020404030301010803" pitchFamily="18" charset="0"/>
              </a:rPr>
              <a:t> and </a:t>
            </a:r>
            <a:r>
              <a:rPr lang="fr-FR" sz="5400" dirty="0" err="1">
                <a:solidFill>
                  <a:schemeClr val="accent6">
                    <a:lumMod val="75000"/>
                  </a:schemeClr>
                </a:solidFill>
                <a:latin typeface="Garamond" panose="02020404030301010803" pitchFamily="18" charset="0"/>
              </a:rPr>
              <a:t>there’s</a:t>
            </a:r>
            <a:r>
              <a:rPr lang="fr-FR" sz="5400" dirty="0">
                <a:solidFill>
                  <a:schemeClr val="accent6">
                    <a:lumMod val="75000"/>
                  </a:schemeClr>
                </a:solidFill>
                <a:latin typeface="Garamond" panose="02020404030301010803" pitchFamily="18" charset="0"/>
              </a:rPr>
              <a:t> no </a:t>
            </a:r>
            <a:r>
              <a:rPr lang="fr-FR" sz="5400" dirty="0" err="1">
                <a:solidFill>
                  <a:schemeClr val="accent6">
                    <a:lumMod val="75000"/>
                  </a:schemeClr>
                </a:solidFill>
                <a:latin typeface="Garamond" panose="02020404030301010803" pitchFamily="18" charset="0"/>
              </a:rPr>
              <a:t>way</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we</a:t>
            </a:r>
            <a:r>
              <a:rPr lang="fr-FR" sz="5400" dirty="0">
                <a:solidFill>
                  <a:schemeClr val="accent6">
                    <a:lumMod val="75000"/>
                  </a:schemeClr>
                </a:solidFill>
                <a:latin typeface="Garamond" panose="02020404030301010803" pitchFamily="18" charset="0"/>
              </a:rPr>
              <a:t> </a:t>
            </a:r>
            <a:r>
              <a:rPr lang="fr-FR" sz="5400" dirty="0" err="1">
                <a:solidFill>
                  <a:schemeClr val="accent6">
                    <a:lumMod val="75000"/>
                  </a:schemeClr>
                </a:solidFill>
                <a:latin typeface="Garamond" panose="02020404030301010803" pitchFamily="18" charset="0"/>
              </a:rPr>
              <a:t>can</a:t>
            </a:r>
            <a:r>
              <a:rPr lang="fr-FR" sz="5400" dirty="0">
                <a:solidFill>
                  <a:schemeClr val="accent6">
                    <a:lumMod val="75000"/>
                  </a:schemeClr>
                </a:solidFill>
                <a:latin typeface="Garamond" panose="02020404030301010803" pitchFamily="18" charset="0"/>
              </a:rPr>
              <a:t> do </a:t>
            </a:r>
            <a:r>
              <a:rPr lang="fr-FR" sz="5400" dirty="0" err="1">
                <a:solidFill>
                  <a:schemeClr val="accent6">
                    <a:lumMod val="75000"/>
                  </a:schemeClr>
                </a:solidFill>
                <a:latin typeface="Garamond" panose="02020404030301010803" pitchFamily="18" charset="0"/>
              </a:rPr>
              <a:t>that</a:t>
            </a:r>
            <a:r>
              <a:rPr lang="fr-FR" sz="5400" dirty="0">
                <a:solidFill>
                  <a:schemeClr val="accent6">
                    <a:lumMod val="75000"/>
                  </a:schemeClr>
                </a:solidFill>
                <a:latin typeface="Garamond" panose="02020404030301010803" pitchFamily="18" charset="0"/>
              </a:rPr>
              <a:t>.</a:t>
            </a:r>
            <a:r>
              <a:rPr lang="fr-FR" sz="5400" dirty="0">
                <a:latin typeface="Garamond" panose="02020404030301010803" pitchFamily="18" charset="0"/>
              </a:rPr>
              <a:t>” </a:t>
            </a:r>
            <a:r>
              <a:rPr lang="fr-FR" sz="5400" dirty="0" err="1">
                <a:latin typeface="Garamond" panose="02020404030301010803" pitchFamily="18" charset="0"/>
              </a:rPr>
              <a:t>Alisdair</a:t>
            </a:r>
            <a:r>
              <a:rPr lang="fr-FR" sz="5400" dirty="0">
                <a:latin typeface="Garamond" panose="02020404030301010803" pitchFamily="18" charset="0"/>
              </a:rPr>
              <a:t> Darling (UK Chancellor of the </a:t>
            </a:r>
            <a:r>
              <a:rPr lang="fr-FR" sz="5400" dirty="0" err="1">
                <a:latin typeface="Garamond" panose="02020404030301010803" pitchFamily="18" charset="0"/>
              </a:rPr>
              <a:t>Exchequer</a:t>
            </a:r>
            <a:r>
              <a:rPr lang="fr-FR" sz="5400" dirty="0">
                <a:latin typeface="Garamond" panose="02020404030301010803" pitchFamily="18" charset="0"/>
              </a:rPr>
              <a:t>) </a:t>
            </a:r>
          </a:p>
          <a:p>
            <a:endParaRPr lang="fr-FR" sz="5400" dirty="0">
              <a:latin typeface="Garamond" panose="02020404030301010803" pitchFamily="18" charset="0"/>
            </a:endParaRPr>
          </a:p>
          <a:p>
            <a:r>
              <a:rPr lang="en-US" sz="5400" dirty="0" err="1"/>
              <a:t>Dexia</a:t>
            </a:r>
            <a:r>
              <a:rPr lang="en-US" sz="5400" dirty="0"/>
              <a:t>, Fortis, Anglo-Irish</a:t>
            </a:r>
          </a:p>
        </p:txBody>
      </p:sp>
    </p:spTree>
    <p:extLst>
      <p:ext uri="{BB962C8B-B14F-4D97-AF65-F5344CB8AC3E}">
        <p14:creationId xmlns:p14="http://schemas.microsoft.com/office/powerpoint/2010/main" val="3582463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smtClean="0"/>
              <a:t>Qualified Financial Contracts Carve-out</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r>
              <a:rPr lang="fr-FR" sz="5400" dirty="0" err="1" smtClean="0"/>
              <a:t>Derivatives</a:t>
            </a:r>
            <a:r>
              <a:rPr lang="fr-FR" sz="5400" dirty="0" smtClean="0"/>
              <a:t> </a:t>
            </a:r>
            <a:r>
              <a:rPr lang="fr-FR" sz="5400" dirty="0"/>
              <a:t>and swaps </a:t>
            </a:r>
            <a:r>
              <a:rPr lang="fr-FR" sz="5400" dirty="0" err="1" smtClean="0"/>
              <a:t>counterparties</a:t>
            </a:r>
            <a:r>
              <a:rPr lang="fr-FR" sz="5400" dirty="0" smtClean="0"/>
              <a:t> </a:t>
            </a:r>
            <a:r>
              <a:rPr lang="fr-FR" sz="5400" dirty="0"/>
              <a:t>are exempt </a:t>
            </a:r>
            <a:r>
              <a:rPr lang="fr-FR" sz="5400" dirty="0" err="1"/>
              <a:t>from</a:t>
            </a:r>
            <a:r>
              <a:rPr lang="fr-FR" sz="5400" dirty="0"/>
              <a:t> the </a:t>
            </a:r>
            <a:r>
              <a:rPr lang="fr-FR" sz="5400" b="1" dirty="0" err="1"/>
              <a:t>automatic</a:t>
            </a:r>
            <a:r>
              <a:rPr lang="fr-FR" sz="5400" b="1" dirty="0"/>
              <a:t> </a:t>
            </a:r>
            <a:r>
              <a:rPr lang="fr-FR" sz="5400" b="1" dirty="0" err="1"/>
              <a:t>stay</a:t>
            </a:r>
            <a:r>
              <a:rPr lang="fr-FR" sz="5400" b="1" dirty="0"/>
              <a:t> </a:t>
            </a:r>
            <a:r>
              <a:rPr lang="fr-FR" sz="5400" b="1" dirty="0" err="1"/>
              <a:t>rule</a:t>
            </a:r>
            <a:r>
              <a:rPr lang="fr-FR" sz="5400" dirty="0"/>
              <a:t> </a:t>
            </a:r>
            <a:r>
              <a:rPr lang="fr-FR" sz="5400" dirty="0" err="1"/>
              <a:t>that</a:t>
            </a:r>
            <a:r>
              <a:rPr lang="fr-FR" sz="5400" dirty="0"/>
              <a:t> </a:t>
            </a:r>
            <a:r>
              <a:rPr lang="fr-FR" sz="5400" dirty="0" err="1" smtClean="0"/>
              <a:t>applies</a:t>
            </a:r>
            <a:r>
              <a:rPr lang="fr-FR" sz="5400" dirty="0" smtClean="0"/>
              <a:t> to </a:t>
            </a:r>
            <a:r>
              <a:rPr lang="fr-FR" sz="5400" dirty="0" err="1"/>
              <a:t>debt</a:t>
            </a:r>
            <a:r>
              <a:rPr lang="fr-FR" sz="5400" dirty="0"/>
              <a:t> </a:t>
            </a:r>
            <a:r>
              <a:rPr lang="fr-FR" sz="5400" dirty="0" err="1"/>
              <a:t>contracts</a:t>
            </a:r>
            <a:r>
              <a:rPr lang="fr-FR" sz="5400" dirty="0"/>
              <a:t> in </a:t>
            </a:r>
            <a:r>
              <a:rPr lang="fr-FR" sz="5400" dirty="0" err="1" smtClean="0"/>
              <a:t>bankruptcy</a:t>
            </a:r>
            <a:endParaRPr lang="fr-FR" sz="5400" dirty="0" smtClean="0"/>
          </a:p>
          <a:p>
            <a:r>
              <a:rPr lang="fr-FR" sz="5400" dirty="0" smtClean="0"/>
              <a:t> </a:t>
            </a:r>
            <a:endParaRPr lang="fr-FR" sz="5400" dirty="0">
              <a:latin typeface="Garamond" panose="02020404030301010803" pitchFamily="18" charset="0"/>
            </a:endParaRPr>
          </a:p>
          <a:p>
            <a:r>
              <a:rPr lang="fr-FR" sz="5400" dirty="0" err="1" smtClean="0"/>
              <a:t>Derivative</a:t>
            </a:r>
            <a:r>
              <a:rPr lang="fr-FR" sz="5400" dirty="0" smtClean="0"/>
              <a:t> </a:t>
            </a:r>
            <a:r>
              <a:rPr lang="fr-FR" sz="5400" dirty="0"/>
              <a:t>and swaps </a:t>
            </a:r>
            <a:r>
              <a:rPr lang="fr-FR" sz="5400" dirty="0" err="1"/>
              <a:t>counterparties</a:t>
            </a:r>
            <a:r>
              <a:rPr lang="fr-FR" sz="5400" dirty="0"/>
              <a:t> </a:t>
            </a:r>
            <a:r>
              <a:rPr lang="fr-FR" sz="5400" dirty="0" err="1"/>
              <a:t>could</a:t>
            </a:r>
            <a:r>
              <a:rPr lang="fr-FR" sz="5400" dirty="0"/>
              <a:t> </a:t>
            </a:r>
            <a:r>
              <a:rPr lang="fr-FR" sz="5400" dirty="0" err="1"/>
              <a:t>unwind</a:t>
            </a:r>
            <a:r>
              <a:rPr lang="fr-FR" sz="5400" dirty="0"/>
              <a:t> </a:t>
            </a:r>
            <a:r>
              <a:rPr lang="fr-FR" sz="5400" dirty="0" err="1"/>
              <a:t>their</a:t>
            </a:r>
            <a:r>
              <a:rPr lang="fr-FR" sz="5400" dirty="0"/>
              <a:t> positions </a:t>
            </a:r>
            <a:r>
              <a:rPr lang="fr-FR" sz="5400" dirty="0" err="1"/>
              <a:t>immediately</a:t>
            </a:r>
            <a:r>
              <a:rPr lang="fr-FR" sz="5400" dirty="0"/>
              <a:t> </a:t>
            </a:r>
            <a:r>
              <a:rPr lang="fr-FR" sz="5400" dirty="0" err="1"/>
              <a:t>upon</a:t>
            </a:r>
            <a:r>
              <a:rPr lang="fr-FR" sz="5400" dirty="0"/>
              <a:t> the </a:t>
            </a:r>
            <a:r>
              <a:rPr lang="fr-FR" sz="5400" dirty="0" err="1"/>
              <a:t>bankruptcy</a:t>
            </a:r>
            <a:r>
              <a:rPr lang="fr-FR" sz="5400" dirty="0"/>
              <a:t> </a:t>
            </a:r>
            <a:r>
              <a:rPr lang="fr-FR" sz="5400" dirty="0" err="1" smtClean="0"/>
              <a:t>filing</a:t>
            </a:r>
            <a:endParaRPr lang="fr-FR" sz="5400" dirty="0"/>
          </a:p>
          <a:p>
            <a:endParaRPr lang="fr-FR" sz="5400" dirty="0"/>
          </a:p>
          <a:p>
            <a:r>
              <a:rPr lang="fr-FR" sz="5400" dirty="0" smtClean="0"/>
              <a:t>Broker-dealers </a:t>
            </a:r>
            <a:r>
              <a:rPr lang="fr-FR" sz="5400" dirty="0" err="1"/>
              <a:t>had</a:t>
            </a:r>
            <a:r>
              <a:rPr lang="fr-FR" sz="5400" dirty="0"/>
              <a:t> </a:t>
            </a:r>
            <a:r>
              <a:rPr lang="fr-FR" sz="5400" dirty="0" smtClean="0"/>
              <a:t>large </a:t>
            </a:r>
            <a:r>
              <a:rPr lang="fr-FR" sz="5400" dirty="0" err="1"/>
              <a:t>derivatives</a:t>
            </a:r>
            <a:r>
              <a:rPr lang="fr-FR" sz="5400" dirty="0"/>
              <a:t> and swaps </a:t>
            </a:r>
            <a:r>
              <a:rPr lang="fr-FR" sz="5400" dirty="0" smtClean="0"/>
              <a:t>books </a:t>
            </a:r>
          </a:p>
          <a:p>
            <a:endParaRPr lang="fr-FR" sz="5400" dirty="0"/>
          </a:p>
          <a:p>
            <a:r>
              <a:rPr lang="fr-FR" sz="5400" dirty="0" err="1" smtClean="0"/>
              <a:t>They</a:t>
            </a:r>
            <a:r>
              <a:rPr lang="fr-FR" sz="5400" dirty="0" smtClean="0"/>
              <a:t> </a:t>
            </a:r>
            <a:r>
              <a:rPr lang="fr-FR" sz="5400" dirty="0" err="1"/>
              <a:t>would</a:t>
            </a:r>
            <a:r>
              <a:rPr lang="fr-FR" sz="5400" dirty="0"/>
              <a:t> have been </a:t>
            </a:r>
            <a:r>
              <a:rPr lang="fr-FR" sz="5400" dirty="0" err="1"/>
              <a:t>drained</a:t>
            </a:r>
            <a:r>
              <a:rPr lang="fr-FR" sz="5400" dirty="0"/>
              <a:t> of cash as a </a:t>
            </a:r>
            <a:r>
              <a:rPr lang="fr-FR" sz="5400" dirty="0" err="1"/>
              <a:t>result</a:t>
            </a:r>
            <a:r>
              <a:rPr lang="fr-FR" sz="5400" dirty="0"/>
              <a:t> of the </a:t>
            </a:r>
            <a:r>
              <a:rPr lang="fr-FR" sz="5400" dirty="0" err="1"/>
              <a:t>unwinding</a:t>
            </a:r>
            <a:r>
              <a:rPr lang="fr-FR" sz="5400" dirty="0"/>
              <a:t> of QFC </a:t>
            </a:r>
            <a:r>
              <a:rPr lang="fr-FR" sz="5400" dirty="0" smtClean="0"/>
              <a:t>positions</a:t>
            </a:r>
            <a:endParaRPr lang="en-US" sz="5400" dirty="0"/>
          </a:p>
        </p:txBody>
      </p:sp>
    </p:spTree>
    <p:extLst>
      <p:ext uri="{BB962C8B-B14F-4D97-AF65-F5344CB8AC3E}">
        <p14:creationId xmlns:p14="http://schemas.microsoft.com/office/powerpoint/2010/main" val="307044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fontScale="85000" lnSpcReduction="10000"/>
          </a:bodyPr>
          <a:lstStyle/>
          <a:p>
            <a:r>
              <a:rPr lang="en-US" sz="4800" u="sng" dirty="0"/>
              <a:t>Systemically Important Bank (SIB) Resolution</a:t>
            </a:r>
            <a:r>
              <a:rPr lang="en-US" sz="4800" dirty="0"/>
              <a:t> </a:t>
            </a:r>
            <a:r>
              <a:rPr lang="en-US" sz="4800" dirty="0" smtClean="0"/>
              <a:t>: Organizational </a:t>
            </a:r>
            <a:r>
              <a:rPr lang="en-US" sz="4800" dirty="0"/>
              <a:t>Complexity</a:t>
            </a:r>
            <a:endParaRPr lang="en-GB" sz="4800" noProof="1"/>
          </a:p>
        </p:txBody>
      </p:sp>
      <p:pic>
        <p:nvPicPr>
          <p:cNvPr id="5" name="Picture 4"/>
          <p:cNvPicPr>
            <a:picLocks noChangeAspect="1"/>
          </p:cNvPicPr>
          <p:nvPr/>
        </p:nvPicPr>
        <p:blipFill>
          <a:blip r:embed="rId3"/>
          <a:stretch>
            <a:fillRect/>
          </a:stretch>
        </p:blipFill>
        <p:spPr>
          <a:xfrm>
            <a:off x="2167383" y="2087128"/>
            <a:ext cx="13525528" cy="9315978"/>
          </a:xfrm>
          <a:prstGeom prst="rect">
            <a:avLst/>
          </a:prstGeom>
        </p:spPr>
      </p:pic>
    </p:spTree>
    <p:extLst>
      <p:ext uri="{BB962C8B-B14F-4D97-AF65-F5344CB8AC3E}">
        <p14:creationId xmlns:p14="http://schemas.microsoft.com/office/powerpoint/2010/main" val="400650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dirty="0"/>
              <a:t>How has the resolution problem </a:t>
            </a:r>
            <a:r>
              <a:rPr lang="en-US" sz="4800" dirty="0" smtClean="0"/>
              <a:t>been addressed? </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endParaRPr lang="en-US" sz="4000" dirty="0" smtClean="0"/>
          </a:p>
          <a:p>
            <a:endParaRPr lang="en-US" sz="4000" dirty="0"/>
          </a:p>
          <a:p>
            <a:r>
              <a:rPr lang="en-US" sz="5400" dirty="0">
                <a:solidFill>
                  <a:srgbClr val="FF0000"/>
                </a:solidFill>
              </a:rPr>
              <a:t>NEW IDEA</a:t>
            </a:r>
            <a:r>
              <a:rPr lang="en-US" sz="5400" dirty="0"/>
              <a:t>: Keep </a:t>
            </a:r>
            <a:r>
              <a:rPr lang="en-US" sz="5400" dirty="0" smtClean="0"/>
              <a:t>operating affiliates </a:t>
            </a:r>
            <a:r>
              <a:rPr lang="en-US" sz="5400" dirty="0"/>
              <a:t>untouched and only resolve the Bank Holding </a:t>
            </a:r>
            <a:r>
              <a:rPr lang="en-US" sz="5400" dirty="0" smtClean="0"/>
              <a:t>Company</a:t>
            </a:r>
          </a:p>
          <a:p>
            <a:endParaRPr lang="en-US" sz="5400" dirty="0"/>
          </a:p>
          <a:p>
            <a:endParaRPr lang="en-US" sz="5400" dirty="0"/>
          </a:p>
          <a:p>
            <a:endParaRPr lang="en-US" sz="5400" dirty="0"/>
          </a:p>
          <a:p>
            <a:r>
              <a:rPr lang="en-US" sz="5400" dirty="0"/>
              <a:t>That’s what is referred to as </a:t>
            </a:r>
            <a:r>
              <a:rPr lang="en-US" sz="5400" dirty="0">
                <a:solidFill>
                  <a:srgbClr val="FF0000"/>
                </a:solidFill>
              </a:rPr>
              <a:t>Single point of Entry</a:t>
            </a:r>
            <a:r>
              <a:rPr lang="en-US" sz="5400" dirty="0"/>
              <a:t> (SPOE)</a:t>
            </a:r>
          </a:p>
          <a:p>
            <a:endParaRPr lang="en-US" sz="4000" dirty="0"/>
          </a:p>
        </p:txBody>
      </p:sp>
    </p:spTree>
    <p:extLst>
      <p:ext uri="{BB962C8B-B14F-4D97-AF65-F5344CB8AC3E}">
        <p14:creationId xmlns:p14="http://schemas.microsoft.com/office/powerpoint/2010/main" val="696081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u="sng" dirty="0"/>
              <a:t>SIB </a:t>
            </a:r>
            <a:r>
              <a:rPr lang="en-US" sz="4800" u="sng" dirty="0" smtClean="0"/>
              <a:t>Resolution: </a:t>
            </a:r>
            <a:r>
              <a:rPr lang="en-US" sz="4800" dirty="0"/>
              <a:t>Single Point of Entry</a:t>
            </a:r>
            <a:endParaRPr lang="en-GB" sz="4800" noProof="1"/>
          </a:p>
        </p:txBody>
      </p:sp>
      <p:pic>
        <p:nvPicPr>
          <p:cNvPr id="5" name="Picture 4"/>
          <p:cNvPicPr>
            <a:picLocks noChangeAspect="1"/>
          </p:cNvPicPr>
          <p:nvPr/>
        </p:nvPicPr>
        <p:blipFill>
          <a:blip r:embed="rId3"/>
          <a:stretch>
            <a:fillRect/>
          </a:stretch>
        </p:blipFill>
        <p:spPr>
          <a:xfrm>
            <a:off x="4162925" y="2037085"/>
            <a:ext cx="8934510" cy="9934548"/>
          </a:xfrm>
          <a:prstGeom prst="rect">
            <a:avLst/>
          </a:prstGeom>
        </p:spPr>
      </p:pic>
    </p:spTree>
    <p:extLst>
      <p:ext uri="{BB962C8B-B14F-4D97-AF65-F5344CB8AC3E}">
        <p14:creationId xmlns:p14="http://schemas.microsoft.com/office/powerpoint/2010/main" val="3332431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u="sng" dirty="0"/>
              <a:t>SIB </a:t>
            </a:r>
            <a:r>
              <a:rPr lang="en-US" sz="4800" u="sng" dirty="0" smtClean="0"/>
              <a:t>Resolution:</a:t>
            </a:r>
            <a:r>
              <a:rPr lang="en-US" sz="4800" dirty="0" smtClean="0"/>
              <a:t> </a:t>
            </a:r>
            <a:r>
              <a:rPr lang="en-US" sz="4800" dirty="0"/>
              <a:t>Single or Multiple </a:t>
            </a:r>
            <a:r>
              <a:rPr lang="en-US" sz="4800" dirty="0" smtClean="0"/>
              <a:t>Points </a:t>
            </a:r>
            <a:r>
              <a:rPr lang="en-US" sz="4800" dirty="0"/>
              <a:t>of Entry</a:t>
            </a:r>
            <a:endParaRPr lang="en-GB" sz="4800" noProof="1"/>
          </a:p>
        </p:txBody>
      </p:sp>
      <p:pic>
        <p:nvPicPr>
          <p:cNvPr id="4" name="Picture 3"/>
          <p:cNvPicPr>
            <a:picLocks noChangeAspect="1"/>
          </p:cNvPicPr>
          <p:nvPr/>
        </p:nvPicPr>
        <p:blipFill>
          <a:blip r:embed="rId3"/>
          <a:stretch>
            <a:fillRect/>
          </a:stretch>
        </p:blipFill>
        <p:spPr>
          <a:xfrm>
            <a:off x="329924" y="2007863"/>
            <a:ext cx="15807999" cy="10189493"/>
          </a:xfrm>
          <a:prstGeom prst="rect">
            <a:avLst/>
          </a:prstGeom>
        </p:spPr>
      </p:pic>
    </p:spTree>
    <p:extLst>
      <p:ext uri="{BB962C8B-B14F-4D97-AF65-F5344CB8AC3E}">
        <p14:creationId xmlns:p14="http://schemas.microsoft.com/office/powerpoint/2010/main" val="4160699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quarter" idx="12"/>
          </p:nvPr>
        </p:nvSpPr>
        <p:spPr>
          <a:xfrm>
            <a:off x="717548" y="879130"/>
            <a:ext cx="17570451" cy="740038"/>
          </a:xfrm>
          <a:prstGeom prst="rect">
            <a:avLst/>
          </a:prstGeom>
        </p:spPr>
        <p:txBody>
          <a:bodyPr>
            <a:normAutofit/>
          </a:bodyPr>
          <a:lstStyle/>
          <a:p>
            <a:r>
              <a:rPr lang="en-US" sz="4800" u="sng" dirty="0"/>
              <a:t>SIB Resolution</a:t>
            </a:r>
            <a:r>
              <a:rPr lang="en-US" sz="4800" dirty="0"/>
              <a:t> and Loss </a:t>
            </a:r>
            <a:r>
              <a:rPr lang="en-US" sz="4800" dirty="0" smtClean="0"/>
              <a:t>absorption</a:t>
            </a:r>
            <a:endParaRPr lang="en-GB" sz="4800" noProof="1"/>
          </a:p>
        </p:txBody>
      </p:sp>
      <p:sp>
        <p:nvSpPr>
          <p:cNvPr id="4" name="Text Placeholder 4"/>
          <p:cNvSpPr>
            <a:spLocks noGrp="1"/>
          </p:cNvSpPr>
          <p:nvPr>
            <p:ph type="body" sz="quarter" idx="16"/>
          </p:nvPr>
        </p:nvSpPr>
        <p:spPr>
          <a:xfrm>
            <a:off x="717549" y="2398218"/>
            <a:ext cx="16610526" cy="9372604"/>
          </a:xfrm>
        </p:spPr>
        <p:txBody>
          <a:bodyPr>
            <a:normAutofit/>
          </a:bodyPr>
          <a:lstStyle/>
          <a:p>
            <a:r>
              <a:rPr lang="en-US" sz="4800" dirty="0"/>
              <a:t>Total loss </a:t>
            </a:r>
            <a:r>
              <a:rPr lang="en-US" sz="4800" dirty="0" smtClean="0"/>
              <a:t>absorption </a:t>
            </a:r>
            <a:r>
              <a:rPr lang="en-US" sz="4800" dirty="0"/>
              <a:t>capacity (TLAC) :</a:t>
            </a:r>
          </a:p>
        </p:txBody>
      </p:sp>
      <p:pic>
        <p:nvPicPr>
          <p:cNvPr id="5" name="Picture 4"/>
          <p:cNvPicPr>
            <a:picLocks noChangeAspect="1"/>
          </p:cNvPicPr>
          <p:nvPr/>
        </p:nvPicPr>
        <p:blipFill>
          <a:blip r:embed="rId3"/>
          <a:stretch>
            <a:fillRect/>
          </a:stretch>
        </p:blipFill>
        <p:spPr>
          <a:xfrm>
            <a:off x="1125384" y="3524603"/>
            <a:ext cx="13558804" cy="8601884"/>
          </a:xfrm>
          <a:prstGeom prst="rect">
            <a:avLst/>
          </a:prstGeom>
        </p:spPr>
      </p:pic>
      <p:sp>
        <p:nvSpPr>
          <p:cNvPr id="6" name="TextBox 5"/>
          <p:cNvSpPr txBox="1"/>
          <p:nvPr/>
        </p:nvSpPr>
        <p:spPr>
          <a:xfrm>
            <a:off x="15092022" y="4122161"/>
            <a:ext cx="2643887" cy="1446550"/>
          </a:xfrm>
          <a:prstGeom prst="rect">
            <a:avLst/>
          </a:prstGeom>
          <a:noFill/>
        </p:spPr>
        <p:txBody>
          <a:bodyPr wrap="square" rtlCol="0">
            <a:spAutoFit/>
          </a:bodyPr>
          <a:lstStyle/>
          <a:p>
            <a:r>
              <a:rPr lang="en-US" sz="4400" dirty="0" err="1" smtClean="0"/>
              <a:t>Bailinable</a:t>
            </a:r>
            <a:endParaRPr lang="en-US" sz="4400" dirty="0" smtClean="0"/>
          </a:p>
          <a:p>
            <a:r>
              <a:rPr lang="en-US" sz="4400" dirty="0" smtClean="0"/>
              <a:t>debt</a:t>
            </a:r>
            <a:endParaRPr lang="en-US" sz="4400" dirty="0"/>
          </a:p>
        </p:txBody>
      </p:sp>
      <p:cxnSp>
        <p:nvCxnSpPr>
          <p:cNvPr id="7" name="Straight Arrow Connector 6"/>
          <p:cNvCxnSpPr/>
          <p:nvPr/>
        </p:nvCxnSpPr>
        <p:spPr>
          <a:xfrm flipH="1">
            <a:off x="12855388" y="5079435"/>
            <a:ext cx="2236634" cy="161566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5102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8469</TotalTime>
  <Words>2846</Words>
  <Application>Microsoft Office PowerPoint</Application>
  <PresentationFormat>Custom</PresentationFormat>
  <Paragraphs>307</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Garamond</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Paul Tucker (2018)</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Comms</cp:lastModifiedBy>
  <cp:revision>100</cp:revision>
  <cp:lastPrinted>2018-11-13T11:36:23Z</cp:lastPrinted>
  <dcterms:created xsi:type="dcterms:W3CDTF">2018-01-08T16:55:56Z</dcterms:created>
  <dcterms:modified xsi:type="dcterms:W3CDTF">2019-06-20T10:18:44Z</dcterms:modified>
</cp:coreProperties>
</file>